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1" r:id="rId2"/>
    <p:sldMasterId id="2147483673" r:id="rId3"/>
  </p:sldMasterIdLst>
  <p:notesMasterIdLst>
    <p:notesMasterId r:id="rId66"/>
  </p:notesMasterIdLst>
  <p:sldIdLst>
    <p:sldId id="356" r:id="rId4"/>
    <p:sldId id="348" r:id="rId5"/>
    <p:sldId id="373" r:id="rId6"/>
    <p:sldId id="559" r:id="rId7"/>
    <p:sldId id="553" r:id="rId8"/>
    <p:sldId id="547" r:id="rId9"/>
    <p:sldId id="548" r:id="rId10"/>
    <p:sldId id="549" r:id="rId11"/>
    <p:sldId id="550" r:id="rId12"/>
    <p:sldId id="551" r:id="rId13"/>
    <p:sldId id="552" r:id="rId14"/>
    <p:sldId id="561" r:id="rId15"/>
    <p:sldId id="554" r:id="rId16"/>
    <p:sldId id="558" r:id="rId17"/>
    <p:sldId id="372" r:id="rId18"/>
    <p:sldId id="555" r:id="rId19"/>
    <p:sldId id="556" r:id="rId20"/>
    <p:sldId id="557" r:id="rId21"/>
    <p:sldId id="560" r:id="rId22"/>
    <p:sldId id="509" r:id="rId23"/>
    <p:sldId id="510" r:id="rId24"/>
    <p:sldId id="511" r:id="rId25"/>
    <p:sldId id="512" r:id="rId26"/>
    <p:sldId id="546" r:id="rId27"/>
    <p:sldId id="513" r:id="rId28"/>
    <p:sldId id="514" r:id="rId29"/>
    <p:sldId id="541" r:id="rId30"/>
    <p:sldId id="380" r:id="rId31"/>
    <p:sldId id="515" r:id="rId32"/>
    <p:sldId id="542" r:id="rId33"/>
    <p:sldId id="516" r:id="rId34"/>
    <p:sldId id="517" r:id="rId35"/>
    <p:sldId id="518" r:id="rId36"/>
    <p:sldId id="543" r:id="rId37"/>
    <p:sldId id="519" r:id="rId38"/>
    <p:sldId id="520" r:id="rId39"/>
    <p:sldId id="521" r:id="rId40"/>
    <p:sldId id="544" r:id="rId41"/>
    <p:sldId id="522" r:id="rId42"/>
    <p:sldId id="523" r:id="rId43"/>
    <p:sldId id="524" r:id="rId44"/>
    <p:sldId id="525" r:id="rId45"/>
    <p:sldId id="385" r:id="rId46"/>
    <p:sldId id="562" r:id="rId47"/>
    <p:sldId id="526" r:id="rId48"/>
    <p:sldId id="527" r:id="rId49"/>
    <p:sldId id="528" r:id="rId50"/>
    <p:sldId id="529" r:id="rId51"/>
    <p:sldId id="530" r:id="rId52"/>
    <p:sldId id="531" r:id="rId53"/>
    <p:sldId id="532" r:id="rId54"/>
    <p:sldId id="391" r:id="rId55"/>
    <p:sldId id="390" r:id="rId56"/>
    <p:sldId id="533" r:id="rId57"/>
    <p:sldId id="534" r:id="rId58"/>
    <p:sldId id="535" r:id="rId59"/>
    <p:sldId id="536" r:id="rId60"/>
    <p:sldId id="537" r:id="rId61"/>
    <p:sldId id="538" r:id="rId62"/>
    <p:sldId id="539" r:id="rId63"/>
    <p:sldId id="545" r:id="rId64"/>
    <p:sldId id="540" r:id="rId6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4"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A8995"/>
    <a:srgbClr val="7CAED5"/>
    <a:srgbClr val="63D9E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0" autoAdjust="0"/>
    <p:restoredTop sz="87430" autoAdjust="0"/>
  </p:normalViewPr>
  <p:slideViewPr>
    <p:cSldViewPr snapToGrid="0" showGuides="1">
      <p:cViewPr varScale="1">
        <p:scale>
          <a:sx n="52" d="100"/>
          <a:sy n="52" d="100"/>
        </p:scale>
        <p:origin x="1446" y="276"/>
      </p:cViewPr>
      <p:guideLst>
        <p:guide orient="horz" pos="2184"/>
        <p:guide pos="384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slide" Target="slides/slide60.xml"/><Relationship Id="rId68" Type="http://schemas.openxmlformats.org/officeDocument/2006/relationships/viewProps" Target="viewProp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notesMaster" Target="notesMasters/notesMaster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61" Type="http://schemas.openxmlformats.org/officeDocument/2006/relationships/slide" Target="slides/slide58.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theme" Target="theme/theme1.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presProps" Target="presProps.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BE8D5B-B7F1-4DE2-A13E-DB165C67E05A}" type="doc">
      <dgm:prSet loTypeId="urn:microsoft.com/office/officeart/2005/8/layout/process1" loCatId="process" qsTypeId="urn:microsoft.com/office/officeart/2005/8/quickstyle/simple1" qsCatId="simple" csTypeId="urn:microsoft.com/office/officeart/2005/8/colors/accent1_2" csCatId="accent1" phldr="1"/>
      <dgm:spPr/>
      <dgm:t>
        <a:bodyPr/>
        <a:lstStyle/>
        <a:p>
          <a:endParaRPr lang="en-US"/>
        </a:p>
      </dgm:t>
    </dgm:pt>
    <dgm:pt modelId="{409B13DB-FB99-4721-9238-13C5DCB96EAE}">
      <dgm:prSet custT="1"/>
      <dgm:spPr>
        <a:solidFill>
          <a:schemeClr val="tx1">
            <a:lumMod val="85000"/>
            <a:lumOff val="15000"/>
          </a:schemeClr>
        </a:solidFill>
      </dgm:spPr>
      <dgm:t>
        <a:bodyPr/>
        <a:lstStyle/>
        <a:p>
          <a:r>
            <a:rPr lang="es-MX" sz="1200" dirty="0"/>
            <a:t>En la primera línea creamos una instancia de </a:t>
          </a:r>
          <a:r>
            <a:rPr lang="es-MX" sz="1200" dirty="0" err="1"/>
            <a:t>Tk</a:t>
          </a:r>
          <a:r>
            <a:rPr lang="es-MX" sz="1200" dirty="0"/>
            <a:t>, que se ocupa de crear la ventana principal y de iniciar internamente un intérprete de </a:t>
          </a:r>
          <a:r>
            <a:rPr lang="es-MX" sz="1200" dirty="0" err="1"/>
            <a:t>Tcl</a:t>
          </a:r>
          <a:r>
            <a:rPr lang="es-MX" sz="1200" dirty="0"/>
            <a:t> y </a:t>
          </a:r>
          <a:r>
            <a:rPr lang="es-MX" sz="1200" dirty="0" err="1"/>
            <a:t>Tk</a:t>
          </a:r>
          <a:r>
            <a:rPr lang="es-MX" sz="1200" dirty="0"/>
            <a:t>, cosa que explica el nombre de la clase. En efecto, sería más claro si el nombre fuese </a:t>
          </a:r>
          <a:r>
            <a:rPr lang="es-MX" sz="1200" dirty="0" err="1"/>
            <a:t>tk.MainWindow</a:t>
          </a:r>
          <a:r>
            <a:rPr lang="es-MX" sz="1200" dirty="0"/>
            <a:t> o similar. Con propósitos didácticos hemos llamado ventana a la instancia en cuestión, pero la convención que habitúan seguir los programadores de </a:t>
          </a:r>
          <a:r>
            <a:rPr lang="es-MX" sz="1200" dirty="0" err="1"/>
            <a:t>Tk</a:t>
          </a:r>
          <a:r>
            <a:rPr lang="es-MX" sz="1200" dirty="0"/>
            <a:t> es nombrarla </a:t>
          </a:r>
          <a:r>
            <a:rPr lang="es-MX" sz="1200" dirty="0" err="1"/>
            <a:t>root</a:t>
          </a:r>
          <a:r>
            <a:rPr lang="es-MX" sz="1200" dirty="0"/>
            <a:t> (raíz, pues es el objeto del cual nacerá el resto de la interfaz).</a:t>
          </a:r>
          <a:endParaRPr lang="en-US" sz="1200" dirty="0"/>
        </a:p>
      </dgm:t>
    </dgm:pt>
    <dgm:pt modelId="{B42037D0-78E9-4B07-8710-AAE83F83FDC3}" type="parTrans" cxnId="{A1194A83-2A16-4760-8E79-5B6CA779290C}">
      <dgm:prSet/>
      <dgm:spPr/>
      <dgm:t>
        <a:bodyPr/>
        <a:lstStyle/>
        <a:p>
          <a:endParaRPr lang="en-US"/>
        </a:p>
      </dgm:t>
    </dgm:pt>
    <dgm:pt modelId="{FB1434E1-0B82-4C0F-AE3A-B4F84B955F92}" type="sibTrans" cxnId="{A1194A83-2A16-4760-8E79-5B6CA779290C}">
      <dgm:prSet/>
      <dgm:spPr/>
      <dgm:t>
        <a:bodyPr/>
        <a:lstStyle/>
        <a:p>
          <a:endParaRPr lang="en-US"/>
        </a:p>
      </dgm:t>
    </dgm:pt>
    <dgm:pt modelId="{DE8EF448-AAD2-4101-8CCA-F0C4112EC347}">
      <dgm:prSet custT="1"/>
      <dgm:spPr>
        <a:solidFill>
          <a:schemeClr val="tx1">
            <a:lumMod val="85000"/>
            <a:lumOff val="15000"/>
          </a:schemeClr>
        </a:solidFill>
      </dgm:spPr>
      <dgm:t>
        <a:bodyPr/>
        <a:lstStyle/>
        <a:p>
          <a:r>
            <a:rPr lang="es-MX" sz="1200" dirty="0"/>
            <a:t>La segunda línea ejecuta el método </a:t>
          </a:r>
          <a:r>
            <a:rPr lang="es-MX" sz="1200" dirty="0" err="1"/>
            <a:t>mainloop</a:t>
          </a:r>
          <a:r>
            <a:rPr lang="es-MX" sz="1200" dirty="0"/>
            <a:t>(), que es el bucle principal del programa. Todas las aplicaciones de escritorio (en </a:t>
          </a:r>
          <a:r>
            <a:rPr lang="es-MX" sz="1200" dirty="0" err="1"/>
            <a:t>Tk</a:t>
          </a:r>
          <a:r>
            <a:rPr lang="es-MX" sz="1200" dirty="0"/>
            <a:t> o en cualquier otra herramienta afín) trabajan con un bucle principal que se ocupa de gestionar los eventos de la interfaz gráfica. El bucle principal se está ejecutando constantemente (pues, justamente, es un bucle) y una de sus tareas principales es «dibujar» la ventana en la pantalla, por lo cual el método </a:t>
          </a:r>
          <a:r>
            <a:rPr lang="es-MX" sz="1200" dirty="0" err="1"/>
            <a:t>mainloop</a:t>
          </a:r>
          <a:r>
            <a:rPr lang="es-MX" sz="1200" dirty="0"/>
            <a:t>() solo finaliza cuando se cierra la última ventana de nuestra aplicación. Este es un dato importante a tener en cuanta siempre que atinemos a ubicar código debajo de la llamada al </a:t>
          </a:r>
          <a:r>
            <a:rPr lang="es-MX" sz="1200" dirty="0" err="1"/>
            <a:t>mainloop</a:t>
          </a:r>
          <a:r>
            <a:rPr lang="es-MX" sz="1200" dirty="0"/>
            <a:t>(). Por lo general, </a:t>
          </a:r>
          <a:r>
            <a:rPr lang="es-MX" sz="1200" dirty="0" err="1"/>
            <a:t>ventana.mainloop</a:t>
          </a:r>
          <a:r>
            <a:rPr lang="es-MX" sz="1200" dirty="0"/>
            <a:t>() será la última línea de nuestro código. Ahora vamos a dar un título y un tamaño a la ventana, vía los métodos </a:t>
          </a:r>
          <a:r>
            <a:rPr lang="es-MX" sz="1200" dirty="0" err="1"/>
            <a:t>title</a:t>
          </a:r>
          <a:r>
            <a:rPr lang="es-MX" sz="1200" dirty="0"/>
            <a:t>() y </a:t>
          </a:r>
          <a:r>
            <a:rPr lang="es-MX" sz="1200" dirty="0" err="1"/>
            <a:t>config</a:t>
          </a:r>
          <a:r>
            <a:rPr lang="es-MX" sz="1200" dirty="0"/>
            <a:t>().</a:t>
          </a:r>
          <a:endParaRPr lang="en-US" sz="1200" dirty="0"/>
        </a:p>
      </dgm:t>
    </dgm:pt>
    <dgm:pt modelId="{B1217679-9CA9-4799-B84C-69AA23ED9D27}" type="parTrans" cxnId="{6B4A6F40-C606-4000-8FAD-293AAA969BFC}">
      <dgm:prSet/>
      <dgm:spPr/>
      <dgm:t>
        <a:bodyPr/>
        <a:lstStyle/>
        <a:p>
          <a:endParaRPr lang="en-US"/>
        </a:p>
      </dgm:t>
    </dgm:pt>
    <dgm:pt modelId="{BBAFAEDB-D0A6-4AC5-9A81-2CFE3D6AFDB6}" type="sibTrans" cxnId="{6B4A6F40-C606-4000-8FAD-293AAA969BFC}">
      <dgm:prSet/>
      <dgm:spPr/>
      <dgm:t>
        <a:bodyPr/>
        <a:lstStyle/>
        <a:p>
          <a:endParaRPr lang="en-US"/>
        </a:p>
      </dgm:t>
    </dgm:pt>
    <dgm:pt modelId="{EA1755BE-B14E-43E8-937D-B9D282B81871}" type="pres">
      <dgm:prSet presAssocID="{9CBE8D5B-B7F1-4DE2-A13E-DB165C67E05A}" presName="Name0" presStyleCnt="0">
        <dgm:presLayoutVars>
          <dgm:dir/>
          <dgm:resizeHandles val="exact"/>
        </dgm:presLayoutVars>
      </dgm:prSet>
      <dgm:spPr/>
    </dgm:pt>
    <dgm:pt modelId="{A4035655-7526-450A-9BC6-F116809F2F79}" type="pres">
      <dgm:prSet presAssocID="{409B13DB-FB99-4721-9238-13C5DCB96EAE}" presName="node" presStyleLbl="node1" presStyleIdx="0" presStyleCnt="2" custScaleX="230997">
        <dgm:presLayoutVars>
          <dgm:bulletEnabled val="1"/>
        </dgm:presLayoutVars>
      </dgm:prSet>
      <dgm:spPr/>
    </dgm:pt>
    <dgm:pt modelId="{C19DB214-AAA0-4DF3-AA09-756CE48B4E09}" type="pres">
      <dgm:prSet presAssocID="{FB1434E1-0B82-4C0F-AE3A-B4F84B955F92}" presName="sibTrans" presStyleLbl="sibTrans2D1" presStyleIdx="0" presStyleCnt="1"/>
      <dgm:spPr/>
    </dgm:pt>
    <dgm:pt modelId="{413B9A5F-698E-4A70-80E4-6A9ACE23B2D6}" type="pres">
      <dgm:prSet presAssocID="{FB1434E1-0B82-4C0F-AE3A-B4F84B955F92}" presName="connectorText" presStyleLbl="sibTrans2D1" presStyleIdx="0" presStyleCnt="1"/>
      <dgm:spPr/>
    </dgm:pt>
    <dgm:pt modelId="{875200D1-A7F5-4671-B69B-E2AD3B224819}" type="pres">
      <dgm:prSet presAssocID="{DE8EF448-AAD2-4101-8CCA-F0C4112EC347}" presName="node" presStyleLbl="node1" presStyleIdx="1" presStyleCnt="2" custScaleX="251520">
        <dgm:presLayoutVars>
          <dgm:bulletEnabled val="1"/>
        </dgm:presLayoutVars>
      </dgm:prSet>
      <dgm:spPr/>
    </dgm:pt>
  </dgm:ptLst>
  <dgm:cxnLst>
    <dgm:cxn modelId="{6B4A6F40-C606-4000-8FAD-293AAA969BFC}" srcId="{9CBE8D5B-B7F1-4DE2-A13E-DB165C67E05A}" destId="{DE8EF448-AAD2-4101-8CCA-F0C4112EC347}" srcOrd="1" destOrd="0" parTransId="{B1217679-9CA9-4799-B84C-69AA23ED9D27}" sibTransId="{BBAFAEDB-D0A6-4AC5-9A81-2CFE3D6AFDB6}"/>
    <dgm:cxn modelId="{BD730A4B-7029-43E0-8D16-567AD23F04C9}" type="presOf" srcId="{FB1434E1-0B82-4C0F-AE3A-B4F84B955F92}" destId="{413B9A5F-698E-4A70-80E4-6A9ACE23B2D6}" srcOrd="1" destOrd="0" presId="urn:microsoft.com/office/officeart/2005/8/layout/process1"/>
    <dgm:cxn modelId="{A1194A83-2A16-4760-8E79-5B6CA779290C}" srcId="{9CBE8D5B-B7F1-4DE2-A13E-DB165C67E05A}" destId="{409B13DB-FB99-4721-9238-13C5DCB96EAE}" srcOrd="0" destOrd="0" parTransId="{B42037D0-78E9-4B07-8710-AAE83F83FDC3}" sibTransId="{FB1434E1-0B82-4C0F-AE3A-B4F84B955F92}"/>
    <dgm:cxn modelId="{2A85C39F-8846-4F7A-81EC-C24D80D9D511}" type="presOf" srcId="{DE8EF448-AAD2-4101-8CCA-F0C4112EC347}" destId="{875200D1-A7F5-4671-B69B-E2AD3B224819}" srcOrd="0" destOrd="0" presId="urn:microsoft.com/office/officeart/2005/8/layout/process1"/>
    <dgm:cxn modelId="{79C33CAF-83A6-4FBE-A887-335E6B4992E5}" type="presOf" srcId="{9CBE8D5B-B7F1-4DE2-A13E-DB165C67E05A}" destId="{EA1755BE-B14E-43E8-937D-B9D282B81871}" srcOrd="0" destOrd="0" presId="urn:microsoft.com/office/officeart/2005/8/layout/process1"/>
    <dgm:cxn modelId="{265856E9-C6FA-440F-9719-55343B3FB722}" type="presOf" srcId="{409B13DB-FB99-4721-9238-13C5DCB96EAE}" destId="{A4035655-7526-450A-9BC6-F116809F2F79}" srcOrd="0" destOrd="0" presId="urn:microsoft.com/office/officeart/2005/8/layout/process1"/>
    <dgm:cxn modelId="{E5C29CFD-E6B6-4323-8752-12860907EE1E}" type="presOf" srcId="{FB1434E1-0B82-4C0F-AE3A-B4F84B955F92}" destId="{C19DB214-AAA0-4DF3-AA09-756CE48B4E09}" srcOrd="0" destOrd="0" presId="urn:microsoft.com/office/officeart/2005/8/layout/process1"/>
    <dgm:cxn modelId="{473541B4-E42B-4B16-A4E8-2FDE8992B861}" type="presParOf" srcId="{EA1755BE-B14E-43E8-937D-B9D282B81871}" destId="{A4035655-7526-450A-9BC6-F116809F2F79}" srcOrd="0" destOrd="0" presId="urn:microsoft.com/office/officeart/2005/8/layout/process1"/>
    <dgm:cxn modelId="{474C1031-E5E5-42F9-A4E0-60CEF7671B8B}" type="presParOf" srcId="{EA1755BE-B14E-43E8-937D-B9D282B81871}" destId="{C19DB214-AAA0-4DF3-AA09-756CE48B4E09}" srcOrd="1" destOrd="0" presId="urn:microsoft.com/office/officeart/2005/8/layout/process1"/>
    <dgm:cxn modelId="{19AE3026-4D8F-4CC1-8B58-F1C47C0DF75A}" type="presParOf" srcId="{C19DB214-AAA0-4DF3-AA09-756CE48B4E09}" destId="{413B9A5F-698E-4A70-80E4-6A9ACE23B2D6}" srcOrd="0" destOrd="0" presId="urn:microsoft.com/office/officeart/2005/8/layout/process1"/>
    <dgm:cxn modelId="{FF85AE39-3DEC-4C91-8A52-45308B98C291}" type="presParOf" srcId="{EA1755BE-B14E-43E8-937D-B9D282B81871}" destId="{875200D1-A7F5-4671-B69B-E2AD3B224819}" srcOrd="2" destOrd="0" presId="urn:microsoft.com/office/officeart/2005/8/layout/process1"/>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035655-7526-450A-9BC6-F116809F2F79}">
      <dsp:nvSpPr>
        <dsp:cNvPr id="0" name=""/>
        <dsp:cNvSpPr/>
      </dsp:nvSpPr>
      <dsp:spPr>
        <a:xfrm>
          <a:off x="7601" y="335970"/>
          <a:ext cx="3162250" cy="3283694"/>
        </a:xfrm>
        <a:prstGeom prst="roundRect">
          <a:avLst>
            <a:gd name="adj" fmla="val 10000"/>
          </a:avLst>
        </a:prstGeom>
        <a:solidFill>
          <a:schemeClr val="tx1">
            <a:lumMod val="85000"/>
            <a:lumOff val="1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s-MX" sz="1200" kern="1200" dirty="0"/>
            <a:t>En la primera línea creamos una instancia de </a:t>
          </a:r>
          <a:r>
            <a:rPr lang="es-MX" sz="1200" kern="1200" dirty="0" err="1"/>
            <a:t>Tk</a:t>
          </a:r>
          <a:r>
            <a:rPr lang="es-MX" sz="1200" kern="1200" dirty="0"/>
            <a:t>, que se ocupa de crear la ventana principal y de iniciar internamente un intérprete de </a:t>
          </a:r>
          <a:r>
            <a:rPr lang="es-MX" sz="1200" kern="1200" dirty="0" err="1"/>
            <a:t>Tcl</a:t>
          </a:r>
          <a:r>
            <a:rPr lang="es-MX" sz="1200" kern="1200" dirty="0"/>
            <a:t> y </a:t>
          </a:r>
          <a:r>
            <a:rPr lang="es-MX" sz="1200" kern="1200" dirty="0" err="1"/>
            <a:t>Tk</a:t>
          </a:r>
          <a:r>
            <a:rPr lang="es-MX" sz="1200" kern="1200" dirty="0"/>
            <a:t>, cosa que explica el nombre de la clase. En efecto, sería más claro si el nombre fuese </a:t>
          </a:r>
          <a:r>
            <a:rPr lang="es-MX" sz="1200" kern="1200" dirty="0" err="1"/>
            <a:t>tk.MainWindow</a:t>
          </a:r>
          <a:r>
            <a:rPr lang="es-MX" sz="1200" kern="1200" dirty="0"/>
            <a:t> o similar. Con propósitos didácticos hemos llamado ventana a la instancia en cuestión, pero la convención que habitúan seguir los programadores de </a:t>
          </a:r>
          <a:r>
            <a:rPr lang="es-MX" sz="1200" kern="1200" dirty="0" err="1"/>
            <a:t>Tk</a:t>
          </a:r>
          <a:r>
            <a:rPr lang="es-MX" sz="1200" kern="1200" dirty="0"/>
            <a:t> es nombrarla </a:t>
          </a:r>
          <a:r>
            <a:rPr lang="es-MX" sz="1200" kern="1200" dirty="0" err="1"/>
            <a:t>root</a:t>
          </a:r>
          <a:r>
            <a:rPr lang="es-MX" sz="1200" kern="1200" dirty="0"/>
            <a:t> (raíz, pues es el objeto del cual nacerá el resto de la interfaz).</a:t>
          </a:r>
          <a:endParaRPr lang="en-US" sz="1200" kern="1200" dirty="0"/>
        </a:p>
      </dsp:txBody>
      <dsp:txXfrm>
        <a:off x="100220" y="428589"/>
        <a:ext cx="2977012" cy="3098456"/>
      </dsp:txXfrm>
    </dsp:sp>
    <dsp:sp modelId="{C19DB214-AAA0-4DF3-AA09-756CE48B4E09}">
      <dsp:nvSpPr>
        <dsp:cNvPr id="0" name=""/>
        <dsp:cNvSpPr/>
      </dsp:nvSpPr>
      <dsp:spPr>
        <a:xfrm>
          <a:off x="3306748" y="1808066"/>
          <a:ext cx="290218" cy="33950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a:off x="3306748" y="1875966"/>
        <a:ext cx="203153" cy="203701"/>
      </dsp:txXfrm>
    </dsp:sp>
    <dsp:sp modelId="{875200D1-A7F5-4671-B69B-E2AD3B224819}">
      <dsp:nvSpPr>
        <dsp:cNvPr id="0" name=""/>
        <dsp:cNvSpPr/>
      </dsp:nvSpPr>
      <dsp:spPr>
        <a:xfrm>
          <a:off x="3717435" y="335970"/>
          <a:ext cx="3443201" cy="3283694"/>
        </a:xfrm>
        <a:prstGeom prst="roundRect">
          <a:avLst>
            <a:gd name="adj" fmla="val 10000"/>
          </a:avLst>
        </a:prstGeom>
        <a:solidFill>
          <a:schemeClr val="tx1">
            <a:lumMod val="85000"/>
            <a:lumOff val="1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s-MX" sz="1200" kern="1200" dirty="0"/>
            <a:t>La segunda línea ejecuta el método </a:t>
          </a:r>
          <a:r>
            <a:rPr lang="es-MX" sz="1200" kern="1200" dirty="0" err="1"/>
            <a:t>mainloop</a:t>
          </a:r>
          <a:r>
            <a:rPr lang="es-MX" sz="1200" kern="1200" dirty="0"/>
            <a:t>(), que es el bucle principal del programa. Todas las aplicaciones de escritorio (en </a:t>
          </a:r>
          <a:r>
            <a:rPr lang="es-MX" sz="1200" kern="1200" dirty="0" err="1"/>
            <a:t>Tk</a:t>
          </a:r>
          <a:r>
            <a:rPr lang="es-MX" sz="1200" kern="1200" dirty="0"/>
            <a:t> o en cualquier otra herramienta afín) trabajan con un bucle principal que se ocupa de gestionar los eventos de la interfaz gráfica. El bucle principal se está ejecutando constantemente (pues, justamente, es un bucle) y una de sus tareas principales es «dibujar» la ventana en la pantalla, por lo cual el método </a:t>
          </a:r>
          <a:r>
            <a:rPr lang="es-MX" sz="1200" kern="1200" dirty="0" err="1"/>
            <a:t>mainloop</a:t>
          </a:r>
          <a:r>
            <a:rPr lang="es-MX" sz="1200" kern="1200" dirty="0"/>
            <a:t>() solo finaliza cuando se cierra la última ventana de nuestra aplicación. Este es un dato importante a tener en cuanta siempre que atinemos a ubicar código debajo de la llamada al </a:t>
          </a:r>
          <a:r>
            <a:rPr lang="es-MX" sz="1200" kern="1200" dirty="0" err="1"/>
            <a:t>mainloop</a:t>
          </a:r>
          <a:r>
            <a:rPr lang="es-MX" sz="1200" kern="1200" dirty="0"/>
            <a:t>(). Por lo general, </a:t>
          </a:r>
          <a:r>
            <a:rPr lang="es-MX" sz="1200" kern="1200" dirty="0" err="1"/>
            <a:t>ventana.mainloop</a:t>
          </a:r>
          <a:r>
            <a:rPr lang="es-MX" sz="1200" kern="1200" dirty="0"/>
            <a:t>() será la última línea de nuestro código. Ahora vamos a dar un título y un tamaño a la ventana, vía los métodos </a:t>
          </a:r>
          <a:r>
            <a:rPr lang="es-MX" sz="1200" kern="1200" dirty="0" err="1"/>
            <a:t>title</a:t>
          </a:r>
          <a:r>
            <a:rPr lang="es-MX" sz="1200" kern="1200" dirty="0"/>
            <a:t>() y </a:t>
          </a:r>
          <a:r>
            <a:rPr lang="es-MX" sz="1200" kern="1200" dirty="0" err="1"/>
            <a:t>config</a:t>
          </a:r>
          <a:r>
            <a:rPr lang="es-MX" sz="1200" kern="1200" dirty="0"/>
            <a:t>().</a:t>
          </a:r>
          <a:endParaRPr lang="en-US" sz="1200" kern="1200" dirty="0"/>
        </a:p>
      </dsp:txBody>
      <dsp:txXfrm>
        <a:off x="3813611" y="432146"/>
        <a:ext cx="3250849" cy="3091342"/>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AAF045-FEF6-43EA-9CDC-C84FC3F85E9C}" type="datetimeFigureOut">
              <a:rPr lang="en-US" smtClean="0"/>
              <a:t>5/7/2025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52F1279-6CE4-4169-83D3-4483097B6907}" type="slidenum">
              <a:rPr lang="en-US" smtClean="0"/>
              <a:t>‹Nº›</a:t>
            </a:fld>
            <a:endParaRPr lang="en-US"/>
          </a:p>
        </p:txBody>
      </p:sp>
    </p:spTree>
    <p:extLst>
      <p:ext uri="{BB962C8B-B14F-4D97-AF65-F5344CB8AC3E}">
        <p14:creationId xmlns:p14="http://schemas.microsoft.com/office/powerpoint/2010/main" val="14055899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5"/>
          </p:nvPr>
        </p:nvSpPr>
        <p:spPr/>
        <p:txBody>
          <a:bodyPr/>
          <a:lstStyle/>
          <a:p>
            <a:fld id="{652F1279-6CE4-4169-83D3-4483097B6907}" type="slidenum">
              <a:rPr lang="en-US" smtClean="0"/>
              <a:t>16</a:t>
            </a:fld>
            <a:endParaRPr lang="en-US"/>
          </a:p>
        </p:txBody>
      </p:sp>
    </p:spTree>
    <p:extLst>
      <p:ext uri="{BB962C8B-B14F-4D97-AF65-F5344CB8AC3E}">
        <p14:creationId xmlns:p14="http://schemas.microsoft.com/office/powerpoint/2010/main" val="30125748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5"/>
          </p:nvPr>
        </p:nvSpPr>
        <p:spPr/>
        <p:txBody>
          <a:bodyPr/>
          <a:lstStyle/>
          <a:p>
            <a:fld id="{652F1279-6CE4-4169-83D3-4483097B6907}" type="slidenum">
              <a:rPr lang="en-US" smtClean="0"/>
              <a:t>17</a:t>
            </a:fld>
            <a:endParaRPr lang="en-US"/>
          </a:p>
        </p:txBody>
      </p:sp>
    </p:spTree>
    <p:extLst>
      <p:ext uri="{BB962C8B-B14F-4D97-AF65-F5344CB8AC3E}">
        <p14:creationId xmlns:p14="http://schemas.microsoft.com/office/powerpoint/2010/main" val="16530312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5"/>
          </p:nvPr>
        </p:nvSpPr>
        <p:spPr/>
        <p:txBody>
          <a:bodyPr/>
          <a:lstStyle/>
          <a:p>
            <a:fld id="{652F1279-6CE4-4169-83D3-4483097B6907}" type="slidenum">
              <a:rPr lang="en-US" smtClean="0"/>
              <a:t>18</a:t>
            </a:fld>
            <a:endParaRPr lang="en-US"/>
          </a:p>
        </p:txBody>
      </p:sp>
    </p:spTree>
    <p:extLst>
      <p:ext uri="{BB962C8B-B14F-4D97-AF65-F5344CB8AC3E}">
        <p14:creationId xmlns:p14="http://schemas.microsoft.com/office/powerpoint/2010/main" val="9692190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5"/>
          </p:nvPr>
        </p:nvSpPr>
        <p:spPr/>
        <p:txBody>
          <a:bodyPr/>
          <a:lstStyle/>
          <a:p>
            <a:fld id="{652F1279-6CE4-4169-83D3-4483097B6907}" type="slidenum">
              <a:rPr lang="en-US" smtClean="0"/>
              <a:t>61</a:t>
            </a:fld>
            <a:endParaRPr lang="en-US"/>
          </a:p>
        </p:txBody>
      </p:sp>
    </p:spTree>
    <p:extLst>
      <p:ext uri="{BB962C8B-B14F-4D97-AF65-F5344CB8AC3E}">
        <p14:creationId xmlns:p14="http://schemas.microsoft.com/office/powerpoint/2010/main" val="33041755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76917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8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926674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9_Contents slide layout">
    <p:spTree>
      <p:nvGrpSpPr>
        <p:cNvPr id="1" name=""/>
        <p:cNvGrpSpPr/>
        <p:nvPr/>
      </p:nvGrpSpPr>
      <p:grpSpPr>
        <a:xfrm>
          <a:off x="0" y="0"/>
          <a:ext cx="0" cy="0"/>
          <a:chOff x="0" y="0"/>
          <a:chExt cx="0" cy="0"/>
        </a:xfrm>
      </p:grpSpPr>
      <p:sp>
        <p:nvSpPr>
          <p:cNvPr id="2" name="Picture Placeholder 7">
            <a:extLst>
              <a:ext uri="{FF2B5EF4-FFF2-40B4-BE49-F238E27FC236}">
                <a16:creationId xmlns:a16="http://schemas.microsoft.com/office/drawing/2014/main" id="{6F5FFA75-247A-4C8C-99A7-8FA7026719CF}"/>
              </a:ext>
            </a:extLst>
          </p:cNvPr>
          <p:cNvSpPr>
            <a:spLocks noGrp="1"/>
          </p:cNvSpPr>
          <p:nvPr>
            <p:ph type="pic" idx="16" hasCustomPrompt="1"/>
          </p:nvPr>
        </p:nvSpPr>
        <p:spPr>
          <a:xfrm>
            <a:off x="4403035" y="0"/>
            <a:ext cx="7788965" cy="6858000"/>
          </a:xfrm>
          <a:custGeom>
            <a:avLst/>
            <a:gdLst>
              <a:gd name="connsiteX0" fmla="*/ 3894482 w 7788965"/>
              <a:gd name="connsiteY0" fmla="*/ 2146852 h 6858000"/>
              <a:gd name="connsiteX1" fmla="*/ 7788964 w 7788965"/>
              <a:gd name="connsiteY1" fmla="*/ 6858000 h 6858000"/>
              <a:gd name="connsiteX2" fmla="*/ 0 w 7788965"/>
              <a:gd name="connsiteY2" fmla="*/ 6858000 h 6858000"/>
              <a:gd name="connsiteX3" fmla="*/ 0 w 7788965"/>
              <a:gd name="connsiteY3" fmla="*/ 6857999 h 6858000"/>
              <a:gd name="connsiteX4" fmla="*/ 5734705 w 7788965"/>
              <a:gd name="connsiteY4" fmla="*/ 0 h 6858000"/>
              <a:gd name="connsiteX5" fmla="*/ 7788965 w 7788965"/>
              <a:gd name="connsiteY5" fmla="*/ 0 h 6858000"/>
              <a:gd name="connsiteX6" fmla="*/ 7788965 w 7788965"/>
              <a:gd name="connsiteY6" fmla="*/ 6641351 h 6858000"/>
              <a:gd name="connsiteX7" fmla="*/ 4000566 w 7788965"/>
              <a:gd name="connsiteY7" fmla="*/ 2078313 h 6858000"/>
              <a:gd name="connsiteX8" fmla="*/ 2214158 w 7788965"/>
              <a:gd name="connsiteY8" fmla="*/ 0 h 6858000"/>
              <a:gd name="connsiteX9" fmla="*/ 5574803 w 7788965"/>
              <a:gd name="connsiteY9" fmla="*/ 0 h 6858000"/>
              <a:gd name="connsiteX10" fmla="*/ 3894480 w 7788965"/>
              <a:gd name="connsiteY10" fmla="*/ 203268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8965" h="6858000">
                <a:moveTo>
                  <a:pt x="3894482" y="2146852"/>
                </a:moveTo>
                <a:lnTo>
                  <a:pt x="7788964" y="6858000"/>
                </a:lnTo>
                <a:lnTo>
                  <a:pt x="0" y="6858000"/>
                </a:lnTo>
                <a:lnTo>
                  <a:pt x="0" y="6857999"/>
                </a:lnTo>
                <a:close/>
                <a:moveTo>
                  <a:pt x="5734705" y="0"/>
                </a:moveTo>
                <a:lnTo>
                  <a:pt x="7788965" y="0"/>
                </a:lnTo>
                <a:lnTo>
                  <a:pt x="7788965" y="6641351"/>
                </a:lnTo>
                <a:lnTo>
                  <a:pt x="4000566" y="2078313"/>
                </a:lnTo>
                <a:close/>
                <a:moveTo>
                  <a:pt x="2214158" y="0"/>
                </a:moveTo>
                <a:lnTo>
                  <a:pt x="5574803" y="0"/>
                </a:lnTo>
                <a:lnTo>
                  <a:pt x="3894480" y="2032683"/>
                </a:lnTo>
                <a:close/>
              </a:path>
            </a:pathLst>
          </a:custGeom>
          <a:solidFill>
            <a:schemeClr val="bg1">
              <a:lumMod val="95000"/>
            </a:schemeClr>
          </a:solidFill>
        </p:spPr>
        <p:txBody>
          <a:bodyPr wrap="square" anchor="ctr">
            <a:noAutofit/>
          </a:bodyPr>
          <a:lstStyle>
            <a:lvl1pPr marL="0" indent="0" algn="ctr">
              <a:buNone/>
              <a:defRPr sz="1200">
                <a:latin typeface="Arial" pitchFamily="34" charset="0"/>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24452834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0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4868462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1_Contents slide layout">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0C8E7EEE-5767-4D24-A28E-7A274AF0833D}"/>
              </a:ext>
            </a:extLst>
          </p:cNvPr>
          <p:cNvSpPr>
            <a:spLocks noGrp="1"/>
          </p:cNvSpPr>
          <p:nvPr>
            <p:ph type="pic" idx="13" hasCustomPrompt="1"/>
          </p:nvPr>
        </p:nvSpPr>
        <p:spPr>
          <a:xfrm>
            <a:off x="5724525" y="0"/>
            <a:ext cx="6467475" cy="68580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Place Your Picture Here And Send To Back</a:t>
            </a:r>
            <a:endParaRPr lang="ko-KR" altLang="en-US" dirty="0"/>
          </a:p>
        </p:txBody>
      </p:sp>
    </p:spTree>
    <p:extLst>
      <p:ext uri="{BB962C8B-B14F-4D97-AF65-F5344CB8AC3E}">
        <p14:creationId xmlns:p14="http://schemas.microsoft.com/office/powerpoint/2010/main" val="391883796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2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557430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3_Contents slide layout">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F9241B93-F28E-4606-BBD4-AC939342005F}"/>
              </a:ext>
            </a:extLst>
          </p:cNvPr>
          <p:cNvGrpSpPr/>
          <p:nvPr userDrawn="1"/>
        </p:nvGrpSpPr>
        <p:grpSpPr>
          <a:xfrm>
            <a:off x="8295412" y="1658804"/>
            <a:ext cx="3174949" cy="4282922"/>
            <a:chOff x="5745956" y="3501865"/>
            <a:chExt cx="2146216" cy="2895189"/>
          </a:xfrm>
        </p:grpSpPr>
        <p:sp>
          <p:nvSpPr>
            <p:cNvPr id="3" name="Freeform: Shape 2">
              <a:extLst>
                <a:ext uri="{FF2B5EF4-FFF2-40B4-BE49-F238E27FC236}">
                  <a16:creationId xmlns:a16="http://schemas.microsoft.com/office/drawing/2014/main" id="{4D5FEAD8-CCC8-4927-9D00-F13C672A0888}"/>
                </a:ext>
              </a:extLst>
            </p:cNvPr>
            <p:cNvSpPr/>
            <p:nvPr/>
          </p:nvSpPr>
          <p:spPr>
            <a:xfrm>
              <a:off x="7498806" y="3501865"/>
              <a:ext cx="157347" cy="62939"/>
            </a:xfrm>
            <a:custGeom>
              <a:avLst/>
              <a:gdLst>
                <a:gd name="connsiteX0" fmla="*/ 45244 w 47625"/>
                <a:gd name="connsiteY0" fmla="*/ 13811 h 19050"/>
                <a:gd name="connsiteX1" fmla="*/ 45244 w 47625"/>
                <a:gd name="connsiteY1" fmla="*/ 13811 h 19050"/>
                <a:gd name="connsiteX2" fmla="*/ 38576 w 47625"/>
                <a:gd name="connsiteY2" fmla="*/ 20479 h 19050"/>
                <a:gd name="connsiteX3" fmla="*/ 13811 w 47625"/>
                <a:gd name="connsiteY3" fmla="*/ 20479 h 19050"/>
                <a:gd name="connsiteX4" fmla="*/ 7144 w 47625"/>
                <a:gd name="connsiteY4" fmla="*/ 13811 h 19050"/>
                <a:gd name="connsiteX5" fmla="*/ 7144 w 47625"/>
                <a:gd name="connsiteY5" fmla="*/ 13811 h 19050"/>
                <a:gd name="connsiteX6" fmla="*/ 13811 w 47625"/>
                <a:gd name="connsiteY6" fmla="*/ 7144 h 19050"/>
                <a:gd name="connsiteX7" fmla="*/ 38576 w 47625"/>
                <a:gd name="connsiteY7" fmla="*/ 7144 h 19050"/>
                <a:gd name="connsiteX8" fmla="*/ 45244 w 47625"/>
                <a:gd name="connsiteY8" fmla="*/ 13811 h 1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19050">
                  <a:moveTo>
                    <a:pt x="45244" y="13811"/>
                  </a:moveTo>
                  <a:lnTo>
                    <a:pt x="45244" y="13811"/>
                  </a:lnTo>
                  <a:cubicBezTo>
                    <a:pt x="45244" y="17621"/>
                    <a:pt x="42386" y="20479"/>
                    <a:pt x="38576" y="20479"/>
                  </a:cubicBezTo>
                  <a:lnTo>
                    <a:pt x="13811" y="20479"/>
                  </a:lnTo>
                  <a:cubicBezTo>
                    <a:pt x="10001" y="20479"/>
                    <a:pt x="7144" y="17621"/>
                    <a:pt x="7144" y="13811"/>
                  </a:cubicBezTo>
                  <a:lnTo>
                    <a:pt x="7144" y="13811"/>
                  </a:lnTo>
                  <a:cubicBezTo>
                    <a:pt x="7144" y="10001"/>
                    <a:pt x="10001" y="7144"/>
                    <a:pt x="13811" y="7144"/>
                  </a:cubicBezTo>
                  <a:lnTo>
                    <a:pt x="38576" y="7144"/>
                  </a:lnTo>
                  <a:cubicBezTo>
                    <a:pt x="42386" y="8096"/>
                    <a:pt x="45244" y="10954"/>
                    <a:pt x="45244" y="13811"/>
                  </a:cubicBezTo>
                  <a:close/>
                </a:path>
              </a:pathLst>
            </a:custGeom>
            <a:solidFill>
              <a:srgbClr val="808080"/>
            </a:solidFill>
            <a:ln w="9525" cap="flat">
              <a:noFill/>
              <a:prstDash val="solid"/>
              <a:miter/>
            </a:ln>
          </p:spPr>
          <p:txBody>
            <a:bodyPr rtlCol="0" anchor="ctr"/>
            <a:lstStyle/>
            <a:p>
              <a:endParaRPr lang="en-US"/>
            </a:p>
          </p:txBody>
        </p:sp>
        <p:sp>
          <p:nvSpPr>
            <p:cNvPr id="4" name="Freeform: Shape 3">
              <a:extLst>
                <a:ext uri="{FF2B5EF4-FFF2-40B4-BE49-F238E27FC236}">
                  <a16:creationId xmlns:a16="http://schemas.microsoft.com/office/drawing/2014/main" id="{6410C0D4-0751-4396-AC4D-8AA62394539D}"/>
                </a:ext>
              </a:extLst>
            </p:cNvPr>
            <p:cNvSpPr/>
            <p:nvPr/>
          </p:nvSpPr>
          <p:spPr>
            <a:xfrm>
              <a:off x="7829233" y="3977052"/>
              <a:ext cx="62939" cy="157347"/>
            </a:xfrm>
            <a:custGeom>
              <a:avLst/>
              <a:gdLst>
                <a:gd name="connsiteX0" fmla="*/ 13811 w 19050"/>
                <a:gd name="connsiteY0" fmla="*/ 45244 h 47625"/>
                <a:gd name="connsiteX1" fmla="*/ 13811 w 19050"/>
                <a:gd name="connsiteY1" fmla="*/ 45244 h 47625"/>
                <a:gd name="connsiteX2" fmla="*/ 7144 w 19050"/>
                <a:gd name="connsiteY2" fmla="*/ 38576 h 47625"/>
                <a:gd name="connsiteX3" fmla="*/ 7144 w 19050"/>
                <a:gd name="connsiteY3" fmla="*/ 13811 h 47625"/>
                <a:gd name="connsiteX4" fmla="*/ 13811 w 19050"/>
                <a:gd name="connsiteY4" fmla="*/ 7144 h 47625"/>
                <a:gd name="connsiteX5" fmla="*/ 13811 w 19050"/>
                <a:gd name="connsiteY5" fmla="*/ 7144 h 47625"/>
                <a:gd name="connsiteX6" fmla="*/ 20479 w 19050"/>
                <a:gd name="connsiteY6" fmla="*/ 13811 h 47625"/>
                <a:gd name="connsiteX7" fmla="*/ 20479 w 19050"/>
                <a:gd name="connsiteY7" fmla="*/ 38576 h 47625"/>
                <a:gd name="connsiteX8" fmla="*/ 13811 w 19050"/>
                <a:gd name="connsiteY8" fmla="*/ 45244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0" h="47625">
                  <a:moveTo>
                    <a:pt x="13811" y="45244"/>
                  </a:moveTo>
                  <a:lnTo>
                    <a:pt x="13811" y="45244"/>
                  </a:lnTo>
                  <a:cubicBezTo>
                    <a:pt x="10001" y="45244"/>
                    <a:pt x="7144" y="42386"/>
                    <a:pt x="7144" y="38576"/>
                  </a:cubicBezTo>
                  <a:lnTo>
                    <a:pt x="7144" y="13811"/>
                  </a:lnTo>
                  <a:cubicBezTo>
                    <a:pt x="7144" y="10001"/>
                    <a:pt x="10001" y="7144"/>
                    <a:pt x="13811" y="7144"/>
                  </a:cubicBezTo>
                  <a:lnTo>
                    <a:pt x="13811" y="7144"/>
                  </a:lnTo>
                  <a:cubicBezTo>
                    <a:pt x="17621" y="7144"/>
                    <a:pt x="20479" y="10001"/>
                    <a:pt x="20479" y="13811"/>
                  </a:cubicBezTo>
                  <a:lnTo>
                    <a:pt x="20479" y="38576"/>
                  </a:lnTo>
                  <a:cubicBezTo>
                    <a:pt x="20479" y="42386"/>
                    <a:pt x="17621" y="45244"/>
                    <a:pt x="13811" y="45244"/>
                  </a:cubicBezTo>
                  <a:close/>
                </a:path>
              </a:pathLst>
            </a:custGeom>
            <a:solidFill>
              <a:srgbClr val="808080"/>
            </a:solidFill>
            <a:ln w="9525" cap="flat">
              <a:noFill/>
              <a:prstDash val="solid"/>
              <a:miter/>
            </a:ln>
          </p:spPr>
          <p:txBody>
            <a:bodyPr rtlCol="0" anchor="ctr"/>
            <a:lstStyle/>
            <a:p>
              <a:endParaRPr lang="en-US"/>
            </a:p>
          </p:txBody>
        </p:sp>
        <p:sp>
          <p:nvSpPr>
            <p:cNvPr id="5" name="Freeform: Shape 4">
              <a:extLst>
                <a:ext uri="{FF2B5EF4-FFF2-40B4-BE49-F238E27FC236}">
                  <a16:creationId xmlns:a16="http://schemas.microsoft.com/office/drawing/2014/main" id="{1B7F163A-D0A2-4263-BD43-507FBE27081D}"/>
                </a:ext>
              </a:extLst>
            </p:cNvPr>
            <p:cNvSpPr/>
            <p:nvPr/>
          </p:nvSpPr>
          <p:spPr>
            <a:xfrm>
              <a:off x="7829233" y="3838586"/>
              <a:ext cx="62939" cy="157347"/>
            </a:xfrm>
            <a:custGeom>
              <a:avLst/>
              <a:gdLst>
                <a:gd name="connsiteX0" fmla="*/ 13811 w 19050"/>
                <a:gd name="connsiteY0" fmla="*/ 45244 h 47625"/>
                <a:gd name="connsiteX1" fmla="*/ 13811 w 19050"/>
                <a:gd name="connsiteY1" fmla="*/ 45244 h 47625"/>
                <a:gd name="connsiteX2" fmla="*/ 7144 w 19050"/>
                <a:gd name="connsiteY2" fmla="*/ 38576 h 47625"/>
                <a:gd name="connsiteX3" fmla="*/ 7144 w 19050"/>
                <a:gd name="connsiteY3" fmla="*/ 13811 h 47625"/>
                <a:gd name="connsiteX4" fmla="*/ 13811 w 19050"/>
                <a:gd name="connsiteY4" fmla="*/ 7144 h 47625"/>
                <a:gd name="connsiteX5" fmla="*/ 13811 w 19050"/>
                <a:gd name="connsiteY5" fmla="*/ 7144 h 47625"/>
                <a:gd name="connsiteX6" fmla="*/ 20479 w 19050"/>
                <a:gd name="connsiteY6" fmla="*/ 13811 h 47625"/>
                <a:gd name="connsiteX7" fmla="*/ 20479 w 19050"/>
                <a:gd name="connsiteY7" fmla="*/ 38576 h 47625"/>
                <a:gd name="connsiteX8" fmla="*/ 13811 w 19050"/>
                <a:gd name="connsiteY8" fmla="*/ 45244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0" h="47625">
                  <a:moveTo>
                    <a:pt x="13811" y="45244"/>
                  </a:moveTo>
                  <a:lnTo>
                    <a:pt x="13811" y="45244"/>
                  </a:lnTo>
                  <a:cubicBezTo>
                    <a:pt x="10001" y="45244"/>
                    <a:pt x="7144" y="42386"/>
                    <a:pt x="7144" y="38576"/>
                  </a:cubicBezTo>
                  <a:lnTo>
                    <a:pt x="7144" y="13811"/>
                  </a:lnTo>
                  <a:cubicBezTo>
                    <a:pt x="7144" y="10001"/>
                    <a:pt x="10001" y="7144"/>
                    <a:pt x="13811" y="7144"/>
                  </a:cubicBezTo>
                  <a:lnTo>
                    <a:pt x="13811" y="7144"/>
                  </a:lnTo>
                  <a:cubicBezTo>
                    <a:pt x="17621" y="7144"/>
                    <a:pt x="20479" y="10001"/>
                    <a:pt x="20479" y="13811"/>
                  </a:cubicBezTo>
                  <a:lnTo>
                    <a:pt x="20479" y="38576"/>
                  </a:lnTo>
                  <a:cubicBezTo>
                    <a:pt x="20479" y="42386"/>
                    <a:pt x="17621" y="45244"/>
                    <a:pt x="13811" y="45244"/>
                  </a:cubicBezTo>
                  <a:close/>
                </a:path>
              </a:pathLst>
            </a:custGeom>
            <a:solidFill>
              <a:srgbClr val="808080"/>
            </a:solidFill>
            <a:ln w="9525" cap="flat">
              <a:noFill/>
              <a:prstDash val="solid"/>
              <a:miter/>
            </a:ln>
          </p:spPr>
          <p:txBody>
            <a:bodyPr rtlCol="0" anchor="ctr"/>
            <a:lstStyle/>
            <a:p>
              <a:endParaRPr lang="en-US"/>
            </a:p>
          </p:txBody>
        </p:sp>
        <p:sp>
          <p:nvSpPr>
            <p:cNvPr id="6" name="Freeform: Shape 5">
              <a:extLst>
                <a:ext uri="{FF2B5EF4-FFF2-40B4-BE49-F238E27FC236}">
                  <a16:creationId xmlns:a16="http://schemas.microsoft.com/office/drawing/2014/main" id="{E906E010-95BC-405B-A541-6121D952C170}"/>
                </a:ext>
              </a:extLst>
            </p:cNvPr>
            <p:cNvSpPr/>
            <p:nvPr/>
          </p:nvSpPr>
          <p:spPr>
            <a:xfrm>
              <a:off x="5745956" y="3523892"/>
              <a:ext cx="2139922" cy="2863720"/>
            </a:xfrm>
            <a:custGeom>
              <a:avLst/>
              <a:gdLst>
                <a:gd name="connsiteX0" fmla="*/ 611029 w 647700"/>
                <a:gd name="connsiteY0" fmla="*/ 7144 h 866775"/>
                <a:gd name="connsiteX1" fmla="*/ 40481 w 647700"/>
                <a:gd name="connsiteY1" fmla="*/ 7144 h 866775"/>
                <a:gd name="connsiteX2" fmla="*/ 7144 w 647700"/>
                <a:gd name="connsiteY2" fmla="*/ 41434 h 866775"/>
                <a:gd name="connsiteX3" fmla="*/ 7144 w 647700"/>
                <a:gd name="connsiteY3" fmla="*/ 831056 h 866775"/>
                <a:gd name="connsiteX4" fmla="*/ 40481 w 647700"/>
                <a:gd name="connsiteY4" fmla="*/ 865346 h 866775"/>
                <a:gd name="connsiteX5" fmla="*/ 611029 w 647700"/>
                <a:gd name="connsiteY5" fmla="*/ 865346 h 866775"/>
                <a:gd name="connsiteX6" fmla="*/ 644366 w 647700"/>
                <a:gd name="connsiteY6" fmla="*/ 831056 h 866775"/>
                <a:gd name="connsiteX7" fmla="*/ 644366 w 647700"/>
                <a:gd name="connsiteY7" fmla="*/ 41434 h 866775"/>
                <a:gd name="connsiteX8" fmla="*/ 611029 w 647700"/>
                <a:gd name="connsiteY8" fmla="*/ 7144 h 86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7700" h="866775">
                  <a:moveTo>
                    <a:pt x="611029" y="7144"/>
                  </a:moveTo>
                  <a:lnTo>
                    <a:pt x="40481" y="7144"/>
                  </a:lnTo>
                  <a:cubicBezTo>
                    <a:pt x="22384" y="7144"/>
                    <a:pt x="7144" y="22384"/>
                    <a:pt x="7144" y="41434"/>
                  </a:cubicBezTo>
                  <a:lnTo>
                    <a:pt x="7144" y="831056"/>
                  </a:lnTo>
                  <a:cubicBezTo>
                    <a:pt x="7144" y="850106"/>
                    <a:pt x="22384" y="865346"/>
                    <a:pt x="40481" y="865346"/>
                  </a:cubicBezTo>
                  <a:lnTo>
                    <a:pt x="611029" y="865346"/>
                  </a:lnTo>
                  <a:cubicBezTo>
                    <a:pt x="629126" y="865346"/>
                    <a:pt x="644366" y="850106"/>
                    <a:pt x="644366" y="831056"/>
                  </a:cubicBezTo>
                  <a:lnTo>
                    <a:pt x="644366" y="41434"/>
                  </a:lnTo>
                  <a:cubicBezTo>
                    <a:pt x="644366" y="23336"/>
                    <a:pt x="629126" y="7144"/>
                    <a:pt x="611029" y="7144"/>
                  </a:cubicBezTo>
                  <a:close/>
                </a:path>
              </a:pathLst>
            </a:custGeom>
            <a:solidFill>
              <a:srgbClr val="808080"/>
            </a:solidFill>
            <a:ln w="9525"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97DEF5EB-BA10-4B7D-A44B-0133ED1CF242}"/>
                </a:ext>
              </a:extLst>
            </p:cNvPr>
            <p:cNvSpPr/>
            <p:nvPr/>
          </p:nvSpPr>
          <p:spPr>
            <a:xfrm>
              <a:off x="5755398" y="3533334"/>
              <a:ext cx="2108453" cy="2863720"/>
            </a:xfrm>
            <a:custGeom>
              <a:avLst/>
              <a:gdLst>
                <a:gd name="connsiteX0" fmla="*/ 605314 w 638175"/>
                <a:gd name="connsiteY0" fmla="*/ 7144 h 866775"/>
                <a:gd name="connsiteX1" fmla="*/ 40481 w 638175"/>
                <a:gd name="connsiteY1" fmla="*/ 7144 h 866775"/>
                <a:gd name="connsiteX2" fmla="*/ 7144 w 638175"/>
                <a:gd name="connsiteY2" fmla="*/ 41434 h 866775"/>
                <a:gd name="connsiteX3" fmla="*/ 7144 w 638175"/>
                <a:gd name="connsiteY3" fmla="*/ 826294 h 866775"/>
                <a:gd name="connsiteX4" fmla="*/ 40481 w 638175"/>
                <a:gd name="connsiteY4" fmla="*/ 860584 h 866775"/>
                <a:gd name="connsiteX5" fmla="*/ 604361 w 638175"/>
                <a:gd name="connsiteY5" fmla="*/ 860584 h 866775"/>
                <a:gd name="connsiteX6" fmla="*/ 637699 w 638175"/>
                <a:gd name="connsiteY6" fmla="*/ 826294 h 866775"/>
                <a:gd name="connsiteX7" fmla="*/ 637699 w 638175"/>
                <a:gd name="connsiteY7" fmla="*/ 41434 h 866775"/>
                <a:gd name="connsiteX8" fmla="*/ 605314 w 638175"/>
                <a:gd name="connsiteY8" fmla="*/ 7144 h 86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8175" h="866775">
                  <a:moveTo>
                    <a:pt x="605314" y="7144"/>
                  </a:moveTo>
                  <a:lnTo>
                    <a:pt x="40481" y="7144"/>
                  </a:lnTo>
                  <a:cubicBezTo>
                    <a:pt x="22384" y="7144"/>
                    <a:pt x="7144" y="22384"/>
                    <a:pt x="7144" y="41434"/>
                  </a:cubicBezTo>
                  <a:lnTo>
                    <a:pt x="7144" y="826294"/>
                  </a:lnTo>
                  <a:cubicBezTo>
                    <a:pt x="7144" y="845344"/>
                    <a:pt x="22384" y="860584"/>
                    <a:pt x="40481" y="860584"/>
                  </a:cubicBezTo>
                  <a:lnTo>
                    <a:pt x="604361" y="860584"/>
                  </a:lnTo>
                  <a:cubicBezTo>
                    <a:pt x="622459" y="860584"/>
                    <a:pt x="637699" y="845344"/>
                    <a:pt x="637699" y="826294"/>
                  </a:cubicBezTo>
                  <a:lnTo>
                    <a:pt x="637699" y="41434"/>
                  </a:lnTo>
                  <a:cubicBezTo>
                    <a:pt x="637699" y="22384"/>
                    <a:pt x="623411" y="7144"/>
                    <a:pt x="605314" y="7144"/>
                  </a:cubicBezTo>
                  <a:close/>
                </a:path>
              </a:pathLst>
            </a:custGeom>
            <a:solidFill>
              <a:srgbClr val="231F20"/>
            </a:solidFill>
            <a:ln w="9525"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07A51BDC-88C3-445B-9C4C-1FEB7CAC7E9E}"/>
                </a:ext>
              </a:extLst>
            </p:cNvPr>
            <p:cNvSpPr/>
            <p:nvPr/>
          </p:nvSpPr>
          <p:spPr>
            <a:xfrm>
              <a:off x="5972536" y="3781941"/>
              <a:ext cx="1699350" cy="2360208"/>
            </a:xfrm>
            <a:custGeom>
              <a:avLst/>
              <a:gdLst>
                <a:gd name="connsiteX0" fmla="*/ 7144 w 514350"/>
                <a:gd name="connsiteY0" fmla="*/ 7144 h 714375"/>
                <a:gd name="connsiteX1" fmla="*/ 508159 w 514350"/>
                <a:gd name="connsiteY1" fmla="*/ 7144 h 714375"/>
                <a:gd name="connsiteX2" fmla="*/ 508159 w 514350"/>
                <a:gd name="connsiteY2" fmla="*/ 711041 h 714375"/>
                <a:gd name="connsiteX3" fmla="*/ 7144 w 514350"/>
                <a:gd name="connsiteY3" fmla="*/ 711041 h 714375"/>
              </a:gdLst>
              <a:ahLst/>
              <a:cxnLst>
                <a:cxn ang="0">
                  <a:pos x="connsiteX0" y="connsiteY0"/>
                </a:cxn>
                <a:cxn ang="0">
                  <a:pos x="connsiteX1" y="connsiteY1"/>
                </a:cxn>
                <a:cxn ang="0">
                  <a:pos x="connsiteX2" y="connsiteY2"/>
                </a:cxn>
                <a:cxn ang="0">
                  <a:pos x="connsiteX3" y="connsiteY3"/>
                </a:cxn>
              </a:cxnLst>
              <a:rect l="l" t="t" r="r" b="b"/>
              <a:pathLst>
                <a:path w="514350" h="714375">
                  <a:moveTo>
                    <a:pt x="7144" y="7144"/>
                  </a:moveTo>
                  <a:lnTo>
                    <a:pt x="508159" y="7144"/>
                  </a:lnTo>
                  <a:lnTo>
                    <a:pt x="508159" y="711041"/>
                  </a:lnTo>
                  <a:lnTo>
                    <a:pt x="7144" y="711041"/>
                  </a:lnTo>
                  <a:close/>
                </a:path>
              </a:pathLst>
            </a:custGeom>
            <a:solidFill>
              <a:srgbClr val="F2F2F2"/>
            </a:solid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DF4B3BD2-D148-4C5F-BC4B-7DC5CEAD0464}"/>
                </a:ext>
              </a:extLst>
            </p:cNvPr>
            <p:cNvSpPr/>
            <p:nvPr/>
          </p:nvSpPr>
          <p:spPr>
            <a:xfrm>
              <a:off x="6537278" y="3804313"/>
              <a:ext cx="1119116" cy="2330356"/>
            </a:xfrm>
            <a:custGeom>
              <a:avLst/>
              <a:gdLst>
                <a:gd name="connsiteX0" fmla="*/ 614149 w 1119116"/>
                <a:gd name="connsiteY0" fmla="*/ 0 h 2330356"/>
                <a:gd name="connsiteX1" fmla="*/ 1115704 w 1119116"/>
                <a:gd name="connsiteY1" fmla="*/ 6824 h 2330356"/>
                <a:gd name="connsiteX2" fmla="*/ 1119116 w 1119116"/>
                <a:gd name="connsiteY2" fmla="*/ 2330356 h 2330356"/>
                <a:gd name="connsiteX3" fmla="*/ 0 w 1119116"/>
                <a:gd name="connsiteY3" fmla="*/ 2330356 h 2330356"/>
                <a:gd name="connsiteX4" fmla="*/ 614149 w 1119116"/>
                <a:gd name="connsiteY4" fmla="*/ 0 h 2330356"/>
                <a:gd name="connsiteX0" fmla="*/ 614149 w 1119116"/>
                <a:gd name="connsiteY0" fmla="*/ 0 h 2330356"/>
                <a:gd name="connsiteX1" fmla="*/ 1115704 w 1119116"/>
                <a:gd name="connsiteY1" fmla="*/ 3412 h 2330356"/>
                <a:gd name="connsiteX2" fmla="*/ 1119116 w 1119116"/>
                <a:gd name="connsiteY2" fmla="*/ 2330356 h 2330356"/>
                <a:gd name="connsiteX3" fmla="*/ 0 w 1119116"/>
                <a:gd name="connsiteY3" fmla="*/ 2330356 h 2330356"/>
                <a:gd name="connsiteX4" fmla="*/ 614149 w 1119116"/>
                <a:gd name="connsiteY4" fmla="*/ 0 h 23303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9116" h="2330356">
                  <a:moveTo>
                    <a:pt x="614149" y="0"/>
                  </a:moveTo>
                  <a:lnTo>
                    <a:pt x="1115704" y="3412"/>
                  </a:lnTo>
                  <a:cubicBezTo>
                    <a:pt x="1116841" y="777923"/>
                    <a:pt x="1117979" y="1555845"/>
                    <a:pt x="1119116" y="2330356"/>
                  </a:cubicBezTo>
                  <a:lnTo>
                    <a:pt x="0" y="2330356"/>
                  </a:lnTo>
                  <a:lnTo>
                    <a:pt x="614149" y="0"/>
                  </a:lnTo>
                  <a:close/>
                </a:path>
              </a:pathLst>
            </a:custGeom>
            <a:solidFill>
              <a:srgbClr val="999999">
                <a:alpha val="10000"/>
              </a:srgbClr>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solidFill>
                  <a:schemeClr val="tx1"/>
                </a:solidFill>
              </a:endParaRPr>
            </a:p>
          </p:txBody>
        </p:sp>
        <p:grpSp>
          <p:nvGrpSpPr>
            <p:cNvPr id="10" name="Group 9">
              <a:extLst>
                <a:ext uri="{FF2B5EF4-FFF2-40B4-BE49-F238E27FC236}">
                  <a16:creationId xmlns:a16="http://schemas.microsoft.com/office/drawing/2014/main" id="{2438DEFB-93C7-4417-B27A-E84ED16848D4}"/>
                </a:ext>
              </a:extLst>
            </p:cNvPr>
            <p:cNvGrpSpPr/>
            <p:nvPr/>
          </p:nvGrpSpPr>
          <p:grpSpPr>
            <a:xfrm>
              <a:off x="6752948" y="6198983"/>
              <a:ext cx="113352" cy="113352"/>
              <a:chOff x="6768693" y="6038239"/>
              <a:chExt cx="147969" cy="147969"/>
            </a:xfrm>
          </p:grpSpPr>
          <p:sp>
            <p:nvSpPr>
              <p:cNvPr id="11" name="Oval 10">
                <a:extLst>
                  <a:ext uri="{FF2B5EF4-FFF2-40B4-BE49-F238E27FC236}">
                    <a16:creationId xmlns:a16="http://schemas.microsoft.com/office/drawing/2014/main" id="{8AEC7DDB-BF36-4D8E-9784-41D44C809CAD}"/>
                  </a:ext>
                </a:extLst>
              </p:cNvPr>
              <p:cNvSpPr/>
              <p:nvPr/>
            </p:nvSpPr>
            <p:spPr>
              <a:xfrm>
                <a:off x="6768693" y="6038239"/>
                <a:ext cx="147969" cy="147969"/>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D8151709-F242-456E-96D1-B0235A677014}"/>
                  </a:ext>
                </a:extLst>
              </p:cNvPr>
              <p:cNvSpPr/>
              <p:nvPr/>
            </p:nvSpPr>
            <p:spPr>
              <a:xfrm>
                <a:off x="6802088" y="6071634"/>
                <a:ext cx="81180" cy="8118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13" name="Group 12">
            <a:extLst>
              <a:ext uri="{FF2B5EF4-FFF2-40B4-BE49-F238E27FC236}">
                <a16:creationId xmlns:a16="http://schemas.microsoft.com/office/drawing/2014/main" id="{80420992-F47F-4217-A43D-619E55FB4C8A}"/>
              </a:ext>
            </a:extLst>
          </p:cNvPr>
          <p:cNvGrpSpPr/>
          <p:nvPr userDrawn="1"/>
        </p:nvGrpSpPr>
        <p:grpSpPr>
          <a:xfrm>
            <a:off x="6823319" y="3202196"/>
            <a:ext cx="1656867" cy="2912686"/>
            <a:chOff x="7182034" y="5192864"/>
            <a:chExt cx="825553" cy="1451279"/>
          </a:xfrm>
        </p:grpSpPr>
        <p:grpSp>
          <p:nvGrpSpPr>
            <p:cNvPr id="14" name="Group 3">
              <a:extLst>
                <a:ext uri="{FF2B5EF4-FFF2-40B4-BE49-F238E27FC236}">
                  <a16:creationId xmlns:a16="http://schemas.microsoft.com/office/drawing/2014/main" id="{EA578C17-35B1-48E6-B296-61B28F520150}"/>
                </a:ext>
              </a:extLst>
            </p:cNvPr>
            <p:cNvGrpSpPr/>
            <p:nvPr/>
          </p:nvGrpSpPr>
          <p:grpSpPr>
            <a:xfrm>
              <a:off x="7182034" y="5192864"/>
              <a:ext cx="825553" cy="1451279"/>
              <a:chOff x="445712" y="1449040"/>
              <a:chExt cx="2113018" cy="3924176"/>
            </a:xfrm>
          </p:grpSpPr>
          <p:sp>
            <p:nvSpPr>
              <p:cNvPr id="18" name="Rounded Rectangle 4">
                <a:extLst>
                  <a:ext uri="{FF2B5EF4-FFF2-40B4-BE49-F238E27FC236}">
                    <a16:creationId xmlns:a16="http://schemas.microsoft.com/office/drawing/2014/main" id="{D2F761DF-C8DF-4DE2-906D-05957CBED4CC}"/>
                  </a:ext>
                </a:extLst>
              </p:cNvPr>
              <p:cNvSpPr/>
              <p:nvPr userDrawn="1"/>
            </p:nvSpPr>
            <p:spPr>
              <a:xfrm>
                <a:off x="445712" y="1449040"/>
                <a:ext cx="2113018" cy="3924176"/>
              </a:xfrm>
              <a:prstGeom prst="roundRect">
                <a:avLst>
                  <a:gd name="adj" fmla="val 13580"/>
                </a:avLst>
              </a:prstGeom>
              <a:solidFill>
                <a:srgbClr val="262626"/>
              </a:solidFill>
              <a:ln w="88900">
                <a:noFill/>
              </a:ln>
              <a:effectLst/>
              <a:scene3d>
                <a:camera prst="perspectiveFront"/>
                <a:lightRig rig="threePt" dir="t"/>
              </a:scene3d>
              <a:sp3d prstMaterial="plastic">
                <a:bevelT w="127000" h="50800"/>
                <a:bevelB w="12700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dirty="0"/>
              </a:p>
            </p:txBody>
          </p:sp>
          <p:sp>
            <p:nvSpPr>
              <p:cNvPr id="19" name="Rectangle 5">
                <a:extLst>
                  <a:ext uri="{FF2B5EF4-FFF2-40B4-BE49-F238E27FC236}">
                    <a16:creationId xmlns:a16="http://schemas.microsoft.com/office/drawing/2014/main" id="{9A9C4939-7986-450A-BF03-92EC6994DDFE}"/>
                  </a:ext>
                </a:extLst>
              </p:cNvPr>
              <p:cNvSpPr/>
              <p:nvPr userDrawn="1"/>
            </p:nvSpPr>
            <p:spPr>
              <a:xfrm>
                <a:off x="1379920" y="1650572"/>
                <a:ext cx="216024" cy="34350"/>
              </a:xfrm>
              <a:prstGeom prst="rect">
                <a:avLst/>
              </a:prstGeom>
              <a:solidFill>
                <a:srgbClr val="B0B0B0"/>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nvGrpSpPr>
              <p:cNvPr id="20" name="Group 6">
                <a:extLst>
                  <a:ext uri="{FF2B5EF4-FFF2-40B4-BE49-F238E27FC236}">
                    <a16:creationId xmlns:a16="http://schemas.microsoft.com/office/drawing/2014/main" id="{651C2E6A-1A07-41FB-BAFE-59DB09FC6CB0}"/>
                  </a:ext>
                </a:extLst>
              </p:cNvPr>
              <p:cNvGrpSpPr/>
              <p:nvPr userDrawn="1"/>
            </p:nvGrpSpPr>
            <p:grpSpPr>
              <a:xfrm>
                <a:off x="1407705" y="5045834"/>
                <a:ext cx="211967" cy="211967"/>
                <a:chOff x="1549420" y="5712364"/>
                <a:chExt cx="312583" cy="312583"/>
              </a:xfrm>
            </p:grpSpPr>
            <p:sp>
              <p:nvSpPr>
                <p:cNvPr id="21" name="Oval 7">
                  <a:extLst>
                    <a:ext uri="{FF2B5EF4-FFF2-40B4-BE49-F238E27FC236}">
                      <a16:creationId xmlns:a16="http://schemas.microsoft.com/office/drawing/2014/main" id="{0158E23C-F3BA-4F44-A0C3-4095E0A30994}"/>
                    </a:ext>
                  </a:extLst>
                </p:cNvPr>
                <p:cNvSpPr/>
                <p:nvPr userDrawn="1"/>
              </p:nvSpPr>
              <p:spPr>
                <a:xfrm>
                  <a:off x="1549420" y="5712364"/>
                  <a:ext cx="312583" cy="312583"/>
                </a:xfrm>
                <a:prstGeom prst="ellipse">
                  <a:avLst/>
                </a:prstGeom>
                <a:gradFill flip="none" rotWithShape="1">
                  <a:gsLst>
                    <a:gs pos="0">
                      <a:schemeClr val="tx1">
                        <a:lumMod val="94000"/>
                        <a:lumOff val="6000"/>
                      </a:schemeClr>
                    </a:gs>
                    <a:gs pos="56000">
                      <a:schemeClr val="tx1">
                        <a:lumMod val="65000"/>
                        <a:lumOff val="35000"/>
                      </a:schemeClr>
                    </a:gs>
                    <a:gs pos="91000">
                      <a:schemeClr val="tx1">
                        <a:lumMod val="50000"/>
                        <a:lumOff val="50000"/>
                      </a:schemeClr>
                    </a:gs>
                    <a:gs pos="100000">
                      <a:schemeClr val="bg1">
                        <a:lumMod val="75000"/>
                      </a:schemeClr>
                    </a:gs>
                  </a:gsLst>
                  <a:lin ang="10800000" scaled="1"/>
                  <a:tileRect/>
                </a:gradFill>
                <a:ln w="0">
                  <a:solidFill>
                    <a:srgbClr val="262626"/>
                  </a:solidFill>
                </a:ln>
                <a:scene3d>
                  <a:camera prst="perspectiveFront"/>
                  <a:lightRig rig="threePt" dir="t"/>
                </a:scene3d>
                <a:sp3d>
                  <a:bevelT w="635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22" name="Rounded Rectangle 8">
                  <a:extLst>
                    <a:ext uri="{FF2B5EF4-FFF2-40B4-BE49-F238E27FC236}">
                      <a16:creationId xmlns:a16="http://schemas.microsoft.com/office/drawing/2014/main" id="{A65E39CA-F6F1-47A9-A567-86385EA9C95D}"/>
                    </a:ext>
                  </a:extLst>
                </p:cNvPr>
                <p:cNvSpPr/>
                <p:nvPr userDrawn="1"/>
              </p:nvSpPr>
              <p:spPr>
                <a:xfrm>
                  <a:off x="1634225" y="5796647"/>
                  <a:ext cx="142969" cy="144016"/>
                </a:xfrm>
                <a:prstGeom prst="roundRect">
                  <a:avLst/>
                </a:prstGeom>
                <a:solidFill>
                  <a:srgbClr val="737373"/>
                </a:solidFill>
                <a:ln w="6350">
                  <a:solidFill>
                    <a:srgbClr val="B0B0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grpSp>
        <p:grpSp>
          <p:nvGrpSpPr>
            <p:cNvPr id="15" name="Group 14">
              <a:extLst>
                <a:ext uri="{FF2B5EF4-FFF2-40B4-BE49-F238E27FC236}">
                  <a16:creationId xmlns:a16="http://schemas.microsoft.com/office/drawing/2014/main" id="{6F3EE5F6-CF51-429D-9AB0-4384D58D7D4D}"/>
                </a:ext>
              </a:extLst>
            </p:cNvPr>
            <p:cNvGrpSpPr/>
            <p:nvPr/>
          </p:nvGrpSpPr>
          <p:grpSpPr>
            <a:xfrm>
              <a:off x="7210904" y="5333460"/>
              <a:ext cx="734603" cy="1136247"/>
              <a:chOff x="7224494" y="5344134"/>
              <a:chExt cx="734603" cy="1189257"/>
            </a:xfrm>
          </p:grpSpPr>
          <p:sp>
            <p:nvSpPr>
              <p:cNvPr id="16" name="Freeform: Shape 15">
                <a:extLst>
                  <a:ext uri="{FF2B5EF4-FFF2-40B4-BE49-F238E27FC236}">
                    <a16:creationId xmlns:a16="http://schemas.microsoft.com/office/drawing/2014/main" id="{62058873-FEEF-4AE4-A07B-EFD8FB550E55}"/>
                  </a:ext>
                </a:extLst>
              </p:cNvPr>
              <p:cNvSpPr/>
              <p:nvPr/>
            </p:nvSpPr>
            <p:spPr>
              <a:xfrm>
                <a:off x="7224494" y="5344134"/>
                <a:ext cx="734603" cy="1189257"/>
              </a:xfrm>
              <a:custGeom>
                <a:avLst/>
                <a:gdLst>
                  <a:gd name="connsiteX0" fmla="*/ 7144 w 333375"/>
                  <a:gd name="connsiteY0" fmla="*/ 7144 h 590550"/>
                  <a:gd name="connsiteX1" fmla="*/ 331946 w 333375"/>
                  <a:gd name="connsiteY1" fmla="*/ 7144 h 590550"/>
                  <a:gd name="connsiteX2" fmla="*/ 331946 w 333375"/>
                  <a:gd name="connsiteY2" fmla="*/ 586264 h 590550"/>
                  <a:gd name="connsiteX3" fmla="*/ 7144 w 333375"/>
                  <a:gd name="connsiteY3" fmla="*/ 586264 h 590550"/>
                </a:gdLst>
                <a:ahLst/>
                <a:cxnLst>
                  <a:cxn ang="0">
                    <a:pos x="connsiteX0" y="connsiteY0"/>
                  </a:cxn>
                  <a:cxn ang="0">
                    <a:pos x="connsiteX1" y="connsiteY1"/>
                  </a:cxn>
                  <a:cxn ang="0">
                    <a:pos x="connsiteX2" y="connsiteY2"/>
                  </a:cxn>
                  <a:cxn ang="0">
                    <a:pos x="connsiteX3" y="connsiteY3"/>
                  </a:cxn>
                </a:cxnLst>
                <a:rect l="l" t="t" r="r" b="b"/>
                <a:pathLst>
                  <a:path w="333375" h="590550">
                    <a:moveTo>
                      <a:pt x="7144" y="7144"/>
                    </a:moveTo>
                    <a:lnTo>
                      <a:pt x="331946" y="7144"/>
                    </a:lnTo>
                    <a:lnTo>
                      <a:pt x="331946" y="586264"/>
                    </a:lnTo>
                    <a:lnTo>
                      <a:pt x="7144" y="586264"/>
                    </a:lnTo>
                    <a:close/>
                  </a:path>
                </a:pathLst>
              </a:custGeom>
              <a:solidFill>
                <a:schemeClr val="bg1">
                  <a:lumMod val="95000"/>
                </a:schemeClr>
              </a:solidFill>
              <a:ln w="9525" cap="flat">
                <a:noFill/>
                <a:prstDash val="solid"/>
                <a:miter/>
              </a:ln>
            </p:spPr>
            <p:txBody>
              <a:bodyPr rtlCol="0" anchor="ctr"/>
              <a:lstStyle/>
              <a:p>
                <a:endParaRPr lang="en-US" dirty="0"/>
              </a:p>
            </p:txBody>
          </p:sp>
          <p:sp>
            <p:nvSpPr>
              <p:cNvPr id="17" name="Freeform: Shape 16">
                <a:extLst>
                  <a:ext uri="{FF2B5EF4-FFF2-40B4-BE49-F238E27FC236}">
                    <a16:creationId xmlns:a16="http://schemas.microsoft.com/office/drawing/2014/main" id="{FDA00E9A-7402-448B-B85E-58BD242040AC}"/>
                  </a:ext>
                </a:extLst>
              </p:cNvPr>
              <p:cNvSpPr/>
              <p:nvPr/>
            </p:nvSpPr>
            <p:spPr>
              <a:xfrm>
                <a:off x="7353653" y="5363515"/>
                <a:ext cx="604560" cy="1150499"/>
              </a:xfrm>
              <a:custGeom>
                <a:avLst/>
                <a:gdLst>
                  <a:gd name="connsiteX0" fmla="*/ 614149 w 1119116"/>
                  <a:gd name="connsiteY0" fmla="*/ 0 h 2330356"/>
                  <a:gd name="connsiteX1" fmla="*/ 1115704 w 1119116"/>
                  <a:gd name="connsiteY1" fmla="*/ 6824 h 2330356"/>
                  <a:gd name="connsiteX2" fmla="*/ 1119116 w 1119116"/>
                  <a:gd name="connsiteY2" fmla="*/ 2330356 h 2330356"/>
                  <a:gd name="connsiteX3" fmla="*/ 0 w 1119116"/>
                  <a:gd name="connsiteY3" fmla="*/ 2330356 h 2330356"/>
                  <a:gd name="connsiteX4" fmla="*/ 614149 w 1119116"/>
                  <a:gd name="connsiteY4" fmla="*/ 0 h 2330356"/>
                  <a:gd name="connsiteX0" fmla="*/ 614149 w 1119116"/>
                  <a:gd name="connsiteY0" fmla="*/ 0 h 2330356"/>
                  <a:gd name="connsiteX1" fmla="*/ 1115704 w 1119116"/>
                  <a:gd name="connsiteY1" fmla="*/ 3412 h 2330356"/>
                  <a:gd name="connsiteX2" fmla="*/ 1119116 w 1119116"/>
                  <a:gd name="connsiteY2" fmla="*/ 2330356 h 2330356"/>
                  <a:gd name="connsiteX3" fmla="*/ 0 w 1119116"/>
                  <a:gd name="connsiteY3" fmla="*/ 2330356 h 2330356"/>
                  <a:gd name="connsiteX4" fmla="*/ 614149 w 1119116"/>
                  <a:gd name="connsiteY4" fmla="*/ 0 h 23303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9116" h="2330356">
                    <a:moveTo>
                      <a:pt x="614149" y="0"/>
                    </a:moveTo>
                    <a:lnTo>
                      <a:pt x="1115704" y="3412"/>
                    </a:lnTo>
                    <a:cubicBezTo>
                      <a:pt x="1116841" y="777923"/>
                      <a:pt x="1117979" y="1555845"/>
                      <a:pt x="1119116" y="2330356"/>
                    </a:cubicBezTo>
                    <a:lnTo>
                      <a:pt x="0" y="2330356"/>
                    </a:lnTo>
                    <a:lnTo>
                      <a:pt x="614149" y="0"/>
                    </a:lnTo>
                    <a:close/>
                  </a:path>
                </a:pathLst>
              </a:custGeom>
              <a:solidFill>
                <a:srgbClr val="999999">
                  <a:alpha val="10000"/>
                </a:srgbClr>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solidFill>
                    <a:schemeClr val="tx1"/>
                  </a:solidFill>
                </a:endParaRPr>
              </a:p>
            </p:txBody>
          </p:sp>
        </p:grpSp>
      </p:grpSp>
      <p:sp>
        <p:nvSpPr>
          <p:cNvPr id="23" name="Picture Placeholder 2">
            <a:extLst>
              <a:ext uri="{FF2B5EF4-FFF2-40B4-BE49-F238E27FC236}">
                <a16:creationId xmlns:a16="http://schemas.microsoft.com/office/drawing/2014/main" id="{344AA3EA-E673-4ED9-A582-47186191FE78}"/>
              </a:ext>
            </a:extLst>
          </p:cNvPr>
          <p:cNvSpPr>
            <a:spLocks noGrp="1"/>
          </p:cNvSpPr>
          <p:nvPr>
            <p:ph type="pic" idx="12" hasCustomPrompt="1"/>
          </p:nvPr>
        </p:nvSpPr>
        <p:spPr>
          <a:xfrm>
            <a:off x="8609452" y="2064430"/>
            <a:ext cx="2535033" cy="3500209"/>
          </a:xfrm>
          <a:prstGeom prst="rect">
            <a:avLst/>
          </a:prstGeom>
          <a:solidFill>
            <a:schemeClr val="bg1">
              <a:lumMod val="95000"/>
            </a:schemeClr>
          </a:solidFill>
        </p:spPr>
        <p:txBody>
          <a:bodyPr anchor="ctr"/>
          <a:lstStyle>
            <a:lvl1pPr marL="0" indent="0" algn="ctr">
              <a:buNone/>
              <a:defRPr sz="1200" baseline="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Insert Your Image</a:t>
            </a:r>
            <a:endParaRPr lang="ko-KR" altLang="en-US" dirty="0"/>
          </a:p>
        </p:txBody>
      </p:sp>
      <p:sp>
        <p:nvSpPr>
          <p:cNvPr id="24" name="Picture Placeholder 2">
            <a:extLst>
              <a:ext uri="{FF2B5EF4-FFF2-40B4-BE49-F238E27FC236}">
                <a16:creationId xmlns:a16="http://schemas.microsoft.com/office/drawing/2014/main" id="{60F52A28-79CD-4100-B2ED-9CB938668D05}"/>
              </a:ext>
            </a:extLst>
          </p:cNvPr>
          <p:cNvSpPr>
            <a:spLocks noGrp="1"/>
          </p:cNvSpPr>
          <p:nvPr>
            <p:ph type="pic" idx="13" hasCustomPrompt="1"/>
          </p:nvPr>
        </p:nvSpPr>
        <p:spPr>
          <a:xfrm>
            <a:off x="6906381" y="3455576"/>
            <a:ext cx="1484457" cy="2330645"/>
          </a:xfrm>
          <a:prstGeom prst="rect">
            <a:avLst/>
          </a:prstGeom>
          <a:solidFill>
            <a:schemeClr val="bg1">
              <a:lumMod val="95000"/>
            </a:schemeClr>
          </a:solidFill>
        </p:spPr>
        <p:txBody>
          <a:bodyPr anchor="ctr"/>
          <a:lstStyle>
            <a:lvl1pPr marL="0" indent="0" algn="ctr">
              <a:buNone/>
              <a:defRPr sz="1200" baseline="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Insert Your Image</a:t>
            </a:r>
            <a:endParaRPr lang="ko-KR" altLang="en-US" dirty="0"/>
          </a:p>
        </p:txBody>
      </p:sp>
      <p:sp>
        <p:nvSpPr>
          <p:cNvPr id="25" name="Text Placeholder 9">
            <a:extLst>
              <a:ext uri="{FF2B5EF4-FFF2-40B4-BE49-F238E27FC236}">
                <a16:creationId xmlns:a16="http://schemas.microsoft.com/office/drawing/2014/main" id="{979E55A1-D4BA-4358-932E-9597C584FB30}"/>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375097400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4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636620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5_Contents slide layout">
    <p:spTree>
      <p:nvGrpSpPr>
        <p:cNvPr id="1" name=""/>
        <p:cNvGrpSpPr/>
        <p:nvPr/>
      </p:nvGrpSpPr>
      <p:grpSpPr>
        <a:xfrm>
          <a:off x="0" y="0"/>
          <a:ext cx="0" cy="0"/>
          <a:chOff x="0" y="0"/>
          <a:chExt cx="0" cy="0"/>
        </a:xfrm>
      </p:grpSpPr>
      <p:sp>
        <p:nvSpPr>
          <p:cNvPr id="2" name="Picture Placeholder 4">
            <a:extLst>
              <a:ext uri="{FF2B5EF4-FFF2-40B4-BE49-F238E27FC236}">
                <a16:creationId xmlns:a16="http://schemas.microsoft.com/office/drawing/2014/main" id="{816C7FB5-2361-4828-BC29-E65F8DBFBE6D}"/>
              </a:ext>
            </a:extLst>
          </p:cNvPr>
          <p:cNvSpPr>
            <a:spLocks noGrp="1"/>
          </p:cNvSpPr>
          <p:nvPr>
            <p:ph type="pic" sz="quarter" idx="12" hasCustomPrompt="1"/>
          </p:nvPr>
        </p:nvSpPr>
        <p:spPr>
          <a:xfrm>
            <a:off x="4319757" y="-1"/>
            <a:ext cx="6580997" cy="5001448"/>
          </a:xfrm>
          <a:custGeom>
            <a:avLst/>
            <a:gdLst>
              <a:gd name="connsiteX0" fmla="*/ 5450668 w 6580997"/>
              <a:gd name="connsiteY0" fmla="*/ 0 h 5001448"/>
              <a:gd name="connsiteX1" fmla="*/ 6157327 w 6580997"/>
              <a:gd name="connsiteY1" fmla="*/ 0 h 5001448"/>
              <a:gd name="connsiteX2" fmla="*/ 6395676 w 6580997"/>
              <a:gd name="connsiteY2" fmla="*/ 313936 h 5001448"/>
              <a:gd name="connsiteX3" fmla="*/ 6417268 w 6580997"/>
              <a:gd name="connsiteY3" fmla="*/ 349241 h 5001448"/>
              <a:gd name="connsiteX4" fmla="*/ 5974700 w 6580997"/>
              <a:gd name="connsiteY4" fmla="*/ 683575 h 5001448"/>
              <a:gd name="connsiteX5" fmla="*/ 5947410 w 6580997"/>
              <a:gd name="connsiteY5" fmla="*/ 654273 h 5001448"/>
              <a:gd name="connsiteX6" fmla="*/ 4672001 w 6580997"/>
              <a:gd name="connsiteY6" fmla="*/ 0 h 5001448"/>
              <a:gd name="connsiteX7" fmla="*/ 5378659 w 6580997"/>
              <a:gd name="connsiteY7" fmla="*/ 0 h 5001448"/>
              <a:gd name="connsiteX8" fmla="*/ 6328696 w 6580997"/>
              <a:gd name="connsiteY8" fmla="*/ 1251323 h 5001448"/>
              <a:gd name="connsiteX9" fmla="*/ 6356584 w 6580997"/>
              <a:gd name="connsiteY9" fmla="*/ 1296919 h 5001448"/>
              <a:gd name="connsiteX10" fmla="*/ 5915946 w 6580997"/>
              <a:gd name="connsiteY10" fmla="*/ 1629794 h 5001448"/>
              <a:gd name="connsiteX11" fmla="*/ 5880432 w 6580997"/>
              <a:gd name="connsiteY11" fmla="*/ 1591659 h 5001448"/>
              <a:gd name="connsiteX12" fmla="*/ 3893333 w 6580997"/>
              <a:gd name="connsiteY12" fmla="*/ 0 h 5001448"/>
              <a:gd name="connsiteX13" fmla="*/ 4599991 w 6580997"/>
              <a:gd name="connsiteY13" fmla="*/ 0 h 5001448"/>
              <a:gd name="connsiteX14" fmla="*/ 6234116 w 6580997"/>
              <a:gd name="connsiteY14" fmla="*/ 2152354 h 5001448"/>
              <a:gd name="connsiteX15" fmla="*/ 5785032 w 6580997"/>
              <a:gd name="connsiteY15" fmla="*/ 2491611 h 5001448"/>
              <a:gd name="connsiteX16" fmla="*/ 3114666 w 6580997"/>
              <a:gd name="connsiteY16" fmla="*/ 0 h 5001448"/>
              <a:gd name="connsiteX17" fmla="*/ 3821325 w 6580997"/>
              <a:gd name="connsiteY17" fmla="*/ 0 h 5001448"/>
              <a:gd name="connsiteX18" fmla="*/ 6505646 w 6580997"/>
              <a:gd name="connsiteY18" fmla="*/ 3535597 h 5001448"/>
              <a:gd name="connsiteX19" fmla="*/ 6517688 w 6580997"/>
              <a:gd name="connsiteY19" fmla="*/ 3555286 h 5001448"/>
              <a:gd name="connsiteX20" fmla="*/ 6072188 w 6580997"/>
              <a:gd name="connsiteY20" fmla="*/ 3891835 h 5001448"/>
              <a:gd name="connsiteX21" fmla="*/ 6057380 w 6580997"/>
              <a:gd name="connsiteY21" fmla="*/ 3875934 h 5001448"/>
              <a:gd name="connsiteX22" fmla="*/ 2335999 w 6580997"/>
              <a:gd name="connsiteY22" fmla="*/ 0 h 5001448"/>
              <a:gd name="connsiteX23" fmla="*/ 3042658 w 6580997"/>
              <a:gd name="connsiteY23" fmla="*/ 0 h 5001448"/>
              <a:gd name="connsiteX24" fmla="*/ 6561747 w 6580997"/>
              <a:gd name="connsiteY24" fmla="*/ 4635097 h 5001448"/>
              <a:gd name="connsiteX25" fmla="*/ 6580997 w 6580997"/>
              <a:gd name="connsiteY25" fmla="*/ 4666571 h 5001448"/>
              <a:gd name="connsiteX26" fmla="*/ 6137710 w 6580997"/>
              <a:gd name="connsiteY26" fmla="*/ 5001448 h 5001448"/>
              <a:gd name="connsiteX27" fmla="*/ 6113482 w 6580997"/>
              <a:gd name="connsiteY27" fmla="*/ 4975433 h 5001448"/>
              <a:gd name="connsiteX28" fmla="*/ 1557333 w 6580997"/>
              <a:gd name="connsiteY28" fmla="*/ 0 h 5001448"/>
              <a:gd name="connsiteX29" fmla="*/ 2263992 w 6580997"/>
              <a:gd name="connsiteY29" fmla="*/ 0 h 5001448"/>
              <a:gd name="connsiteX30" fmla="*/ 5106184 w 6580997"/>
              <a:gd name="connsiteY30" fmla="*/ 3743536 h 5001448"/>
              <a:gd name="connsiteX31" fmla="*/ 5116342 w 6580997"/>
              <a:gd name="connsiteY31" fmla="*/ 3759688 h 5001448"/>
              <a:gd name="connsiteX32" fmla="*/ 4669838 w 6580997"/>
              <a:gd name="connsiteY32" fmla="*/ 4096994 h 5001448"/>
              <a:gd name="connsiteX33" fmla="*/ 4657919 w 6580997"/>
              <a:gd name="connsiteY33" fmla="*/ 4083873 h 5001448"/>
              <a:gd name="connsiteX34" fmla="*/ 778665 w 6580997"/>
              <a:gd name="connsiteY34" fmla="*/ 0 h 5001448"/>
              <a:gd name="connsiteX35" fmla="*/ 1485324 w 6580997"/>
              <a:gd name="connsiteY35" fmla="*/ 0 h 5001448"/>
              <a:gd name="connsiteX36" fmla="*/ 4803038 w 6580997"/>
              <a:gd name="connsiteY36" fmla="*/ 4369858 h 5001448"/>
              <a:gd name="connsiteX37" fmla="*/ 4353952 w 6580997"/>
              <a:gd name="connsiteY37" fmla="*/ 4709116 h 5001448"/>
              <a:gd name="connsiteX38" fmla="*/ 0 w 6580997"/>
              <a:gd name="connsiteY38" fmla="*/ 0 h 5001448"/>
              <a:gd name="connsiteX39" fmla="*/ 706659 w 6580997"/>
              <a:gd name="connsiteY39" fmla="*/ 0 h 5001448"/>
              <a:gd name="connsiteX40" fmla="*/ 3300400 w 6580997"/>
              <a:gd name="connsiteY40" fmla="*/ 3416293 h 5001448"/>
              <a:gd name="connsiteX41" fmla="*/ 2851316 w 6580997"/>
              <a:gd name="connsiteY41" fmla="*/ 3755550 h 5001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6580997" h="5001448">
                <a:moveTo>
                  <a:pt x="5450668" y="0"/>
                </a:moveTo>
                <a:lnTo>
                  <a:pt x="6157327" y="0"/>
                </a:lnTo>
                <a:lnTo>
                  <a:pt x="6395676" y="313936"/>
                </a:lnTo>
                <a:lnTo>
                  <a:pt x="6417268" y="349241"/>
                </a:lnTo>
                <a:lnTo>
                  <a:pt x="5974700" y="683575"/>
                </a:lnTo>
                <a:lnTo>
                  <a:pt x="5947410" y="654273"/>
                </a:lnTo>
                <a:close/>
                <a:moveTo>
                  <a:pt x="4672001" y="0"/>
                </a:moveTo>
                <a:lnTo>
                  <a:pt x="5378659" y="0"/>
                </a:lnTo>
                <a:lnTo>
                  <a:pt x="6328696" y="1251323"/>
                </a:lnTo>
                <a:lnTo>
                  <a:pt x="6356584" y="1296919"/>
                </a:lnTo>
                <a:lnTo>
                  <a:pt x="5915946" y="1629794"/>
                </a:lnTo>
                <a:lnTo>
                  <a:pt x="5880432" y="1591659"/>
                </a:lnTo>
                <a:close/>
                <a:moveTo>
                  <a:pt x="3893333" y="0"/>
                </a:moveTo>
                <a:lnTo>
                  <a:pt x="4599991" y="0"/>
                </a:lnTo>
                <a:lnTo>
                  <a:pt x="6234116" y="2152354"/>
                </a:lnTo>
                <a:lnTo>
                  <a:pt x="5785032" y="2491611"/>
                </a:lnTo>
                <a:close/>
                <a:moveTo>
                  <a:pt x="3114666" y="0"/>
                </a:moveTo>
                <a:lnTo>
                  <a:pt x="3821325" y="0"/>
                </a:lnTo>
                <a:lnTo>
                  <a:pt x="6505646" y="3535597"/>
                </a:lnTo>
                <a:lnTo>
                  <a:pt x="6517688" y="3555286"/>
                </a:lnTo>
                <a:lnTo>
                  <a:pt x="6072188" y="3891835"/>
                </a:lnTo>
                <a:lnTo>
                  <a:pt x="6057380" y="3875934"/>
                </a:lnTo>
                <a:close/>
                <a:moveTo>
                  <a:pt x="2335999" y="0"/>
                </a:moveTo>
                <a:lnTo>
                  <a:pt x="3042658" y="0"/>
                </a:lnTo>
                <a:lnTo>
                  <a:pt x="6561747" y="4635097"/>
                </a:lnTo>
                <a:lnTo>
                  <a:pt x="6580997" y="4666571"/>
                </a:lnTo>
                <a:lnTo>
                  <a:pt x="6137710" y="5001448"/>
                </a:lnTo>
                <a:lnTo>
                  <a:pt x="6113482" y="4975433"/>
                </a:lnTo>
                <a:close/>
                <a:moveTo>
                  <a:pt x="1557333" y="0"/>
                </a:moveTo>
                <a:lnTo>
                  <a:pt x="2263992" y="0"/>
                </a:lnTo>
                <a:lnTo>
                  <a:pt x="5106184" y="3743536"/>
                </a:lnTo>
                <a:lnTo>
                  <a:pt x="5116342" y="3759688"/>
                </a:lnTo>
                <a:lnTo>
                  <a:pt x="4669838" y="4096994"/>
                </a:lnTo>
                <a:lnTo>
                  <a:pt x="4657919" y="4083873"/>
                </a:lnTo>
                <a:close/>
                <a:moveTo>
                  <a:pt x="778665" y="0"/>
                </a:moveTo>
                <a:lnTo>
                  <a:pt x="1485324" y="0"/>
                </a:lnTo>
                <a:lnTo>
                  <a:pt x="4803038" y="4369858"/>
                </a:lnTo>
                <a:lnTo>
                  <a:pt x="4353952" y="4709116"/>
                </a:lnTo>
                <a:close/>
                <a:moveTo>
                  <a:pt x="0" y="0"/>
                </a:moveTo>
                <a:lnTo>
                  <a:pt x="706659" y="0"/>
                </a:lnTo>
                <a:lnTo>
                  <a:pt x="3300400" y="3416293"/>
                </a:lnTo>
                <a:lnTo>
                  <a:pt x="2851316" y="3755550"/>
                </a:lnTo>
                <a:close/>
              </a:path>
            </a:pathLst>
          </a:custGeom>
          <a:solidFill>
            <a:schemeClr val="bg1">
              <a:lumMod val="95000"/>
            </a:schemeClr>
          </a:solidFill>
          <a:ln w="25400">
            <a:noFill/>
          </a:ln>
          <a:effectLst/>
        </p:spPr>
        <p:txBody>
          <a:bodyPr wrap="square" anchor="ctr">
            <a:noAutofit/>
          </a:bodyPr>
          <a:lstStyle>
            <a:lvl1pPr marL="0" indent="0" algn="ctr">
              <a:buFontTx/>
              <a:buNone/>
              <a:defRPr sz="1200">
                <a:solidFill>
                  <a:schemeClr val="tx1">
                    <a:lumMod val="75000"/>
                    <a:lumOff val="25000"/>
                  </a:schemeClr>
                </a:solidFill>
                <a:latin typeface="+mn-lt"/>
                <a:cs typeface="Arial" pitchFamily="34" charset="0"/>
              </a:defRPr>
            </a:lvl1pPr>
          </a:lstStyle>
          <a:p>
            <a:r>
              <a:rPr lang="en-US" altLang="ko-KR" dirty="0"/>
              <a:t>Place Your Picture Here And Send To Back</a:t>
            </a:r>
            <a:endParaRPr lang="ko-KR" altLang="en-US" dirty="0"/>
          </a:p>
        </p:txBody>
      </p:sp>
    </p:spTree>
    <p:extLst>
      <p:ext uri="{BB962C8B-B14F-4D97-AF65-F5344CB8AC3E}">
        <p14:creationId xmlns:p14="http://schemas.microsoft.com/office/powerpoint/2010/main" val="396492805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6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7483091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PNG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2482"/>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PNG &amp; Shapes Layout</a:t>
            </a:r>
          </a:p>
        </p:txBody>
      </p:sp>
    </p:spTree>
    <p:extLst>
      <p:ext uri="{BB962C8B-B14F-4D97-AF65-F5344CB8AC3E}">
        <p14:creationId xmlns:p14="http://schemas.microsoft.com/office/powerpoint/2010/main" val="24463927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nd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066714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Icon sets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123478"/>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Icon Sets Layout</a:t>
            </a:r>
          </a:p>
        </p:txBody>
      </p:sp>
      <p:sp>
        <p:nvSpPr>
          <p:cNvPr id="3" name="Rounded Rectangle 2"/>
          <p:cNvSpPr/>
          <p:nvPr userDrawn="1"/>
        </p:nvSpPr>
        <p:spPr>
          <a:xfrm>
            <a:off x="354010" y="1131591"/>
            <a:ext cx="3560767" cy="5402561"/>
          </a:xfrm>
          <a:prstGeom prst="roundRect">
            <a:avLst>
              <a:gd name="adj" fmla="val 3968"/>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p>
        </p:txBody>
      </p:sp>
      <p:sp>
        <p:nvSpPr>
          <p:cNvPr id="4" name="Rounded Rectangle 3"/>
          <p:cNvSpPr/>
          <p:nvPr userDrawn="1"/>
        </p:nvSpPr>
        <p:spPr>
          <a:xfrm>
            <a:off x="531933" y="1347500"/>
            <a:ext cx="153868" cy="5015200"/>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bg1"/>
              </a:solidFill>
            </a:endParaRPr>
          </a:p>
        </p:txBody>
      </p:sp>
      <p:sp>
        <p:nvSpPr>
          <p:cNvPr id="5" name="Half Frame 4"/>
          <p:cNvSpPr/>
          <p:nvPr userDrawn="1"/>
        </p:nvSpPr>
        <p:spPr>
          <a:xfrm rot="5400000">
            <a:off x="3057177" y="1276653"/>
            <a:ext cx="685849" cy="685148"/>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tx1">
                  <a:lumMod val="85000"/>
                  <a:lumOff val="15000"/>
                </a:schemeClr>
              </a:solidFill>
            </a:endParaRPr>
          </a:p>
        </p:txBody>
      </p:sp>
      <p:sp>
        <p:nvSpPr>
          <p:cNvPr id="58" name="TextBox 57">
            <a:extLst>
              <a:ext uri="{FF2B5EF4-FFF2-40B4-BE49-F238E27FC236}">
                <a16:creationId xmlns:a16="http://schemas.microsoft.com/office/drawing/2014/main" id="{5644E8BB-F13A-4AE0-889E-633DE4143787}"/>
              </a:ext>
            </a:extLst>
          </p:cNvPr>
          <p:cNvSpPr txBox="1"/>
          <p:nvPr userDrawn="1"/>
        </p:nvSpPr>
        <p:spPr>
          <a:xfrm>
            <a:off x="711704" y="1637214"/>
            <a:ext cx="2232248" cy="523220"/>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Resize without losing quality</a:t>
            </a:r>
            <a:endParaRPr lang="ko-KR" altLang="en-US" sz="1400" b="1" dirty="0">
              <a:solidFill>
                <a:schemeClr val="bg1"/>
              </a:solidFill>
              <a:latin typeface="Arial" pitchFamily="34" charset="0"/>
              <a:cs typeface="Arial" pitchFamily="34" charset="0"/>
            </a:endParaRPr>
          </a:p>
        </p:txBody>
      </p:sp>
      <p:sp>
        <p:nvSpPr>
          <p:cNvPr id="59" name="TextBox 58">
            <a:extLst>
              <a:ext uri="{FF2B5EF4-FFF2-40B4-BE49-F238E27FC236}">
                <a16:creationId xmlns:a16="http://schemas.microsoft.com/office/drawing/2014/main" id="{F2CE2B8B-ED32-491A-95B2-D28904BC432C}"/>
              </a:ext>
            </a:extLst>
          </p:cNvPr>
          <p:cNvSpPr txBox="1"/>
          <p:nvPr userDrawn="1"/>
        </p:nvSpPr>
        <p:spPr>
          <a:xfrm>
            <a:off x="711704" y="2127463"/>
            <a:ext cx="2232248" cy="738664"/>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Change Fill Color &amp;</a:t>
            </a:r>
          </a:p>
          <a:p>
            <a:r>
              <a:rPr lang="en-US" altLang="ko-KR" sz="1400" b="1" dirty="0">
                <a:solidFill>
                  <a:schemeClr val="bg1"/>
                </a:solidFill>
                <a:latin typeface="Arial" pitchFamily="34" charset="0"/>
                <a:cs typeface="Arial" pitchFamily="34" charset="0"/>
              </a:rPr>
              <a:t>Line Color</a:t>
            </a:r>
            <a:endParaRPr lang="ko-KR" altLang="en-US" sz="1400" b="1" dirty="0">
              <a:solidFill>
                <a:schemeClr val="bg1"/>
              </a:solidFill>
              <a:latin typeface="Arial" pitchFamily="34" charset="0"/>
              <a:cs typeface="Arial" pitchFamily="34" charset="0"/>
            </a:endParaRPr>
          </a:p>
        </p:txBody>
      </p:sp>
      <p:sp>
        <p:nvSpPr>
          <p:cNvPr id="60" name="TextBox 59">
            <a:extLst>
              <a:ext uri="{FF2B5EF4-FFF2-40B4-BE49-F238E27FC236}">
                <a16:creationId xmlns:a16="http://schemas.microsoft.com/office/drawing/2014/main" id="{962A52DF-2523-4479-BFA3-B5ACE9887E1C}"/>
              </a:ext>
            </a:extLst>
          </p:cNvPr>
          <p:cNvSpPr txBox="1"/>
          <p:nvPr userDrawn="1"/>
        </p:nvSpPr>
        <p:spPr>
          <a:xfrm>
            <a:off x="721229" y="5808438"/>
            <a:ext cx="2232000" cy="307777"/>
          </a:xfrm>
          <a:prstGeom prst="rect">
            <a:avLst/>
          </a:prstGeom>
          <a:noFill/>
        </p:spPr>
        <p:txBody>
          <a:bodyPr wrap="square" rtlCol="0" anchor="ctr">
            <a:spAutoFit/>
          </a:bodyPr>
          <a:lstStyle/>
          <a:p>
            <a:r>
              <a:rPr lang="en-US" altLang="ko-KR" sz="1400" dirty="0">
                <a:solidFill>
                  <a:schemeClr val="bg1"/>
                </a:solidFill>
                <a:latin typeface="Arial" pitchFamily="34" charset="0"/>
                <a:cs typeface="Arial" pitchFamily="34" charset="0"/>
              </a:rPr>
              <a:t>www.allppt.com</a:t>
            </a:r>
            <a:endParaRPr lang="ko-KR" altLang="en-US" sz="1400" dirty="0">
              <a:solidFill>
                <a:schemeClr val="bg1"/>
              </a:solidFill>
              <a:latin typeface="Arial" pitchFamily="34" charset="0"/>
              <a:cs typeface="Arial" pitchFamily="34" charset="0"/>
            </a:endParaRPr>
          </a:p>
        </p:txBody>
      </p:sp>
      <p:sp>
        <p:nvSpPr>
          <p:cNvPr id="61" name="TextBox 60">
            <a:extLst>
              <a:ext uri="{FF2B5EF4-FFF2-40B4-BE49-F238E27FC236}">
                <a16:creationId xmlns:a16="http://schemas.microsoft.com/office/drawing/2014/main" id="{BAAC314F-E96A-4408-95DE-A70E9ED054AF}"/>
              </a:ext>
            </a:extLst>
          </p:cNvPr>
          <p:cNvSpPr txBox="1"/>
          <p:nvPr userDrawn="1"/>
        </p:nvSpPr>
        <p:spPr>
          <a:xfrm>
            <a:off x="721229" y="4450324"/>
            <a:ext cx="2717296" cy="1384995"/>
          </a:xfrm>
          <a:prstGeom prst="rect">
            <a:avLst/>
          </a:prstGeom>
          <a:noFill/>
        </p:spPr>
        <p:txBody>
          <a:bodyPr wrap="square" rtlCol="0" anchor="ctr">
            <a:spAutoFit/>
          </a:bodyPr>
          <a:lstStyle/>
          <a:p>
            <a:r>
              <a:rPr lang="en-US" altLang="ko-KR" sz="2800" b="1" dirty="0">
                <a:solidFill>
                  <a:schemeClr val="bg1"/>
                </a:solidFill>
                <a:latin typeface="+mn-lt"/>
                <a:ea typeface="+mn-ea"/>
                <a:cs typeface="Arial" pitchFamily="34" charset="0"/>
              </a:rPr>
              <a:t>FREE </a:t>
            </a:r>
          </a:p>
          <a:p>
            <a:r>
              <a:rPr lang="en-US" altLang="ko-KR" sz="2800" b="1" dirty="0">
                <a:solidFill>
                  <a:schemeClr val="bg1"/>
                </a:solidFill>
                <a:latin typeface="+mn-lt"/>
                <a:ea typeface="+mn-ea"/>
                <a:cs typeface="Arial" pitchFamily="34" charset="0"/>
              </a:rPr>
              <a:t>PPT TEMPLATES</a:t>
            </a:r>
          </a:p>
        </p:txBody>
      </p:sp>
    </p:spTree>
    <p:extLst>
      <p:ext uri="{BB962C8B-B14F-4D97-AF65-F5344CB8AC3E}">
        <p14:creationId xmlns:p14="http://schemas.microsoft.com/office/powerpoint/2010/main" val="31367658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Break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8472024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5_Contents slide layout">
    <p:spTree>
      <p:nvGrpSpPr>
        <p:cNvPr id="1" name=""/>
        <p:cNvGrpSpPr/>
        <p:nvPr/>
      </p:nvGrpSpPr>
      <p:grpSpPr>
        <a:xfrm>
          <a:off x="0" y="0"/>
          <a:ext cx="0" cy="0"/>
          <a:chOff x="0" y="0"/>
          <a:chExt cx="0" cy="0"/>
        </a:xfrm>
      </p:grpSpPr>
      <p:sp>
        <p:nvSpPr>
          <p:cNvPr id="2" name="Picture Placeholder 248">
            <a:extLst>
              <a:ext uri="{FF2B5EF4-FFF2-40B4-BE49-F238E27FC236}">
                <a16:creationId xmlns:a16="http://schemas.microsoft.com/office/drawing/2014/main" id="{97261BDD-8C56-4CFD-A5A6-4A57DD1C6C87}"/>
              </a:ext>
            </a:extLst>
          </p:cNvPr>
          <p:cNvSpPr>
            <a:spLocks noGrp="1"/>
          </p:cNvSpPr>
          <p:nvPr>
            <p:ph type="pic" idx="11" hasCustomPrompt="1"/>
          </p:nvPr>
        </p:nvSpPr>
        <p:spPr>
          <a:xfrm>
            <a:off x="0" y="0"/>
            <a:ext cx="12191999" cy="6858000"/>
          </a:xfrm>
          <a:custGeom>
            <a:avLst/>
            <a:gdLst>
              <a:gd name="connsiteX0" fmla="*/ 10699779 w 12191999"/>
              <a:gd name="connsiteY0" fmla="*/ 6099402 h 6858000"/>
              <a:gd name="connsiteX1" fmla="*/ 10700365 w 12191999"/>
              <a:gd name="connsiteY1" fmla="*/ 6104567 h 6858000"/>
              <a:gd name="connsiteX2" fmla="*/ 10702406 w 12191999"/>
              <a:gd name="connsiteY2" fmla="*/ 6099903 h 6858000"/>
              <a:gd name="connsiteX3" fmla="*/ 9177921 w 12191999"/>
              <a:gd name="connsiteY3" fmla="*/ 6098901 h 6858000"/>
              <a:gd name="connsiteX4" fmla="*/ 9178505 w 12191999"/>
              <a:gd name="connsiteY4" fmla="*/ 6100344 h 6858000"/>
              <a:gd name="connsiteX5" fmla="*/ 9178605 w 12191999"/>
              <a:gd name="connsiteY5" fmla="*/ 6102927 h 6858000"/>
              <a:gd name="connsiteX6" fmla="*/ 9183635 w 12191999"/>
              <a:gd name="connsiteY6" fmla="*/ 6102927 h 6858000"/>
              <a:gd name="connsiteX7" fmla="*/ 9185303 w 12191999"/>
              <a:gd name="connsiteY7" fmla="*/ 6100308 h 6858000"/>
              <a:gd name="connsiteX8" fmla="*/ 5342410 w 12191999"/>
              <a:gd name="connsiteY8" fmla="*/ 5330181 h 6858000"/>
              <a:gd name="connsiteX9" fmla="*/ 5338269 w 12191999"/>
              <a:gd name="connsiteY9" fmla="*/ 5332661 h 6858000"/>
              <a:gd name="connsiteX10" fmla="*/ 5322064 w 12191999"/>
              <a:gd name="connsiteY10" fmla="*/ 5334006 h 6858000"/>
              <a:gd name="connsiteX11" fmla="*/ 5335111 w 12191999"/>
              <a:gd name="connsiteY11" fmla="*/ 5336578 h 6858000"/>
              <a:gd name="connsiteX12" fmla="*/ 5337848 w 12191999"/>
              <a:gd name="connsiteY12" fmla="*/ 5340523 h 6858000"/>
              <a:gd name="connsiteX13" fmla="*/ 5338130 w 12191999"/>
              <a:gd name="connsiteY13" fmla="*/ 5335883 h 6858000"/>
              <a:gd name="connsiteX14" fmla="*/ 11820900 w 12191999"/>
              <a:gd name="connsiteY14" fmla="*/ 4311166 h 6858000"/>
              <a:gd name="connsiteX15" fmla="*/ 11955244 w 12191999"/>
              <a:gd name="connsiteY15" fmla="*/ 4373182 h 6858000"/>
              <a:gd name="connsiteX16" fmla="*/ 11941805 w 12191999"/>
              <a:gd name="connsiteY16" fmla="*/ 4490463 h 6858000"/>
              <a:gd name="connsiteX17" fmla="*/ 11911265 w 12191999"/>
              <a:gd name="connsiteY17" fmla="*/ 4531997 h 6858000"/>
              <a:gd name="connsiteX18" fmla="*/ 11974790 w 12191999"/>
              <a:gd name="connsiteY18" fmla="*/ 4572310 h 6858000"/>
              <a:gd name="connsiteX19" fmla="*/ 12175141 w 12191999"/>
              <a:gd name="connsiteY19" fmla="*/ 4571090 h 6858000"/>
              <a:gd name="connsiteX20" fmla="*/ 12191999 w 12191999"/>
              <a:gd name="connsiteY20" fmla="*/ 4574294 h 6858000"/>
              <a:gd name="connsiteX21" fmla="*/ 12191999 w 12191999"/>
              <a:gd name="connsiteY21" fmla="*/ 5337457 h 6858000"/>
              <a:gd name="connsiteX22" fmla="*/ 12177584 w 12191999"/>
              <a:gd name="connsiteY22" fmla="*/ 5340730 h 6858000"/>
              <a:gd name="connsiteX23" fmla="*/ 11982120 w 12191999"/>
              <a:gd name="connsiteY23" fmla="*/ 5339507 h 6858000"/>
              <a:gd name="connsiteX24" fmla="*/ 11928367 w 12191999"/>
              <a:gd name="connsiteY24" fmla="*/ 5354166 h 6858000"/>
              <a:gd name="connsiteX25" fmla="*/ 11927145 w 12191999"/>
              <a:gd name="connsiteY25" fmla="*/ 5409142 h 6858000"/>
              <a:gd name="connsiteX26" fmla="*/ 11971125 w 12191999"/>
              <a:gd name="connsiteY26" fmla="*/ 5504430 h 6858000"/>
              <a:gd name="connsiteX27" fmla="*/ 11873393 w 12191999"/>
              <a:gd name="connsiteY27" fmla="*/ 5592389 h 6858000"/>
              <a:gd name="connsiteX28" fmla="*/ 11703584 w 12191999"/>
              <a:gd name="connsiteY28" fmla="*/ 5530084 h 6858000"/>
              <a:gd name="connsiteX29" fmla="*/ 11723129 w 12191999"/>
              <a:gd name="connsiteY29" fmla="*/ 5417694 h 6858000"/>
              <a:gd name="connsiteX30" fmla="*/ 11751228 w 12191999"/>
              <a:gd name="connsiteY30" fmla="*/ 5374936 h 6858000"/>
              <a:gd name="connsiteX31" fmla="*/ 11690146 w 12191999"/>
              <a:gd name="connsiteY31" fmla="*/ 5338287 h 6858000"/>
              <a:gd name="connsiteX32" fmla="*/ 11489795 w 12191999"/>
              <a:gd name="connsiteY32" fmla="*/ 5339507 h 6858000"/>
              <a:gd name="connsiteX33" fmla="*/ 11447036 w 12191999"/>
              <a:gd name="connsiteY33" fmla="*/ 5295528 h 6858000"/>
              <a:gd name="connsiteX34" fmla="*/ 11449481 w 12191999"/>
              <a:gd name="connsiteY34" fmla="*/ 5202683 h 6858000"/>
              <a:gd name="connsiteX35" fmla="*/ 11449481 w 12191999"/>
              <a:gd name="connsiteY35" fmla="*/ 5092735 h 6858000"/>
              <a:gd name="connsiteX36" fmla="*/ 11492238 w 12191999"/>
              <a:gd name="connsiteY36" fmla="*/ 5018215 h 6858000"/>
              <a:gd name="connsiteX37" fmla="*/ 11545990 w 12191999"/>
              <a:gd name="connsiteY37" fmla="*/ 5025544 h 6858000"/>
              <a:gd name="connsiteX38" fmla="*/ 11668156 w 12191999"/>
              <a:gd name="connsiteY38" fmla="*/ 5051198 h 6858000"/>
              <a:gd name="connsiteX39" fmla="*/ 11682816 w 12191999"/>
              <a:gd name="connsiteY39" fmla="*/ 4877723 h 6858000"/>
              <a:gd name="connsiteX40" fmla="*/ 11555765 w 12191999"/>
              <a:gd name="connsiteY40" fmla="*/ 4874058 h 6858000"/>
              <a:gd name="connsiteX41" fmla="*/ 11508120 w 12191999"/>
              <a:gd name="connsiteY41" fmla="*/ 4902158 h 6858000"/>
              <a:gd name="connsiteX42" fmla="*/ 11450701 w 12191999"/>
              <a:gd name="connsiteY42" fmla="*/ 4839852 h 6858000"/>
              <a:gd name="connsiteX43" fmla="*/ 11448258 w 12191999"/>
              <a:gd name="connsiteY43" fmla="*/ 4591857 h 6858000"/>
              <a:gd name="connsiteX44" fmla="*/ 11477578 w 12191999"/>
              <a:gd name="connsiteY44" fmla="*/ 4573534 h 6858000"/>
              <a:gd name="connsiteX45" fmla="*/ 11677929 w 12191999"/>
              <a:gd name="connsiteY45" fmla="*/ 4573534 h 6858000"/>
              <a:gd name="connsiteX46" fmla="*/ 11728016 w 12191999"/>
              <a:gd name="connsiteY46" fmla="*/ 4562539 h 6858000"/>
              <a:gd name="connsiteX47" fmla="*/ 11735346 w 12191999"/>
              <a:gd name="connsiteY47" fmla="*/ 4500233 h 6858000"/>
              <a:gd name="connsiteX48" fmla="*/ 11768331 w 12191999"/>
              <a:gd name="connsiteY48" fmla="*/ 4323095 h 6858000"/>
              <a:gd name="connsiteX49" fmla="*/ 11820900 w 12191999"/>
              <a:gd name="connsiteY49" fmla="*/ 4311166 h 6858000"/>
              <a:gd name="connsiteX50" fmla="*/ 5742911 w 12191999"/>
              <a:gd name="connsiteY50" fmla="*/ 3557222 h 6858000"/>
              <a:gd name="connsiteX51" fmla="*/ 5851336 w 12191999"/>
              <a:gd name="connsiteY51" fmla="*/ 3613963 h 6858000"/>
              <a:gd name="connsiteX52" fmla="*/ 5840341 w 12191999"/>
              <a:gd name="connsiteY52" fmla="*/ 3736128 h 6858000"/>
              <a:gd name="connsiteX53" fmla="*/ 5811021 w 12191999"/>
              <a:gd name="connsiteY53" fmla="*/ 3780107 h 6858000"/>
              <a:gd name="connsiteX54" fmla="*/ 5873327 w 12191999"/>
              <a:gd name="connsiteY54" fmla="*/ 3815534 h 6858000"/>
              <a:gd name="connsiteX55" fmla="*/ 6082230 w 12191999"/>
              <a:gd name="connsiteY55" fmla="*/ 3814314 h 6858000"/>
              <a:gd name="connsiteX56" fmla="*/ 6115900 w 12191999"/>
              <a:gd name="connsiteY56" fmla="*/ 3831149 h 6858000"/>
              <a:gd name="connsiteX57" fmla="*/ 6116334 w 12191999"/>
              <a:gd name="connsiteY57" fmla="*/ 3835442 h 6858000"/>
              <a:gd name="connsiteX58" fmla="*/ 6135367 w 12191999"/>
              <a:gd name="connsiteY58" fmla="*/ 3820781 h 6858000"/>
              <a:gd name="connsiteX59" fmla="*/ 6165468 w 12191999"/>
              <a:gd name="connsiteY59" fmla="*/ 3821240 h 6858000"/>
              <a:gd name="connsiteX60" fmla="*/ 6250984 w 12191999"/>
              <a:gd name="connsiteY60" fmla="*/ 3822462 h 6858000"/>
              <a:gd name="connsiteX61" fmla="*/ 6356045 w 12191999"/>
              <a:gd name="connsiteY61" fmla="*/ 3822462 h 6858000"/>
              <a:gd name="connsiteX62" fmla="*/ 6434230 w 12191999"/>
              <a:gd name="connsiteY62" fmla="*/ 3873772 h 6858000"/>
              <a:gd name="connsiteX63" fmla="*/ 6401245 w 12191999"/>
              <a:gd name="connsiteY63" fmla="*/ 3938519 h 6858000"/>
              <a:gd name="connsiteX64" fmla="*/ 6395138 w 12191999"/>
              <a:gd name="connsiteY64" fmla="*/ 4039916 h 6858000"/>
              <a:gd name="connsiteX65" fmla="*/ 6574721 w 12191999"/>
              <a:gd name="connsiteY65" fmla="*/ 4054576 h 6858000"/>
              <a:gd name="connsiteX66" fmla="*/ 6575941 w 12191999"/>
              <a:gd name="connsiteY66" fmla="*/ 3931189 h 6858000"/>
              <a:gd name="connsiteX67" fmla="*/ 6547844 w 12191999"/>
              <a:gd name="connsiteY67" fmla="*/ 3883545 h 6858000"/>
              <a:gd name="connsiteX68" fmla="*/ 6610148 w 12191999"/>
              <a:gd name="connsiteY68" fmla="*/ 3826127 h 6858000"/>
              <a:gd name="connsiteX69" fmla="*/ 6856921 w 12191999"/>
              <a:gd name="connsiteY69" fmla="*/ 3823685 h 6858000"/>
              <a:gd name="connsiteX70" fmla="*/ 6875246 w 12191999"/>
              <a:gd name="connsiteY70" fmla="*/ 3853004 h 6858000"/>
              <a:gd name="connsiteX71" fmla="*/ 6875246 w 12191999"/>
              <a:gd name="connsiteY71" fmla="*/ 4053355 h 6858000"/>
              <a:gd name="connsiteX72" fmla="*/ 6892348 w 12191999"/>
              <a:gd name="connsiteY72" fmla="*/ 4110773 h 6858000"/>
              <a:gd name="connsiteX73" fmla="*/ 6948545 w 12191999"/>
              <a:gd name="connsiteY73" fmla="*/ 4110773 h 6858000"/>
              <a:gd name="connsiteX74" fmla="*/ 7117131 w 12191999"/>
              <a:gd name="connsiteY74" fmla="*/ 4126653 h 6858000"/>
              <a:gd name="connsiteX75" fmla="*/ 7080482 w 12191999"/>
              <a:gd name="connsiteY75" fmla="*/ 4328224 h 6858000"/>
              <a:gd name="connsiteX76" fmla="*/ 6959540 w 12191999"/>
              <a:gd name="connsiteY76" fmla="*/ 4317229 h 6858000"/>
              <a:gd name="connsiteX77" fmla="*/ 6914338 w 12191999"/>
              <a:gd name="connsiteY77" fmla="*/ 4287910 h 6858000"/>
              <a:gd name="connsiteX78" fmla="*/ 6877689 w 12191999"/>
              <a:gd name="connsiteY78" fmla="*/ 4350213 h 6858000"/>
              <a:gd name="connsiteX79" fmla="*/ 6878911 w 12191999"/>
              <a:gd name="connsiteY79" fmla="*/ 4550565 h 6858000"/>
              <a:gd name="connsiteX80" fmla="*/ 6838596 w 12191999"/>
              <a:gd name="connsiteY80" fmla="*/ 4592100 h 6858000"/>
              <a:gd name="connsiteX81" fmla="*/ 6648020 w 12191999"/>
              <a:gd name="connsiteY81" fmla="*/ 4590880 h 6858000"/>
              <a:gd name="connsiteX82" fmla="*/ 6594266 w 12191999"/>
              <a:gd name="connsiteY82" fmla="*/ 4604318 h 6858000"/>
              <a:gd name="connsiteX83" fmla="*/ 6591823 w 12191999"/>
              <a:gd name="connsiteY83" fmla="*/ 4662956 h 6858000"/>
              <a:gd name="connsiteX84" fmla="*/ 6589381 w 12191999"/>
              <a:gd name="connsiteY84" fmla="*/ 4819328 h 6858000"/>
              <a:gd name="connsiteX85" fmla="*/ 6375592 w 12191999"/>
              <a:gd name="connsiteY85" fmla="*/ 4796116 h 6858000"/>
              <a:gd name="connsiteX86" fmla="*/ 6385365 w 12191999"/>
              <a:gd name="connsiteY86" fmla="*/ 4670287 h 6858000"/>
              <a:gd name="connsiteX87" fmla="*/ 6415905 w 12191999"/>
              <a:gd name="connsiteY87" fmla="*/ 4628749 h 6858000"/>
              <a:gd name="connsiteX88" fmla="*/ 6351158 w 12191999"/>
              <a:gd name="connsiteY88" fmla="*/ 4589658 h 6858000"/>
              <a:gd name="connsiteX89" fmla="*/ 6150809 w 12191999"/>
              <a:gd name="connsiteY89" fmla="*/ 4590880 h 6858000"/>
              <a:gd name="connsiteX90" fmla="*/ 6117367 w 12191999"/>
              <a:gd name="connsiteY90" fmla="*/ 4582327 h 6858000"/>
              <a:gd name="connsiteX91" fmla="*/ 6114197 w 12191999"/>
              <a:gd name="connsiteY91" fmla="*/ 4575109 h 6858000"/>
              <a:gd name="connsiteX92" fmla="*/ 6109104 w 12191999"/>
              <a:gd name="connsiteY92" fmla="*/ 4582272 h 6858000"/>
              <a:gd name="connsiteX93" fmla="*/ 6087114 w 12191999"/>
              <a:gd name="connsiteY93" fmla="*/ 4586396 h 6858000"/>
              <a:gd name="connsiteX94" fmla="*/ 5863552 w 12191999"/>
              <a:gd name="connsiteY94" fmla="*/ 4586396 h 6858000"/>
              <a:gd name="connsiteX95" fmla="*/ 5802472 w 12191999"/>
              <a:gd name="connsiteY95" fmla="*/ 4555854 h 6858000"/>
              <a:gd name="connsiteX96" fmla="*/ 5807356 w 12191999"/>
              <a:gd name="connsiteY96" fmla="*/ 4480114 h 6858000"/>
              <a:gd name="connsiteX97" fmla="*/ 5847670 w 12191999"/>
              <a:gd name="connsiteY97" fmla="*/ 4403148 h 6858000"/>
              <a:gd name="connsiteX98" fmla="*/ 5752384 w 12191999"/>
              <a:gd name="connsiteY98" fmla="*/ 4329849 h 6858000"/>
              <a:gd name="connsiteX99" fmla="*/ 5628995 w 12191999"/>
              <a:gd name="connsiteY99" fmla="*/ 4372606 h 6858000"/>
              <a:gd name="connsiteX100" fmla="*/ 5638769 w 12191999"/>
              <a:gd name="connsiteY100" fmla="*/ 4470339 h 6858000"/>
              <a:gd name="connsiteX101" fmla="*/ 5674197 w 12191999"/>
              <a:gd name="connsiteY101" fmla="*/ 4527758 h 6858000"/>
              <a:gd name="connsiteX102" fmla="*/ 5591125 w 12191999"/>
              <a:gd name="connsiteY102" fmla="*/ 4586396 h 6858000"/>
              <a:gd name="connsiteX103" fmla="*/ 5377337 w 12191999"/>
              <a:gd name="connsiteY103" fmla="*/ 4586396 h 6858000"/>
              <a:gd name="connsiteX104" fmla="*/ 5346796 w 12191999"/>
              <a:gd name="connsiteY104" fmla="*/ 4553411 h 6858000"/>
              <a:gd name="connsiteX105" fmla="*/ 5348016 w 12191999"/>
              <a:gd name="connsiteY105" fmla="*/ 4353059 h 6858000"/>
              <a:gd name="connsiteX106" fmla="*/ 5327249 w 12191999"/>
              <a:gd name="connsiteY106" fmla="*/ 4291978 h 6858000"/>
              <a:gd name="connsiteX107" fmla="*/ 5278383 w 12191999"/>
              <a:gd name="connsiteY107" fmla="*/ 4293199 h 6858000"/>
              <a:gd name="connsiteX108" fmla="*/ 5174543 w 12191999"/>
              <a:gd name="connsiteY108" fmla="*/ 4337181 h 6858000"/>
              <a:gd name="connsiteX109" fmla="*/ 5089026 w 12191999"/>
              <a:gd name="connsiteY109" fmla="*/ 4221122 h 6858000"/>
              <a:gd name="connsiteX110" fmla="*/ 5144002 w 12191999"/>
              <a:gd name="connsiteY110" fmla="*/ 4078190 h 6858000"/>
              <a:gd name="connsiteX111" fmla="*/ 5264946 w 12191999"/>
              <a:gd name="connsiteY111" fmla="*/ 4087965 h 6858000"/>
              <a:gd name="connsiteX112" fmla="*/ 5311367 w 12191999"/>
              <a:gd name="connsiteY112" fmla="*/ 4117283 h 6858000"/>
              <a:gd name="connsiteX113" fmla="*/ 5346796 w 12191999"/>
              <a:gd name="connsiteY113" fmla="*/ 4054980 h 6858000"/>
              <a:gd name="connsiteX114" fmla="*/ 5345574 w 12191999"/>
              <a:gd name="connsiteY114" fmla="*/ 3849742 h 6858000"/>
              <a:gd name="connsiteX115" fmla="*/ 5381003 w 12191999"/>
              <a:gd name="connsiteY115" fmla="*/ 3811870 h 6858000"/>
              <a:gd name="connsiteX116" fmla="*/ 5486063 w 12191999"/>
              <a:gd name="connsiteY116" fmla="*/ 3815534 h 6858000"/>
              <a:gd name="connsiteX117" fmla="*/ 5596012 w 12191999"/>
              <a:gd name="connsiteY117" fmla="*/ 3815534 h 6858000"/>
              <a:gd name="connsiteX118" fmla="*/ 5650984 w 12191999"/>
              <a:gd name="connsiteY118" fmla="*/ 3777664 h 6858000"/>
              <a:gd name="connsiteX119" fmla="*/ 5625329 w 12191999"/>
              <a:gd name="connsiteY119" fmla="*/ 3738570 h 6858000"/>
              <a:gd name="connsiteX120" fmla="*/ 5649765 w 12191999"/>
              <a:gd name="connsiteY120" fmla="*/ 3576091 h 6858000"/>
              <a:gd name="connsiteX121" fmla="*/ 5700845 w 12191999"/>
              <a:gd name="connsiteY121" fmla="*/ 3557958 h 6858000"/>
              <a:gd name="connsiteX122" fmla="*/ 5742911 w 12191999"/>
              <a:gd name="connsiteY122" fmla="*/ 3557222 h 6858000"/>
              <a:gd name="connsiteX123" fmla="*/ 5726517 w 12191999"/>
              <a:gd name="connsiteY123" fmla="*/ 2017504 h 6858000"/>
              <a:gd name="connsiteX124" fmla="*/ 5834786 w 12191999"/>
              <a:gd name="connsiteY124" fmla="*/ 2083015 h 6858000"/>
              <a:gd name="connsiteX125" fmla="*/ 5820126 w 12191999"/>
              <a:gd name="connsiteY125" fmla="*/ 2192965 h 6858000"/>
              <a:gd name="connsiteX126" fmla="*/ 5787140 w 12191999"/>
              <a:gd name="connsiteY126" fmla="*/ 2236943 h 6858000"/>
              <a:gd name="connsiteX127" fmla="*/ 5855555 w 12191999"/>
              <a:gd name="connsiteY127" fmla="*/ 2277258 h 6858000"/>
              <a:gd name="connsiteX128" fmla="*/ 6041243 w 12191999"/>
              <a:gd name="connsiteY128" fmla="*/ 2276037 h 6858000"/>
              <a:gd name="connsiteX129" fmla="*/ 6093775 w 12191999"/>
              <a:gd name="connsiteY129" fmla="*/ 2326124 h 6858000"/>
              <a:gd name="connsiteX130" fmla="*/ 6092553 w 12191999"/>
              <a:gd name="connsiteY130" fmla="*/ 2516703 h 6858000"/>
              <a:gd name="connsiteX131" fmla="*/ 6121873 w 12191999"/>
              <a:gd name="connsiteY131" fmla="*/ 2577785 h 6858000"/>
              <a:gd name="connsiteX132" fmla="*/ 6154856 w 12191999"/>
              <a:gd name="connsiteY132" fmla="*/ 2574120 h 6858000"/>
              <a:gd name="connsiteX133" fmla="*/ 6351542 w 12191999"/>
              <a:gd name="connsiteY133" fmla="*/ 2611990 h 6858000"/>
              <a:gd name="connsiteX134" fmla="*/ 6352764 w 12191999"/>
              <a:gd name="connsiteY134" fmla="*/ 2708501 h 6858000"/>
              <a:gd name="connsiteX135" fmla="*/ 6300232 w 12191999"/>
              <a:gd name="connsiteY135" fmla="*/ 2779356 h 6858000"/>
              <a:gd name="connsiteX136" fmla="*/ 6170739 w 12191999"/>
              <a:gd name="connsiteY136" fmla="*/ 2769584 h 6858000"/>
              <a:gd name="connsiteX137" fmla="*/ 6129202 w 12191999"/>
              <a:gd name="connsiteY137" fmla="*/ 2742708 h 6858000"/>
              <a:gd name="connsiteX138" fmla="*/ 6093775 w 12191999"/>
              <a:gd name="connsiteY138" fmla="*/ 2800124 h 6858000"/>
              <a:gd name="connsiteX139" fmla="*/ 6094997 w 12191999"/>
              <a:gd name="connsiteY139" fmla="*/ 3009027 h 6858000"/>
              <a:gd name="connsiteX140" fmla="*/ 6054683 w 12191999"/>
              <a:gd name="connsiteY140" fmla="*/ 3046899 h 6858000"/>
              <a:gd name="connsiteX141" fmla="*/ 5859220 w 12191999"/>
              <a:gd name="connsiteY141" fmla="*/ 3045676 h 6858000"/>
              <a:gd name="connsiteX142" fmla="*/ 5805467 w 12191999"/>
              <a:gd name="connsiteY142" fmla="*/ 3060336 h 6858000"/>
              <a:gd name="connsiteX143" fmla="*/ 5804246 w 12191999"/>
              <a:gd name="connsiteY143" fmla="*/ 3116533 h 6858000"/>
              <a:gd name="connsiteX144" fmla="*/ 5849445 w 12191999"/>
              <a:gd name="connsiteY144" fmla="*/ 3206935 h 6858000"/>
              <a:gd name="connsiteX145" fmla="*/ 5751713 w 12191999"/>
              <a:gd name="connsiteY145" fmla="*/ 3299780 h 6858000"/>
              <a:gd name="connsiteX146" fmla="*/ 5581905 w 12191999"/>
              <a:gd name="connsiteY146" fmla="*/ 3237475 h 6858000"/>
              <a:gd name="connsiteX147" fmla="*/ 5601451 w 12191999"/>
              <a:gd name="connsiteY147" fmla="*/ 3125084 h 6858000"/>
              <a:gd name="connsiteX148" fmla="*/ 5629551 w 12191999"/>
              <a:gd name="connsiteY148" fmla="*/ 3083549 h 6858000"/>
              <a:gd name="connsiteX149" fmla="*/ 5573353 w 12191999"/>
              <a:gd name="connsiteY149" fmla="*/ 3045676 h 6858000"/>
              <a:gd name="connsiteX150" fmla="*/ 5430421 w 12191999"/>
              <a:gd name="connsiteY150" fmla="*/ 3045676 h 6858000"/>
              <a:gd name="connsiteX151" fmla="*/ 5324139 w 12191999"/>
              <a:gd name="connsiteY151" fmla="*/ 2938172 h 6858000"/>
              <a:gd name="connsiteX152" fmla="*/ 5324139 w 12191999"/>
              <a:gd name="connsiteY152" fmla="*/ 2805010 h 6858000"/>
              <a:gd name="connsiteX153" fmla="*/ 5355900 w 12191999"/>
              <a:gd name="connsiteY153" fmla="*/ 2734156 h 6858000"/>
              <a:gd name="connsiteX154" fmla="*/ 5427977 w 12191999"/>
              <a:gd name="connsiteY154" fmla="*/ 2737821 h 6858000"/>
              <a:gd name="connsiteX155" fmla="*/ 5508607 w 12191999"/>
              <a:gd name="connsiteY155" fmla="*/ 2780578 h 6858000"/>
              <a:gd name="connsiteX156" fmla="*/ 5581905 w 12191999"/>
              <a:gd name="connsiteY156" fmla="*/ 2674294 h 6858000"/>
              <a:gd name="connsiteX157" fmla="*/ 5537926 w 12191999"/>
              <a:gd name="connsiteY157" fmla="*/ 2560681 h 6858000"/>
              <a:gd name="connsiteX158" fmla="*/ 5440195 w 12191999"/>
              <a:gd name="connsiteY158" fmla="*/ 2570454 h 6858000"/>
              <a:gd name="connsiteX159" fmla="*/ 5382779 w 12191999"/>
              <a:gd name="connsiteY159" fmla="*/ 2605882 h 6858000"/>
              <a:gd name="connsiteX160" fmla="*/ 5324139 w 12191999"/>
              <a:gd name="connsiteY160" fmla="*/ 2527695 h 6858000"/>
              <a:gd name="connsiteX161" fmla="*/ 5322917 w 12191999"/>
              <a:gd name="connsiteY161" fmla="*/ 2304134 h 6858000"/>
              <a:gd name="connsiteX162" fmla="*/ 5351016 w 12191999"/>
              <a:gd name="connsiteY162" fmla="*/ 2278479 h 6858000"/>
              <a:gd name="connsiteX163" fmla="*/ 5556254 w 12191999"/>
              <a:gd name="connsiteY163" fmla="*/ 2278479 h 6858000"/>
              <a:gd name="connsiteX164" fmla="*/ 5610003 w 12191999"/>
              <a:gd name="connsiteY164" fmla="*/ 2263820 h 6858000"/>
              <a:gd name="connsiteX165" fmla="*/ 5611225 w 12191999"/>
              <a:gd name="connsiteY165" fmla="*/ 2203958 h 6858000"/>
              <a:gd name="connsiteX166" fmla="*/ 5606337 w 12191999"/>
              <a:gd name="connsiteY166" fmla="*/ 2053696 h 6858000"/>
              <a:gd name="connsiteX167" fmla="*/ 5726517 w 12191999"/>
              <a:gd name="connsiteY167" fmla="*/ 2017504 h 6858000"/>
              <a:gd name="connsiteX168" fmla="*/ 0 w 12191999"/>
              <a:gd name="connsiteY168" fmla="*/ 0 h 6858000"/>
              <a:gd name="connsiteX169" fmla="*/ 5329115 w 12191999"/>
              <a:gd name="connsiteY169" fmla="*/ 0 h 6858000"/>
              <a:gd name="connsiteX170" fmla="*/ 5332434 w 12191999"/>
              <a:gd name="connsiteY170" fmla="*/ 5729 h 6858000"/>
              <a:gd name="connsiteX171" fmla="*/ 5334132 w 12191999"/>
              <a:gd name="connsiteY171" fmla="*/ 27166 h 6858000"/>
              <a:gd name="connsiteX172" fmla="*/ 5332910 w 12191999"/>
              <a:gd name="connsiteY172" fmla="*/ 227517 h 6858000"/>
              <a:gd name="connsiteX173" fmla="*/ 5346347 w 12191999"/>
              <a:gd name="connsiteY173" fmla="*/ 276382 h 6858000"/>
              <a:gd name="connsiteX174" fmla="*/ 5402544 w 12191999"/>
              <a:gd name="connsiteY174" fmla="*/ 277604 h 6858000"/>
              <a:gd name="connsiteX175" fmla="*/ 5582127 w 12191999"/>
              <a:gd name="connsiteY175" fmla="*/ 317919 h 6858000"/>
              <a:gd name="connsiteX176" fmla="*/ 5523486 w 12191999"/>
              <a:gd name="connsiteY176" fmla="*/ 501165 h 6858000"/>
              <a:gd name="connsiteX177" fmla="*/ 5411097 w 12191999"/>
              <a:gd name="connsiteY177" fmla="*/ 481620 h 6858000"/>
              <a:gd name="connsiteX178" fmla="*/ 5369558 w 12191999"/>
              <a:gd name="connsiteY178" fmla="*/ 453522 h 6858000"/>
              <a:gd name="connsiteX179" fmla="*/ 5332910 w 12191999"/>
              <a:gd name="connsiteY179" fmla="*/ 514605 h 6858000"/>
              <a:gd name="connsiteX180" fmla="*/ 5334132 w 12191999"/>
              <a:gd name="connsiteY180" fmla="*/ 719841 h 6858000"/>
              <a:gd name="connsiteX181" fmla="*/ 5295041 w 12191999"/>
              <a:gd name="connsiteY181" fmla="*/ 760156 h 6858000"/>
              <a:gd name="connsiteX182" fmla="*/ 5094692 w 12191999"/>
              <a:gd name="connsiteY182" fmla="*/ 758935 h 6858000"/>
              <a:gd name="connsiteX183" fmla="*/ 5045820 w 12191999"/>
              <a:gd name="connsiteY183" fmla="*/ 772373 h 6858000"/>
              <a:gd name="connsiteX184" fmla="*/ 5043379 w 12191999"/>
              <a:gd name="connsiteY184" fmla="*/ 831012 h 6858000"/>
              <a:gd name="connsiteX185" fmla="*/ 5031161 w 12191999"/>
              <a:gd name="connsiteY185" fmla="*/ 997156 h 6858000"/>
              <a:gd name="connsiteX186" fmla="*/ 4818594 w 12191999"/>
              <a:gd name="connsiteY186" fmla="*/ 949511 h 6858000"/>
              <a:gd name="connsiteX187" fmla="*/ 4840582 w 12191999"/>
              <a:gd name="connsiteY187" fmla="*/ 837120 h 6858000"/>
              <a:gd name="connsiteX188" fmla="*/ 4866234 w 12191999"/>
              <a:gd name="connsiteY188" fmla="*/ 793140 h 6858000"/>
              <a:gd name="connsiteX189" fmla="*/ 4808822 w 12191999"/>
              <a:gd name="connsiteY189" fmla="*/ 758935 h 6858000"/>
              <a:gd name="connsiteX190" fmla="*/ 4595032 w 12191999"/>
              <a:gd name="connsiteY190" fmla="*/ 760156 h 6858000"/>
              <a:gd name="connsiteX191" fmla="*/ 4573923 w 12191999"/>
              <a:gd name="connsiteY191" fmla="*/ 757192 h 6858000"/>
              <a:gd name="connsiteX192" fmla="*/ 4572290 w 12191999"/>
              <a:gd name="connsiteY192" fmla="*/ 755075 h 6858000"/>
              <a:gd name="connsiteX193" fmla="*/ 4542110 w 12191999"/>
              <a:gd name="connsiteY193" fmla="*/ 755075 h 6858000"/>
              <a:gd name="connsiteX194" fmla="*/ 4532620 w 12191999"/>
              <a:gd name="connsiteY194" fmla="*/ 757803 h 6858000"/>
              <a:gd name="connsiteX195" fmla="*/ 4318830 w 12191999"/>
              <a:gd name="connsiteY195" fmla="*/ 757803 h 6858000"/>
              <a:gd name="connsiteX196" fmla="*/ 4252861 w 12191999"/>
              <a:gd name="connsiteY196" fmla="*/ 727261 h 6858000"/>
              <a:gd name="connsiteX197" fmla="*/ 4257749 w 12191999"/>
              <a:gd name="connsiteY197" fmla="*/ 652741 h 6858000"/>
              <a:gd name="connsiteX198" fmla="*/ 4298063 w 12191999"/>
              <a:gd name="connsiteY198" fmla="*/ 570889 h 6858000"/>
              <a:gd name="connsiteX199" fmla="*/ 4205214 w 12191999"/>
              <a:gd name="connsiteY199" fmla="*/ 501255 h 6858000"/>
              <a:gd name="connsiteX200" fmla="*/ 4087942 w 12191999"/>
              <a:gd name="connsiteY200" fmla="*/ 535462 h 6858000"/>
              <a:gd name="connsiteX201" fmla="*/ 4094050 w 12191999"/>
              <a:gd name="connsiteY201" fmla="*/ 644189 h 6858000"/>
              <a:gd name="connsiteX202" fmla="*/ 4127035 w 12191999"/>
              <a:gd name="connsiteY202" fmla="*/ 700384 h 6858000"/>
              <a:gd name="connsiteX203" fmla="*/ 4057400 w 12191999"/>
              <a:gd name="connsiteY203" fmla="*/ 757803 h 6858000"/>
              <a:gd name="connsiteX204" fmla="*/ 3819179 w 12191999"/>
              <a:gd name="connsiteY204" fmla="*/ 759023 h 6858000"/>
              <a:gd name="connsiteX205" fmla="*/ 3813849 w 12191999"/>
              <a:gd name="connsiteY205" fmla="*/ 756900 h 6858000"/>
              <a:gd name="connsiteX206" fmla="*/ 3810549 w 12191999"/>
              <a:gd name="connsiteY206" fmla="*/ 758781 h 6858000"/>
              <a:gd name="connsiteX207" fmla="*/ 3815750 w 12191999"/>
              <a:gd name="connsiteY207" fmla="*/ 768157 h 6858000"/>
              <a:gd name="connsiteX208" fmla="*/ 3817238 w 12191999"/>
              <a:gd name="connsiteY208" fmla="*/ 788353 h 6858000"/>
              <a:gd name="connsiteX209" fmla="*/ 3816018 w 12191999"/>
              <a:gd name="connsiteY209" fmla="*/ 983816 h 6858000"/>
              <a:gd name="connsiteX210" fmla="*/ 3789144 w 12191999"/>
              <a:gd name="connsiteY210" fmla="*/ 1057116 h 6858000"/>
              <a:gd name="connsiteX211" fmla="*/ 3708516 w 12191999"/>
              <a:gd name="connsiteY211" fmla="*/ 1053451 h 6858000"/>
              <a:gd name="connsiteX212" fmla="*/ 3635219 w 12191999"/>
              <a:gd name="connsiteY212" fmla="*/ 1014358 h 6858000"/>
              <a:gd name="connsiteX213" fmla="*/ 3560696 w 12191999"/>
              <a:gd name="connsiteY213" fmla="*/ 1098651 h 6858000"/>
              <a:gd name="connsiteX214" fmla="*/ 3603457 w 12191999"/>
              <a:gd name="connsiteY214" fmla="*/ 1235477 h 6858000"/>
              <a:gd name="connsiteX215" fmla="*/ 3697521 w 12191999"/>
              <a:gd name="connsiteY215" fmla="*/ 1226924 h 6858000"/>
              <a:gd name="connsiteX216" fmla="*/ 3759825 w 12191999"/>
              <a:gd name="connsiteY216" fmla="*/ 1190276 h 6858000"/>
              <a:gd name="connsiteX217" fmla="*/ 3816018 w 12191999"/>
              <a:gd name="connsiteY217" fmla="*/ 1270905 h 6858000"/>
              <a:gd name="connsiteX218" fmla="*/ 3817238 w 12191999"/>
              <a:gd name="connsiteY218" fmla="*/ 1489580 h 6858000"/>
              <a:gd name="connsiteX219" fmla="*/ 3811589 w 12191999"/>
              <a:gd name="connsiteY219" fmla="*/ 1511264 h 6858000"/>
              <a:gd name="connsiteX220" fmla="*/ 3801031 w 12191999"/>
              <a:gd name="connsiteY220" fmla="*/ 1513846 h 6858000"/>
              <a:gd name="connsiteX221" fmla="*/ 3806488 w 12191999"/>
              <a:gd name="connsiteY221" fmla="*/ 1516917 h 6858000"/>
              <a:gd name="connsiteX222" fmla="*/ 3807926 w 12191999"/>
              <a:gd name="connsiteY222" fmla="*/ 1520360 h 6858000"/>
              <a:gd name="connsiteX223" fmla="*/ 3814241 w 12191999"/>
              <a:gd name="connsiteY223" fmla="*/ 1520360 h 6858000"/>
              <a:gd name="connsiteX224" fmla="*/ 3829058 w 12191999"/>
              <a:gd name="connsiteY224" fmla="*/ 1502514 h 6858000"/>
              <a:gd name="connsiteX225" fmla="*/ 3863824 w 12191999"/>
              <a:gd name="connsiteY225" fmla="*/ 1499658 h 6858000"/>
              <a:gd name="connsiteX226" fmla="*/ 4049516 w 12191999"/>
              <a:gd name="connsiteY226" fmla="*/ 1500879 h 6858000"/>
              <a:gd name="connsiteX227" fmla="*/ 4117929 w 12191999"/>
              <a:gd name="connsiteY227" fmla="*/ 1460565 h 6858000"/>
              <a:gd name="connsiteX228" fmla="*/ 4084945 w 12191999"/>
              <a:gd name="connsiteY228" fmla="*/ 1416587 h 6858000"/>
              <a:gd name="connsiteX229" fmla="*/ 4070285 w 12191999"/>
              <a:gd name="connsiteY229" fmla="*/ 1306638 h 6858000"/>
              <a:gd name="connsiteX230" fmla="*/ 4178554 w 12191999"/>
              <a:gd name="connsiteY230" fmla="*/ 1241127 h 6858000"/>
              <a:gd name="connsiteX231" fmla="*/ 4298729 w 12191999"/>
              <a:gd name="connsiteY231" fmla="*/ 1277318 h 6858000"/>
              <a:gd name="connsiteX232" fmla="*/ 4293841 w 12191999"/>
              <a:gd name="connsiteY232" fmla="*/ 1427580 h 6858000"/>
              <a:gd name="connsiteX233" fmla="*/ 4295062 w 12191999"/>
              <a:gd name="connsiteY233" fmla="*/ 1487441 h 6858000"/>
              <a:gd name="connsiteX234" fmla="*/ 4348815 w 12191999"/>
              <a:gd name="connsiteY234" fmla="*/ 1502101 h 6858000"/>
              <a:gd name="connsiteX235" fmla="*/ 4554055 w 12191999"/>
              <a:gd name="connsiteY235" fmla="*/ 1502101 h 6858000"/>
              <a:gd name="connsiteX236" fmla="*/ 4580339 w 12191999"/>
              <a:gd name="connsiteY236" fmla="*/ 1513955 h 6858000"/>
              <a:gd name="connsiteX237" fmla="*/ 4580382 w 12191999"/>
              <a:gd name="connsiteY237" fmla="*/ 1514287 h 6858000"/>
              <a:gd name="connsiteX238" fmla="*/ 4581432 w 12191999"/>
              <a:gd name="connsiteY238" fmla="*/ 1513558 h 6858000"/>
              <a:gd name="connsiteX239" fmla="*/ 4598057 w 12191999"/>
              <a:gd name="connsiteY239" fmla="*/ 1511994 h 6858000"/>
              <a:gd name="connsiteX240" fmla="*/ 4811845 w 12191999"/>
              <a:gd name="connsiteY240" fmla="*/ 1513216 h 6858000"/>
              <a:gd name="connsiteX241" fmla="*/ 4894918 w 12191999"/>
              <a:gd name="connsiteY241" fmla="*/ 1571855 h 6858000"/>
              <a:gd name="connsiteX242" fmla="*/ 4859491 w 12191999"/>
              <a:gd name="connsiteY242" fmla="*/ 1630493 h 6858000"/>
              <a:gd name="connsiteX243" fmla="*/ 4853383 w 12191999"/>
              <a:gd name="connsiteY243" fmla="*/ 1731891 h 6858000"/>
              <a:gd name="connsiteX244" fmla="*/ 4969438 w 12191999"/>
              <a:gd name="connsiteY244" fmla="*/ 1770984 h 6858000"/>
              <a:gd name="connsiteX245" fmla="*/ 5069614 w 12191999"/>
              <a:gd name="connsiteY245" fmla="*/ 1696462 h 6858000"/>
              <a:gd name="connsiteX246" fmla="*/ 5025634 w 12191999"/>
              <a:gd name="connsiteY246" fmla="*/ 1617055 h 6858000"/>
              <a:gd name="connsiteX247" fmla="*/ 5020749 w 12191999"/>
              <a:gd name="connsiteY247" fmla="*/ 1548643 h 6858000"/>
              <a:gd name="connsiteX248" fmla="*/ 5094050 w 12191999"/>
              <a:gd name="connsiteY248" fmla="*/ 1513216 h 6858000"/>
              <a:gd name="connsiteX249" fmla="*/ 5302949 w 12191999"/>
              <a:gd name="connsiteY249" fmla="*/ 1513216 h 6858000"/>
              <a:gd name="connsiteX250" fmla="*/ 5335935 w 12191999"/>
              <a:gd name="connsiteY250" fmla="*/ 1548643 h 6858000"/>
              <a:gd name="connsiteX251" fmla="*/ 5335935 w 12191999"/>
              <a:gd name="connsiteY251" fmla="*/ 1648817 h 6858000"/>
              <a:gd name="connsiteX252" fmla="*/ 5335935 w 12191999"/>
              <a:gd name="connsiteY252" fmla="*/ 1706237 h 6858000"/>
              <a:gd name="connsiteX253" fmla="*/ 5335935 w 12191999"/>
              <a:gd name="connsiteY253" fmla="*/ 1768539 h 6858000"/>
              <a:gd name="connsiteX254" fmla="*/ 5279741 w 12191999"/>
              <a:gd name="connsiteY254" fmla="*/ 1844283 h 6858000"/>
              <a:gd name="connsiteX255" fmla="*/ 5219879 w 12191999"/>
              <a:gd name="connsiteY255" fmla="*/ 1808854 h 6858000"/>
              <a:gd name="connsiteX256" fmla="*/ 5122147 w 12191999"/>
              <a:gd name="connsiteY256" fmla="*/ 1799081 h 6858000"/>
              <a:gd name="connsiteX257" fmla="*/ 5080610 w 12191999"/>
              <a:gd name="connsiteY257" fmla="*/ 1935906 h 6858000"/>
              <a:gd name="connsiteX258" fmla="*/ 5156351 w 12191999"/>
              <a:gd name="connsiteY258" fmla="*/ 2018979 h 6858000"/>
              <a:gd name="connsiteX259" fmla="*/ 5229651 w 12191999"/>
              <a:gd name="connsiteY259" fmla="*/ 1978665 h 6858000"/>
              <a:gd name="connsiteX260" fmla="*/ 5311502 w 12191999"/>
              <a:gd name="connsiteY260" fmla="*/ 1977443 h 6858000"/>
              <a:gd name="connsiteX261" fmla="*/ 5335935 w 12191999"/>
              <a:gd name="connsiteY261" fmla="*/ 2047077 h 6858000"/>
              <a:gd name="connsiteX262" fmla="*/ 5335935 w 12191999"/>
              <a:gd name="connsiteY262" fmla="*/ 2247429 h 6858000"/>
              <a:gd name="connsiteX263" fmla="*/ 5300506 w 12191999"/>
              <a:gd name="connsiteY263" fmla="*/ 2284079 h 6858000"/>
              <a:gd name="connsiteX264" fmla="*/ 5091606 w 12191999"/>
              <a:gd name="connsiteY264" fmla="*/ 2282856 h 6858000"/>
              <a:gd name="connsiteX265" fmla="*/ 5030522 w 12191999"/>
              <a:gd name="connsiteY265" fmla="*/ 2320726 h 6858000"/>
              <a:gd name="connsiteX266" fmla="*/ 5058619 w 12191999"/>
              <a:gd name="connsiteY266" fmla="*/ 2362263 h 6858000"/>
              <a:gd name="connsiteX267" fmla="*/ 5070837 w 12191999"/>
              <a:gd name="connsiteY267" fmla="*/ 2486872 h 6858000"/>
              <a:gd name="connsiteX268" fmla="*/ 4926682 w 12191999"/>
              <a:gd name="connsiteY268" fmla="*/ 2539402 h 6858000"/>
              <a:gd name="connsiteX269" fmla="*/ 4813067 w 12191999"/>
              <a:gd name="connsiteY269" fmla="*/ 2452666 h 6858000"/>
              <a:gd name="connsiteX270" fmla="*/ 4855825 w 12191999"/>
              <a:gd name="connsiteY270" fmla="*/ 2352491 h 6858000"/>
              <a:gd name="connsiteX271" fmla="*/ 4853383 w 12191999"/>
              <a:gd name="connsiteY271" fmla="*/ 2296294 h 6858000"/>
              <a:gd name="connsiteX272" fmla="*/ 4799629 w 12191999"/>
              <a:gd name="connsiteY272" fmla="*/ 2281634 h 6858000"/>
              <a:gd name="connsiteX273" fmla="*/ 4633486 w 12191999"/>
              <a:gd name="connsiteY273" fmla="*/ 2281634 h 6858000"/>
              <a:gd name="connsiteX274" fmla="*/ 4568545 w 12191999"/>
              <a:gd name="connsiteY274" fmla="*/ 2254834 h 6858000"/>
              <a:gd name="connsiteX275" fmla="*/ 4568533 w 12191999"/>
              <a:gd name="connsiteY275" fmla="*/ 2254378 h 6858000"/>
              <a:gd name="connsiteX276" fmla="*/ 4567644 w 12191999"/>
              <a:gd name="connsiteY276" fmla="*/ 2255861 h 6858000"/>
              <a:gd name="connsiteX277" fmla="*/ 4544720 w 12191999"/>
              <a:gd name="connsiteY277" fmla="*/ 2264404 h 6858000"/>
              <a:gd name="connsiteX278" fmla="*/ 4554906 w 12191999"/>
              <a:gd name="connsiteY278" fmla="*/ 2264379 h 6858000"/>
              <a:gd name="connsiteX279" fmla="*/ 4573231 w 12191999"/>
              <a:gd name="connsiteY279" fmla="*/ 2293699 h 6858000"/>
              <a:gd name="connsiteX280" fmla="*/ 4573231 w 12191999"/>
              <a:gd name="connsiteY280" fmla="*/ 2494050 h 6858000"/>
              <a:gd name="connsiteX281" fmla="*/ 4590334 w 12191999"/>
              <a:gd name="connsiteY281" fmla="*/ 2551467 h 6858000"/>
              <a:gd name="connsiteX282" fmla="*/ 4646530 w 12191999"/>
              <a:gd name="connsiteY282" fmla="*/ 2551467 h 6858000"/>
              <a:gd name="connsiteX283" fmla="*/ 4815115 w 12191999"/>
              <a:gd name="connsiteY283" fmla="*/ 2567347 h 6858000"/>
              <a:gd name="connsiteX284" fmla="*/ 4778466 w 12191999"/>
              <a:gd name="connsiteY284" fmla="*/ 2768920 h 6858000"/>
              <a:gd name="connsiteX285" fmla="*/ 4657524 w 12191999"/>
              <a:gd name="connsiteY285" fmla="*/ 2757926 h 6858000"/>
              <a:gd name="connsiteX286" fmla="*/ 4612323 w 12191999"/>
              <a:gd name="connsiteY286" fmla="*/ 2728606 h 6858000"/>
              <a:gd name="connsiteX287" fmla="*/ 4575675 w 12191999"/>
              <a:gd name="connsiteY287" fmla="*/ 2790910 h 6858000"/>
              <a:gd name="connsiteX288" fmla="*/ 4576894 w 12191999"/>
              <a:gd name="connsiteY288" fmla="*/ 2991261 h 6858000"/>
              <a:gd name="connsiteX289" fmla="*/ 4570481 w 12191999"/>
              <a:gd name="connsiteY289" fmla="*/ 3024856 h 6858000"/>
              <a:gd name="connsiteX290" fmla="*/ 4561944 w 12191999"/>
              <a:gd name="connsiteY290" fmla="*/ 3029609 h 6858000"/>
              <a:gd name="connsiteX291" fmla="*/ 4568608 w 12191999"/>
              <a:gd name="connsiteY291" fmla="*/ 3030206 h 6858000"/>
              <a:gd name="connsiteX292" fmla="*/ 4578857 w 12191999"/>
              <a:gd name="connsiteY292" fmla="*/ 3036715 h 6858000"/>
              <a:gd name="connsiteX293" fmla="*/ 4581540 w 12191999"/>
              <a:gd name="connsiteY293" fmla="*/ 3051267 h 6858000"/>
              <a:gd name="connsiteX294" fmla="*/ 4595169 w 12191999"/>
              <a:gd name="connsiteY294" fmla="*/ 3045892 h 6858000"/>
              <a:gd name="connsiteX295" fmla="*/ 4620385 w 12191999"/>
              <a:gd name="connsiteY295" fmla="*/ 3045454 h 6858000"/>
              <a:gd name="connsiteX296" fmla="*/ 4806076 w 12191999"/>
              <a:gd name="connsiteY296" fmla="*/ 3046674 h 6858000"/>
              <a:gd name="connsiteX297" fmla="*/ 4874487 w 12191999"/>
              <a:gd name="connsiteY297" fmla="*/ 3006359 h 6858000"/>
              <a:gd name="connsiteX298" fmla="*/ 4841504 w 12191999"/>
              <a:gd name="connsiteY298" fmla="*/ 2962382 h 6858000"/>
              <a:gd name="connsiteX299" fmla="*/ 4826843 w 12191999"/>
              <a:gd name="connsiteY299" fmla="*/ 2852433 h 6858000"/>
              <a:gd name="connsiteX300" fmla="*/ 5055294 w 12191999"/>
              <a:gd name="connsiteY300" fmla="*/ 2823113 h 6858000"/>
              <a:gd name="connsiteX301" fmla="*/ 5050406 w 12191999"/>
              <a:gd name="connsiteY301" fmla="*/ 2973375 h 6858000"/>
              <a:gd name="connsiteX302" fmla="*/ 5051628 w 12191999"/>
              <a:gd name="connsiteY302" fmla="*/ 3033236 h 6858000"/>
              <a:gd name="connsiteX303" fmla="*/ 5105382 w 12191999"/>
              <a:gd name="connsiteY303" fmla="*/ 3047896 h 6858000"/>
              <a:gd name="connsiteX304" fmla="*/ 5310620 w 12191999"/>
              <a:gd name="connsiteY304" fmla="*/ 3047896 h 6858000"/>
              <a:gd name="connsiteX305" fmla="*/ 5338715 w 12191999"/>
              <a:gd name="connsiteY305" fmla="*/ 3073551 h 6858000"/>
              <a:gd name="connsiteX306" fmla="*/ 5337493 w 12191999"/>
              <a:gd name="connsiteY306" fmla="*/ 3297112 h 6858000"/>
              <a:gd name="connsiteX307" fmla="*/ 5278853 w 12191999"/>
              <a:gd name="connsiteY307" fmla="*/ 3375299 h 6858000"/>
              <a:gd name="connsiteX308" fmla="*/ 5221435 w 12191999"/>
              <a:gd name="connsiteY308" fmla="*/ 3339871 h 6858000"/>
              <a:gd name="connsiteX309" fmla="*/ 5123706 w 12191999"/>
              <a:gd name="connsiteY309" fmla="*/ 3330097 h 6858000"/>
              <a:gd name="connsiteX310" fmla="*/ 5079725 w 12191999"/>
              <a:gd name="connsiteY310" fmla="*/ 3443711 h 6858000"/>
              <a:gd name="connsiteX311" fmla="*/ 5153026 w 12191999"/>
              <a:gd name="connsiteY311" fmla="*/ 3549995 h 6858000"/>
              <a:gd name="connsiteX312" fmla="*/ 5233655 w 12191999"/>
              <a:gd name="connsiteY312" fmla="*/ 3507238 h 6858000"/>
              <a:gd name="connsiteX313" fmla="*/ 5305732 w 12191999"/>
              <a:gd name="connsiteY313" fmla="*/ 3503573 h 6858000"/>
              <a:gd name="connsiteX314" fmla="*/ 5337493 w 12191999"/>
              <a:gd name="connsiteY314" fmla="*/ 3574428 h 6858000"/>
              <a:gd name="connsiteX315" fmla="*/ 5337493 w 12191999"/>
              <a:gd name="connsiteY315" fmla="*/ 3707588 h 6858000"/>
              <a:gd name="connsiteX316" fmla="*/ 5231209 w 12191999"/>
              <a:gd name="connsiteY316" fmla="*/ 3815093 h 6858000"/>
              <a:gd name="connsiteX317" fmla="*/ 5088277 w 12191999"/>
              <a:gd name="connsiteY317" fmla="*/ 3815093 h 6858000"/>
              <a:gd name="connsiteX318" fmla="*/ 5032081 w 12191999"/>
              <a:gd name="connsiteY318" fmla="*/ 3852965 h 6858000"/>
              <a:gd name="connsiteX319" fmla="*/ 5060180 w 12191999"/>
              <a:gd name="connsiteY319" fmla="*/ 3894500 h 6858000"/>
              <a:gd name="connsiteX320" fmla="*/ 5079725 w 12191999"/>
              <a:gd name="connsiteY320" fmla="*/ 4006891 h 6858000"/>
              <a:gd name="connsiteX321" fmla="*/ 4909915 w 12191999"/>
              <a:gd name="connsiteY321" fmla="*/ 4069196 h 6858000"/>
              <a:gd name="connsiteX322" fmla="*/ 4812184 w 12191999"/>
              <a:gd name="connsiteY322" fmla="*/ 3976351 h 6858000"/>
              <a:gd name="connsiteX323" fmla="*/ 4857383 w 12191999"/>
              <a:gd name="connsiteY323" fmla="*/ 3885949 h 6858000"/>
              <a:gd name="connsiteX324" fmla="*/ 4856163 w 12191999"/>
              <a:gd name="connsiteY324" fmla="*/ 3829753 h 6858000"/>
              <a:gd name="connsiteX325" fmla="*/ 4802409 w 12191999"/>
              <a:gd name="connsiteY325" fmla="*/ 3815093 h 6858000"/>
              <a:gd name="connsiteX326" fmla="*/ 4606946 w 12191999"/>
              <a:gd name="connsiteY326" fmla="*/ 3816315 h 6858000"/>
              <a:gd name="connsiteX327" fmla="*/ 4581843 w 12191999"/>
              <a:gd name="connsiteY327" fmla="*/ 3811533 h 6858000"/>
              <a:gd name="connsiteX328" fmla="*/ 4581798 w 12191999"/>
              <a:gd name="connsiteY328" fmla="*/ 3821095 h 6858000"/>
              <a:gd name="connsiteX329" fmla="*/ 4581798 w 12191999"/>
              <a:gd name="connsiteY329" fmla="*/ 4049544 h 6858000"/>
              <a:gd name="connsiteX330" fmla="*/ 4528044 w 12191999"/>
              <a:gd name="connsiteY330" fmla="*/ 4121621 h 6858000"/>
              <a:gd name="connsiteX331" fmla="*/ 4468182 w 12191999"/>
              <a:gd name="connsiteY331" fmla="*/ 4089859 h 6858000"/>
              <a:gd name="connsiteX332" fmla="*/ 4364344 w 12191999"/>
              <a:gd name="connsiteY332" fmla="*/ 4081306 h 6858000"/>
              <a:gd name="connsiteX333" fmla="*/ 4360678 w 12191999"/>
              <a:gd name="connsiteY333" fmla="*/ 4271879 h 6858000"/>
              <a:gd name="connsiteX334" fmla="*/ 4469406 w 12191999"/>
              <a:gd name="connsiteY334" fmla="*/ 4266992 h 6858000"/>
              <a:gd name="connsiteX335" fmla="*/ 4529266 w 12191999"/>
              <a:gd name="connsiteY335" fmla="*/ 4235230 h 6858000"/>
              <a:gd name="connsiteX336" fmla="*/ 4583017 w 12191999"/>
              <a:gd name="connsiteY336" fmla="*/ 4312195 h 6858000"/>
              <a:gd name="connsiteX337" fmla="*/ 4585462 w 12191999"/>
              <a:gd name="connsiteY337" fmla="*/ 4420922 h 6858000"/>
              <a:gd name="connsiteX338" fmla="*/ 4585462 w 12191999"/>
              <a:gd name="connsiteY338" fmla="*/ 4535755 h 6858000"/>
              <a:gd name="connsiteX339" fmla="*/ 4580270 w 12191999"/>
              <a:gd name="connsiteY339" fmla="*/ 4556981 h 6858000"/>
              <a:gd name="connsiteX340" fmla="*/ 4558623 w 12191999"/>
              <a:gd name="connsiteY340" fmla="*/ 4562623 h 6858000"/>
              <a:gd name="connsiteX341" fmla="*/ 4558623 w 12191999"/>
              <a:gd name="connsiteY341" fmla="*/ 4566440 h 6858000"/>
              <a:gd name="connsiteX342" fmla="*/ 4573343 w 12191999"/>
              <a:gd name="connsiteY342" fmla="*/ 4568280 h 6858000"/>
              <a:gd name="connsiteX343" fmla="*/ 4583997 w 12191999"/>
              <a:gd name="connsiteY343" fmla="*/ 4582238 h 6858000"/>
              <a:gd name="connsiteX344" fmla="*/ 4584236 w 12191999"/>
              <a:gd name="connsiteY344" fmla="*/ 4584622 h 6858000"/>
              <a:gd name="connsiteX345" fmla="*/ 4590467 w 12191999"/>
              <a:gd name="connsiteY345" fmla="*/ 4573843 h 6858000"/>
              <a:gd name="connsiteX346" fmla="*/ 4626810 w 12191999"/>
              <a:gd name="connsiteY346" fmla="*/ 4567125 h 6858000"/>
              <a:gd name="connsiteX347" fmla="*/ 4827160 w 12191999"/>
              <a:gd name="connsiteY347" fmla="*/ 4567125 h 6858000"/>
              <a:gd name="connsiteX348" fmla="*/ 4890685 w 12191999"/>
              <a:gd name="connsiteY348" fmla="*/ 4591556 h 6858000"/>
              <a:gd name="connsiteX349" fmla="*/ 4887021 w 12191999"/>
              <a:gd name="connsiteY349" fmla="*/ 4672186 h 6858000"/>
              <a:gd name="connsiteX350" fmla="*/ 4847929 w 12191999"/>
              <a:gd name="connsiteY350" fmla="*/ 4741820 h 6858000"/>
              <a:gd name="connsiteX351" fmla="*/ 4920006 w 12191999"/>
              <a:gd name="connsiteY351" fmla="*/ 4817562 h 6858000"/>
              <a:gd name="connsiteX352" fmla="*/ 5064161 w 12191999"/>
              <a:gd name="connsiteY352" fmla="*/ 4784578 h 6858000"/>
              <a:gd name="connsiteX353" fmla="*/ 5056831 w 12191999"/>
              <a:gd name="connsiteY353" fmla="*/ 4679516 h 6858000"/>
              <a:gd name="connsiteX354" fmla="*/ 5022625 w 12191999"/>
              <a:gd name="connsiteY354" fmla="*/ 4624541 h 6858000"/>
              <a:gd name="connsiteX355" fmla="*/ 5092258 w 12191999"/>
              <a:gd name="connsiteY355" fmla="*/ 4568344 h 6858000"/>
              <a:gd name="connsiteX356" fmla="*/ 5330479 w 12191999"/>
              <a:gd name="connsiteY356" fmla="*/ 4567125 h 6858000"/>
              <a:gd name="connsiteX357" fmla="*/ 5353691 w 12191999"/>
              <a:gd name="connsiteY357" fmla="*/ 4597667 h 6858000"/>
              <a:gd name="connsiteX358" fmla="*/ 5353691 w 12191999"/>
              <a:gd name="connsiteY358" fmla="*/ 4802902 h 6858000"/>
              <a:gd name="connsiteX359" fmla="*/ 5372016 w 12191999"/>
              <a:gd name="connsiteY359" fmla="*/ 4859100 h 6858000"/>
              <a:gd name="connsiteX360" fmla="*/ 5422104 w 12191999"/>
              <a:gd name="connsiteY360" fmla="*/ 4856655 h 6858000"/>
              <a:gd name="connsiteX361" fmla="*/ 5512505 w 12191999"/>
              <a:gd name="connsiteY361" fmla="*/ 4809011 h 6858000"/>
              <a:gd name="connsiteX362" fmla="*/ 5607793 w 12191999"/>
              <a:gd name="connsiteY362" fmla="*/ 4905522 h 6858000"/>
              <a:gd name="connsiteX363" fmla="*/ 5562593 w 12191999"/>
              <a:gd name="connsiteY363" fmla="*/ 5065559 h 6858000"/>
              <a:gd name="connsiteX364" fmla="*/ 5430656 w 12191999"/>
              <a:gd name="connsiteY364" fmla="*/ 5057007 h 6858000"/>
              <a:gd name="connsiteX365" fmla="*/ 5392783 w 12191999"/>
              <a:gd name="connsiteY365" fmla="*/ 5030132 h 6858000"/>
              <a:gd name="connsiteX366" fmla="*/ 5354913 w 12191999"/>
              <a:gd name="connsiteY366" fmla="*/ 5085106 h 6858000"/>
              <a:gd name="connsiteX367" fmla="*/ 5356135 w 12191999"/>
              <a:gd name="connsiteY367" fmla="*/ 5294008 h 6858000"/>
              <a:gd name="connsiteX368" fmla="*/ 5350738 w 12191999"/>
              <a:gd name="connsiteY368" fmla="*/ 5321930 h 6858000"/>
              <a:gd name="connsiteX369" fmla="*/ 5371287 w 12191999"/>
              <a:gd name="connsiteY369" fmla="*/ 5318874 h 6858000"/>
              <a:gd name="connsiteX370" fmla="*/ 5585072 w 12191999"/>
              <a:gd name="connsiteY370" fmla="*/ 5318874 h 6858000"/>
              <a:gd name="connsiteX371" fmla="*/ 5651043 w 12191999"/>
              <a:gd name="connsiteY371" fmla="*/ 5349416 h 6858000"/>
              <a:gd name="connsiteX372" fmla="*/ 5646155 w 12191999"/>
              <a:gd name="connsiteY372" fmla="*/ 5421493 h 6858000"/>
              <a:gd name="connsiteX373" fmla="*/ 5603399 w 12191999"/>
              <a:gd name="connsiteY373" fmla="*/ 5498458 h 6858000"/>
              <a:gd name="connsiteX374" fmla="*/ 5692578 w 12191999"/>
              <a:gd name="connsiteY374" fmla="*/ 5574200 h 6858000"/>
              <a:gd name="connsiteX375" fmla="*/ 5812299 w 12191999"/>
              <a:gd name="connsiteY375" fmla="*/ 5544881 h 6858000"/>
              <a:gd name="connsiteX376" fmla="*/ 5808637 w 12191999"/>
              <a:gd name="connsiteY376" fmla="*/ 5430047 h 6858000"/>
              <a:gd name="connsiteX377" fmla="*/ 5778092 w 12191999"/>
              <a:gd name="connsiteY377" fmla="*/ 5378737 h 6858000"/>
              <a:gd name="connsiteX378" fmla="*/ 5837954 w 12191999"/>
              <a:gd name="connsiteY378" fmla="*/ 5323761 h 6858000"/>
              <a:gd name="connsiteX379" fmla="*/ 6089611 w 12191999"/>
              <a:gd name="connsiteY379" fmla="*/ 5320096 h 6858000"/>
              <a:gd name="connsiteX380" fmla="*/ 6106714 w 12191999"/>
              <a:gd name="connsiteY380" fmla="*/ 5345752 h 6858000"/>
              <a:gd name="connsiteX381" fmla="*/ 6106714 w 12191999"/>
              <a:gd name="connsiteY381" fmla="*/ 5574200 h 6858000"/>
              <a:gd name="connsiteX382" fmla="*/ 6052963 w 12191999"/>
              <a:gd name="connsiteY382" fmla="*/ 5646278 h 6858000"/>
              <a:gd name="connsiteX383" fmla="*/ 5993101 w 12191999"/>
              <a:gd name="connsiteY383" fmla="*/ 5614516 h 6858000"/>
              <a:gd name="connsiteX384" fmla="*/ 5889264 w 12191999"/>
              <a:gd name="connsiteY384" fmla="*/ 5605962 h 6858000"/>
              <a:gd name="connsiteX385" fmla="*/ 5885598 w 12191999"/>
              <a:gd name="connsiteY385" fmla="*/ 5796541 h 6858000"/>
              <a:gd name="connsiteX386" fmla="*/ 5994323 w 12191999"/>
              <a:gd name="connsiteY386" fmla="*/ 5791654 h 6858000"/>
              <a:gd name="connsiteX387" fmla="*/ 6054184 w 12191999"/>
              <a:gd name="connsiteY387" fmla="*/ 5759891 h 6858000"/>
              <a:gd name="connsiteX388" fmla="*/ 6107935 w 12191999"/>
              <a:gd name="connsiteY388" fmla="*/ 5836855 h 6858000"/>
              <a:gd name="connsiteX389" fmla="*/ 6110381 w 12191999"/>
              <a:gd name="connsiteY389" fmla="*/ 5945582 h 6858000"/>
              <a:gd name="connsiteX390" fmla="*/ 6110381 w 12191999"/>
              <a:gd name="connsiteY390" fmla="*/ 6060417 h 6858000"/>
              <a:gd name="connsiteX391" fmla="*/ 6106055 w 12191999"/>
              <a:gd name="connsiteY391" fmla="*/ 6078094 h 6858000"/>
              <a:gd name="connsiteX392" fmla="*/ 6108059 w 12191999"/>
              <a:gd name="connsiteY392" fmla="*/ 6078201 h 6858000"/>
              <a:gd name="connsiteX393" fmla="*/ 6121268 w 12191999"/>
              <a:gd name="connsiteY393" fmla="*/ 6085837 h 6858000"/>
              <a:gd name="connsiteX394" fmla="*/ 6125405 w 12191999"/>
              <a:gd name="connsiteY394" fmla="*/ 6096044 h 6858000"/>
              <a:gd name="connsiteX395" fmla="*/ 6126156 w 12191999"/>
              <a:gd name="connsiteY395" fmla="*/ 6094323 h 6858000"/>
              <a:gd name="connsiteX396" fmla="*/ 6161736 w 12191999"/>
              <a:gd name="connsiteY396" fmla="*/ 6086077 h 6858000"/>
              <a:gd name="connsiteX397" fmla="*/ 6366973 w 12191999"/>
              <a:gd name="connsiteY397" fmla="*/ 6086077 h 6858000"/>
              <a:gd name="connsiteX398" fmla="*/ 6439050 w 12191999"/>
              <a:gd name="connsiteY398" fmla="*/ 6125170 h 6858000"/>
              <a:gd name="connsiteX399" fmla="*/ 6431720 w 12191999"/>
              <a:gd name="connsiteY399" fmla="*/ 6186252 h 6858000"/>
              <a:gd name="connsiteX400" fmla="*/ 6388963 w 12191999"/>
              <a:gd name="connsiteY400" fmla="*/ 6279097 h 6858000"/>
              <a:gd name="connsiteX401" fmla="*/ 6524567 w 12191999"/>
              <a:gd name="connsiteY401" fmla="*/ 6343846 h 6858000"/>
              <a:gd name="connsiteX402" fmla="*/ 6624741 w 12191999"/>
              <a:gd name="connsiteY402" fmla="*/ 6260772 h 6858000"/>
              <a:gd name="connsiteX403" fmla="*/ 6589314 w 12191999"/>
              <a:gd name="connsiteY403" fmla="*/ 6197247 h 6858000"/>
              <a:gd name="connsiteX404" fmla="*/ 6559994 w 12191999"/>
              <a:gd name="connsiteY404" fmla="*/ 6139830 h 6858000"/>
              <a:gd name="connsiteX405" fmla="*/ 6622298 w 12191999"/>
              <a:gd name="connsiteY405" fmla="*/ 6087298 h 6858000"/>
              <a:gd name="connsiteX406" fmla="*/ 6870294 w 12191999"/>
              <a:gd name="connsiteY406" fmla="*/ 6086077 h 6858000"/>
              <a:gd name="connsiteX407" fmla="*/ 6878000 w 12191999"/>
              <a:gd name="connsiteY407" fmla="*/ 6089431 h 6858000"/>
              <a:gd name="connsiteX408" fmla="*/ 6879007 w 12191999"/>
              <a:gd name="connsiteY408" fmla="*/ 6086924 h 6858000"/>
              <a:gd name="connsiteX409" fmla="*/ 6877557 w 12191999"/>
              <a:gd name="connsiteY409" fmla="*/ 6084401 h 6858000"/>
              <a:gd name="connsiteX410" fmla="*/ 6876069 w 12191999"/>
              <a:gd name="connsiteY410" fmla="*/ 6064396 h 6858000"/>
              <a:gd name="connsiteX411" fmla="*/ 6877291 w 12191999"/>
              <a:gd name="connsiteY411" fmla="*/ 5860381 h 6858000"/>
              <a:gd name="connsiteX412" fmla="*/ 6835754 w 12191999"/>
              <a:gd name="connsiteY412" fmla="*/ 5796854 h 6858000"/>
              <a:gd name="connsiteX413" fmla="*/ 6794219 w 12191999"/>
              <a:gd name="connsiteY413" fmla="*/ 5827396 h 6858000"/>
              <a:gd name="connsiteX414" fmla="*/ 6672053 w 12191999"/>
              <a:gd name="connsiteY414" fmla="*/ 5838391 h 6858000"/>
              <a:gd name="connsiteX415" fmla="*/ 6618301 w 12191999"/>
              <a:gd name="connsiteY415" fmla="*/ 5690570 h 6858000"/>
              <a:gd name="connsiteX416" fmla="*/ 6707480 w 12191999"/>
              <a:gd name="connsiteY416" fmla="*/ 5578181 h 6858000"/>
              <a:gd name="connsiteX417" fmla="*/ 6806435 w 12191999"/>
              <a:gd name="connsiteY417" fmla="*/ 5623380 h 6858000"/>
              <a:gd name="connsiteX418" fmla="*/ 6856522 w 12191999"/>
              <a:gd name="connsiteY418" fmla="*/ 5623380 h 6858000"/>
              <a:gd name="connsiteX419" fmla="*/ 6876069 w 12191999"/>
              <a:gd name="connsiteY419" fmla="*/ 5567184 h 6858000"/>
              <a:gd name="connsiteX420" fmla="*/ 6874847 w 12191999"/>
              <a:gd name="connsiteY420" fmla="*/ 5371720 h 6858000"/>
              <a:gd name="connsiteX421" fmla="*/ 6912719 w 12191999"/>
              <a:gd name="connsiteY421" fmla="*/ 5332627 h 6858000"/>
              <a:gd name="connsiteX422" fmla="*/ 7113069 w 12191999"/>
              <a:gd name="connsiteY422" fmla="*/ 5333849 h 6858000"/>
              <a:gd name="connsiteX423" fmla="*/ 7179039 w 12191999"/>
              <a:gd name="connsiteY423" fmla="*/ 5295978 h 6858000"/>
              <a:gd name="connsiteX424" fmla="*/ 7147275 w 12191999"/>
              <a:gd name="connsiteY424" fmla="*/ 5250776 h 6858000"/>
              <a:gd name="connsiteX425" fmla="*/ 7136280 w 12191999"/>
              <a:gd name="connsiteY425" fmla="*/ 5133498 h 6858000"/>
              <a:gd name="connsiteX426" fmla="*/ 7292651 w 12191999"/>
              <a:gd name="connsiteY426" fmla="*/ 5078525 h 6858000"/>
              <a:gd name="connsiteX427" fmla="*/ 7400157 w 12191999"/>
              <a:gd name="connsiteY427" fmla="*/ 5167705 h 6858000"/>
              <a:gd name="connsiteX428" fmla="*/ 7354955 w 12191999"/>
              <a:gd name="connsiteY428" fmla="*/ 5264216 h 6858000"/>
              <a:gd name="connsiteX429" fmla="*/ 7357398 w 12191999"/>
              <a:gd name="connsiteY429" fmla="*/ 5319191 h 6858000"/>
              <a:gd name="connsiteX430" fmla="*/ 7409930 w 12191999"/>
              <a:gd name="connsiteY430" fmla="*/ 5335071 h 6858000"/>
              <a:gd name="connsiteX431" fmla="*/ 7615166 w 12191999"/>
              <a:gd name="connsiteY431" fmla="*/ 5333849 h 6858000"/>
              <a:gd name="connsiteX432" fmla="*/ 7644486 w 12191999"/>
              <a:gd name="connsiteY432" fmla="*/ 5363168 h 6858000"/>
              <a:gd name="connsiteX433" fmla="*/ 7644486 w 12191999"/>
              <a:gd name="connsiteY433" fmla="*/ 5581843 h 6858000"/>
              <a:gd name="connsiteX434" fmla="*/ 7588291 w 12191999"/>
              <a:gd name="connsiteY434" fmla="*/ 5661252 h 6858000"/>
              <a:gd name="connsiteX435" fmla="*/ 7529651 w 12191999"/>
              <a:gd name="connsiteY435" fmla="*/ 5627045 h 6858000"/>
              <a:gd name="connsiteX436" fmla="*/ 7428255 w 12191999"/>
              <a:gd name="connsiteY436" fmla="*/ 5619716 h 6858000"/>
              <a:gd name="connsiteX437" fmla="*/ 7390383 w 12191999"/>
              <a:gd name="connsiteY437" fmla="*/ 5754097 h 6858000"/>
              <a:gd name="connsiteX438" fmla="*/ 7466127 w 12191999"/>
              <a:gd name="connsiteY438" fmla="*/ 5837169 h 6858000"/>
              <a:gd name="connsiteX439" fmla="*/ 7538204 w 12191999"/>
              <a:gd name="connsiteY439" fmla="*/ 5795633 h 6858000"/>
              <a:gd name="connsiteX440" fmla="*/ 7617611 w 12191999"/>
              <a:gd name="connsiteY440" fmla="*/ 5791968 h 6858000"/>
              <a:gd name="connsiteX441" fmla="*/ 7644486 w 12191999"/>
              <a:gd name="connsiteY441" fmla="*/ 5855493 h 6858000"/>
              <a:gd name="connsiteX442" fmla="*/ 7644486 w 12191999"/>
              <a:gd name="connsiteY442" fmla="*/ 5960555 h 6858000"/>
              <a:gd name="connsiteX443" fmla="*/ 7645708 w 12191999"/>
              <a:gd name="connsiteY443" fmla="*/ 6072947 h 6858000"/>
              <a:gd name="connsiteX444" fmla="*/ 7643676 w 12191999"/>
              <a:gd name="connsiteY444" fmla="*/ 6091527 h 6858000"/>
              <a:gd name="connsiteX445" fmla="*/ 7645318 w 12191999"/>
              <a:gd name="connsiteY445" fmla="*/ 6082343 h 6858000"/>
              <a:gd name="connsiteX446" fmla="*/ 7677538 w 12191999"/>
              <a:gd name="connsiteY446" fmla="*/ 6073639 h 6858000"/>
              <a:gd name="connsiteX447" fmla="*/ 7886441 w 12191999"/>
              <a:gd name="connsiteY447" fmla="*/ 6074861 h 6858000"/>
              <a:gd name="connsiteX448" fmla="*/ 7956073 w 12191999"/>
              <a:gd name="connsiteY448" fmla="*/ 6107844 h 6858000"/>
              <a:gd name="connsiteX449" fmla="*/ 7949965 w 12191999"/>
              <a:gd name="connsiteY449" fmla="*/ 6176258 h 6858000"/>
              <a:gd name="connsiteX450" fmla="*/ 7905986 w 12191999"/>
              <a:gd name="connsiteY450" fmla="*/ 6256885 h 6858000"/>
              <a:gd name="connsiteX451" fmla="*/ 8002497 w 12191999"/>
              <a:gd name="connsiteY451" fmla="*/ 6331407 h 6858000"/>
              <a:gd name="connsiteX452" fmla="*/ 8110001 w 12191999"/>
              <a:gd name="connsiteY452" fmla="*/ 6304530 h 6858000"/>
              <a:gd name="connsiteX453" fmla="*/ 8110001 w 12191999"/>
              <a:gd name="connsiteY453" fmla="*/ 6183586 h 6858000"/>
              <a:gd name="connsiteX454" fmla="*/ 8079461 w 12191999"/>
              <a:gd name="connsiteY454" fmla="*/ 6135943 h 6858000"/>
              <a:gd name="connsiteX455" fmla="*/ 8141764 w 12191999"/>
              <a:gd name="connsiteY455" fmla="*/ 6077304 h 6858000"/>
              <a:gd name="connsiteX456" fmla="*/ 8393425 w 12191999"/>
              <a:gd name="connsiteY456" fmla="*/ 6074861 h 6858000"/>
              <a:gd name="connsiteX457" fmla="*/ 8406729 w 12191999"/>
              <a:gd name="connsiteY457" fmla="*/ 6078106 h 6858000"/>
              <a:gd name="connsiteX458" fmla="*/ 8410249 w 12191999"/>
              <a:gd name="connsiteY458" fmla="*/ 6084768 h 6858000"/>
              <a:gd name="connsiteX459" fmla="*/ 8414744 w 12191999"/>
              <a:gd name="connsiteY459" fmla="*/ 6080797 h 6858000"/>
              <a:gd name="connsiteX460" fmla="*/ 8436581 w 12191999"/>
              <a:gd name="connsiteY460" fmla="*/ 6079422 h 6858000"/>
              <a:gd name="connsiteX461" fmla="*/ 8641819 w 12191999"/>
              <a:gd name="connsiteY461" fmla="*/ 6079422 h 6858000"/>
              <a:gd name="connsiteX462" fmla="*/ 8690684 w 12191999"/>
              <a:gd name="connsiteY462" fmla="*/ 6065984 h 6858000"/>
              <a:gd name="connsiteX463" fmla="*/ 8693127 w 12191999"/>
              <a:gd name="connsiteY463" fmla="*/ 6003680 h 6858000"/>
              <a:gd name="connsiteX464" fmla="*/ 8688242 w 12191999"/>
              <a:gd name="connsiteY464" fmla="*/ 5855861 h 6858000"/>
              <a:gd name="connsiteX465" fmla="*/ 8909360 w 12191999"/>
              <a:gd name="connsiteY465" fmla="*/ 5870521 h 6858000"/>
              <a:gd name="connsiteX466" fmla="*/ 8900808 w 12191999"/>
              <a:gd name="connsiteY466" fmla="*/ 5998795 h 6858000"/>
              <a:gd name="connsiteX467" fmla="*/ 8873933 w 12191999"/>
              <a:gd name="connsiteY467" fmla="*/ 6041552 h 6858000"/>
              <a:gd name="connsiteX468" fmla="*/ 8931350 w 12191999"/>
              <a:gd name="connsiteY468" fmla="*/ 6078202 h 6858000"/>
              <a:gd name="connsiteX469" fmla="*/ 9136587 w 12191999"/>
              <a:gd name="connsiteY469" fmla="*/ 6076979 h 6858000"/>
              <a:gd name="connsiteX470" fmla="*/ 9159416 w 12191999"/>
              <a:gd name="connsiteY470" fmla="*/ 6078201 h 6858000"/>
              <a:gd name="connsiteX471" fmla="*/ 9160395 w 12191999"/>
              <a:gd name="connsiteY471" fmla="*/ 6078767 h 6858000"/>
              <a:gd name="connsiteX472" fmla="*/ 9159383 w 12191999"/>
              <a:gd name="connsiteY472" fmla="*/ 6065178 h 6858000"/>
              <a:gd name="connsiteX473" fmla="*/ 9160606 w 12191999"/>
              <a:gd name="connsiteY473" fmla="*/ 5856275 h 6858000"/>
              <a:gd name="connsiteX474" fmla="*/ 9125178 w 12191999"/>
              <a:gd name="connsiteY474" fmla="*/ 5798859 h 6858000"/>
              <a:gd name="connsiteX475" fmla="*/ 9083641 w 12191999"/>
              <a:gd name="connsiteY475" fmla="*/ 5825735 h 6858000"/>
              <a:gd name="connsiteX476" fmla="*/ 8954147 w 12191999"/>
              <a:gd name="connsiteY476" fmla="*/ 5835507 h 6858000"/>
              <a:gd name="connsiteX477" fmla="*/ 8901615 w 12191999"/>
              <a:gd name="connsiteY477" fmla="*/ 5764652 h 6858000"/>
              <a:gd name="connsiteX478" fmla="*/ 8902838 w 12191999"/>
              <a:gd name="connsiteY478" fmla="*/ 5668142 h 6858000"/>
              <a:gd name="connsiteX479" fmla="*/ 9099523 w 12191999"/>
              <a:gd name="connsiteY479" fmla="*/ 5630271 h 6858000"/>
              <a:gd name="connsiteX480" fmla="*/ 9132508 w 12191999"/>
              <a:gd name="connsiteY480" fmla="*/ 5633936 h 6858000"/>
              <a:gd name="connsiteX481" fmla="*/ 9161828 w 12191999"/>
              <a:gd name="connsiteY481" fmla="*/ 5572855 h 6858000"/>
              <a:gd name="connsiteX482" fmla="*/ 9160606 w 12191999"/>
              <a:gd name="connsiteY482" fmla="*/ 5382276 h 6858000"/>
              <a:gd name="connsiteX483" fmla="*/ 9213137 w 12191999"/>
              <a:gd name="connsiteY483" fmla="*/ 5332188 h 6858000"/>
              <a:gd name="connsiteX484" fmla="*/ 9398827 w 12191999"/>
              <a:gd name="connsiteY484" fmla="*/ 5333410 h 6858000"/>
              <a:gd name="connsiteX485" fmla="*/ 9467240 w 12191999"/>
              <a:gd name="connsiteY485" fmla="*/ 5293094 h 6858000"/>
              <a:gd name="connsiteX486" fmla="*/ 9434256 w 12191999"/>
              <a:gd name="connsiteY486" fmla="*/ 5249118 h 6858000"/>
              <a:gd name="connsiteX487" fmla="*/ 9419596 w 12191999"/>
              <a:gd name="connsiteY487" fmla="*/ 5139169 h 6858000"/>
              <a:gd name="connsiteX488" fmla="*/ 9648044 w 12191999"/>
              <a:gd name="connsiteY488" fmla="*/ 5109848 h 6858000"/>
              <a:gd name="connsiteX489" fmla="*/ 9643157 w 12191999"/>
              <a:gd name="connsiteY489" fmla="*/ 5260110 h 6858000"/>
              <a:gd name="connsiteX490" fmla="*/ 9644379 w 12191999"/>
              <a:gd name="connsiteY490" fmla="*/ 5319971 h 6858000"/>
              <a:gd name="connsiteX491" fmla="*/ 9698131 w 12191999"/>
              <a:gd name="connsiteY491" fmla="*/ 5334631 h 6858000"/>
              <a:gd name="connsiteX492" fmla="*/ 9903370 w 12191999"/>
              <a:gd name="connsiteY492" fmla="*/ 5334631 h 6858000"/>
              <a:gd name="connsiteX493" fmla="*/ 9929654 w 12191999"/>
              <a:gd name="connsiteY493" fmla="*/ 5346485 h 6858000"/>
              <a:gd name="connsiteX494" fmla="*/ 9930724 w 12191999"/>
              <a:gd name="connsiteY494" fmla="*/ 5354628 h 6858000"/>
              <a:gd name="connsiteX495" fmla="*/ 9932264 w 12191999"/>
              <a:gd name="connsiteY495" fmla="*/ 5354628 h 6858000"/>
              <a:gd name="connsiteX496" fmla="*/ 9932800 w 12191999"/>
              <a:gd name="connsiteY496" fmla="*/ 5349644 h 6858000"/>
              <a:gd name="connsiteX497" fmla="*/ 9947918 w 12191999"/>
              <a:gd name="connsiteY497" fmla="*/ 5337597 h 6858000"/>
              <a:gd name="connsiteX498" fmla="*/ 9951318 w 12191999"/>
              <a:gd name="connsiteY498" fmla="*/ 5337347 h 6858000"/>
              <a:gd name="connsiteX499" fmla="*/ 9952291 w 12191999"/>
              <a:gd name="connsiteY499" fmla="*/ 5335521 h 6858000"/>
              <a:gd name="connsiteX500" fmla="*/ 9934946 w 12191999"/>
              <a:gd name="connsiteY500" fmla="*/ 5330599 h 6858000"/>
              <a:gd name="connsiteX501" fmla="*/ 9930821 w 12191999"/>
              <a:gd name="connsiteY501" fmla="*/ 5309831 h 6858000"/>
              <a:gd name="connsiteX502" fmla="*/ 9930821 w 12191999"/>
              <a:gd name="connsiteY502" fmla="*/ 5086269 h 6858000"/>
              <a:gd name="connsiteX503" fmla="*/ 9976023 w 12191999"/>
              <a:gd name="connsiteY503" fmla="*/ 5012969 h 6858000"/>
              <a:gd name="connsiteX504" fmla="*/ 10026111 w 12191999"/>
              <a:gd name="connsiteY504" fmla="*/ 5020300 h 6858000"/>
              <a:gd name="connsiteX505" fmla="*/ 10151942 w 12191999"/>
              <a:gd name="connsiteY505" fmla="*/ 5045954 h 6858000"/>
              <a:gd name="connsiteX506" fmla="*/ 10160492 w 12191999"/>
              <a:gd name="connsiteY506" fmla="*/ 4868816 h 6858000"/>
              <a:gd name="connsiteX507" fmla="*/ 10039550 w 12191999"/>
              <a:gd name="connsiteY507" fmla="*/ 4867593 h 6858000"/>
              <a:gd name="connsiteX508" fmla="*/ 9987018 w 12191999"/>
              <a:gd name="connsiteY508" fmla="*/ 4895690 h 6858000"/>
              <a:gd name="connsiteX509" fmla="*/ 9932044 w 12191999"/>
              <a:gd name="connsiteY509" fmla="*/ 4830943 h 6858000"/>
              <a:gd name="connsiteX510" fmla="*/ 9929601 w 12191999"/>
              <a:gd name="connsiteY510" fmla="*/ 4587835 h 6858000"/>
              <a:gd name="connsiteX511" fmla="*/ 9957699 w 12191999"/>
              <a:gd name="connsiteY511" fmla="*/ 4568288 h 6858000"/>
              <a:gd name="connsiteX512" fmla="*/ 10158050 w 12191999"/>
              <a:gd name="connsiteY512" fmla="*/ 4568288 h 6858000"/>
              <a:gd name="connsiteX513" fmla="*/ 10204472 w 12191999"/>
              <a:gd name="connsiteY513" fmla="*/ 4560959 h 6858000"/>
              <a:gd name="connsiteX514" fmla="*/ 10213024 w 12191999"/>
              <a:gd name="connsiteY514" fmla="*/ 4493768 h 6858000"/>
              <a:gd name="connsiteX515" fmla="*/ 10209359 w 12191999"/>
              <a:gd name="connsiteY515" fmla="*/ 4345948 h 6858000"/>
              <a:gd name="connsiteX516" fmla="*/ 10325263 w 12191999"/>
              <a:gd name="connsiteY516" fmla="*/ 4307925 h 6858000"/>
              <a:gd name="connsiteX517" fmla="*/ 10432920 w 12191999"/>
              <a:gd name="connsiteY517" fmla="*/ 4364272 h 6858000"/>
              <a:gd name="connsiteX518" fmla="*/ 10423148 w 12191999"/>
              <a:gd name="connsiteY518" fmla="*/ 4486437 h 6858000"/>
              <a:gd name="connsiteX519" fmla="*/ 10393828 w 12191999"/>
              <a:gd name="connsiteY519" fmla="*/ 4531639 h 6858000"/>
              <a:gd name="connsiteX520" fmla="*/ 10459798 w 12191999"/>
              <a:gd name="connsiteY520" fmla="*/ 4569509 h 6858000"/>
              <a:gd name="connsiteX521" fmla="*/ 10660149 w 12191999"/>
              <a:gd name="connsiteY521" fmla="*/ 4568288 h 6858000"/>
              <a:gd name="connsiteX522" fmla="*/ 10700463 w 12191999"/>
              <a:gd name="connsiteY522" fmla="*/ 4607381 h 6858000"/>
              <a:gd name="connsiteX523" fmla="*/ 10699241 w 12191999"/>
              <a:gd name="connsiteY523" fmla="*/ 4802845 h 6858000"/>
              <a:gd name="connsiteX524" fmla="*/ 10672366 w 12191999"/>
              <a:gd name="connsiteY524" fmla="*/ 4876145 h 6858000"/>
              <a:gd name="connsiteX525" fmla="*/ 10591736 w 12191999"/>
              <a:gd name="connsiteY525" fmla="*/ 4872480 h 6858000"/>
              <a:gd name="connsiteX526" fmla="*/ 10518437 w 12191999"/>
              <a:gd name="connsiteY526" fmla="*/ 4833387 h 6858000"/>
              <a:gd name="connsiteX527" fmla="*/ 10443915 w 12191999"/>
              <a:gd name="connsiteY527" fmla="*/ 4917681 h 6858000"/>
              <a:gd name="connsiteX528" fmla="*/ 10486675 w 12191999"/>
              <a:gd name="connsiteY528" fmla="*/ 5054507 h 6858000"/>
              <a:gd name="connsiteX529" fmla="*/ 10580742 w 12191999"/>
              <a:gd name="connsiteY529" fmla="*/ 5045954 h 6858000"/>
              <a:gd name="connsiteX530" fmla="*/ 10643046 w 12191999"/>
              <a:gd name="connsiteY530" fmla="*/ 5009304 h 6858000"/>
              <a:gd name="connsiteX531" fmla="*/ 10699241 w 12191999"/>
              <a:gd name="connsiteY531" fmla="*/ 5089935 h 6858000"/>
              <a:gd name="connsiteX532" fmla="*/ 10700463 w 12191999"/>
              <a:gd name="connsiteY532" fmla="*/ 5308610 h 6858000"/>
              <a:gd name="connsiteX533" fmla="*/ 10695953 w 12191999"/>
              <a:gd name="connsiteY533" fmla="*/ 5325919 h 6858000"/>
              <a:gd name="connsiteX534" fmla="*/ 10695953 w 12191999"/>
              <a:gd name="connsiteY534" fmla="*/ 5342506 h 6858000"/>
              <a:gd name="connsiteX535" fmla="*/ 10697005 w 12191999"/>
              <a:gd name="connsiteY535" fmla="*/ 5340688 h 6858000"/>
              <a:gd name="connsiteX536" fmla="*/ 10739305 w 12191999"/>
              <a:gd name="connsiteY536" fmla="*/ 5333510 h 6858000"/>
              <a:gd name="connsiteX537" fmla="*/ 10924995 w 12191999"/>
              <a:gd name="connsiteY537" fmla="*/ 5334732 h 6858000"/>
              <a:gd name="connsiteX538" fmla="*/ 10993408 w 12191999"/>
              <a:gd name="connsiteY538" fmla="*/ 5294417 h 6858000"/>
              <a:gd name="connsiteX539" fmla="*/ 10960424 w 12191999"/>
              <a:gd name="connsiteY539" fmla="*/ 5250439 h 6858000"/>
              <a:gd name="connsiteX540" fmla="*/ 10945764 w 12191999"/>
              <a:gd name="connsiteY540" fmla="*/ 5140490 h 6858000"/>
              <a:gd name="connsiteX541" fmla="*/ 11174212 w 12191999"/>
              <a:gd name="connsiteY541" fmla="*/ 5111172 h 6858000"/>
              <a:gd name="connsiteX542" fmla="*/ 11169325 w 12191999"/>
              <a:gd name="connsiteY542" fmla="*/ 5261432 h 6858000"/>
              <a:gd name="connsiteX543" fmla="*/ 11170547 w 12191999"/>
              <a:gd name="connsiteY543" fmla="*/ 5321293 h 6858000"/>
              <a:gd name="connsiteX544" fmla="*/ 11224299 w 12191999"/>
              <a:gd name="connsiteY544" fmla="*/ 5335954 h 6858000"/>
              <a:gd name="connsiteX545" fmla="*/ 11429538 w 12191999"/>
              <a:gd name="connsiteY545" fmla="*/ 5335954 h 6858000"/>
              <a:gd name="connsiteX546" fmla="*/ 11457635 w 12191999"/>
              <a:gd name="connsiteY546" fmla="*/ 5361608 h 6858000"/>
              <a:gd name="connsiteX547" fmla="*/ 11456413 w 12191999"/>
              <a:gd name="connsiteY547" fmla="*/ 5585169 h 6858000"/>
              <a:gd name="connsiteX548" fmla="*/ 11397773 w 12191999"/>
              <a:gd name="connsiteY548" fmla="*/ 5663355 h 6858000"/>
              <a:gd name="connsiteX549" fmla="*/ 11340356 w 12191999"/>
              <a:gd name="connsiteY549" fmla="*/ 5627928 h 6858000"/>
              <a:gd name="connsiteX550" fmla="*/ 11242624 w 12191999"/>
              <a:gd name="connsiteY550" fmla="*/ 5618154 h 6858000"/>
              <a:gd name="connsiteX551" fmla="*/ 11198645 w 12191999"/>
              <a:gd name="connsiteY551" fmla="*/ 5731767 h 6858000"/>
              <a:gd name="connsiteX552" fmla="*/ 11271944 w 12191999"/>
              <a:gd name="connsiteY552" fmla="*/ 5838051 h 6858000"/>
              <a:gd name="connsiteX553" fmla="*/ 11352573 w 12191999"/>
              <a:gd name="connsiteY553" fmla="*/ 5795294 h 6858000"/>
              <a:gd name="connsiteX554" fmla="*/ 11424650 w 12191999"/>
              <a:gd name="connsiteY554" fmla="*/ 5791629 h 6858000"/>
              <a:gd name="connsiteX555" fmla="*/ 11456413 w 12191999"/>
              <a:gd name="connsiteY555" fmla="*/ 5862484 h 6858000"/>
              <a:gd name="connsiteX556" fmla="*/ 11456413 w 12191999"/>
              <a:gd name="connsiteY556" fmla="*/ 5995645 h 6858000"/>
              <a:gd name="connsiteX557" fmla="*/ 11450808 w 12191999"/>
              <a:gd name="connsiteY557" fmla="*/ 6076903 h 6858000"/>
              <a:gd name="connsiteX558" fmla="*/ 11443434 w 12191999"/>
              <a:gd name="connsiteY558" fmla="*/ 6089200 h 6858000"/>
              <a:gd name="connsiteX559" fmla="*/ 11447629 w 12191999"/>
              <a:gd name="connsiteY559" fmla="*/ 6089179 h 6858000"/>
              <a:gd name="connsiteX560" fmla="*/ 11460380 w 12191999"/>
              <a:gd name="connsiteY560" fmla="*/ 6094729 h 6858000"/>
              <a:gd name="connsiteX561" fmla="*/ 11461414 w 12191999"/>
              <a:gd name="connsiteY561" fmla="*/ 6089396 h 6858000"/>
              <a:gd name="connsiteX562" fmla="*/ 11491039 w 12191999"/>
              <a:gd name="connsiteY562" fmla="*/ 6081456 h 6858000"/>
              <a:gd name="connsiteX563" fmla="*/ 11686503 w 12191999"/>
              <a:gd name="connsiteY563" fmla="*/ 6082676 h 6858000"/>
              <a:gd name="connsiteX564" fmla="*/ 11732927 w 12191999"/>
              <a:gd name="connsiteY564" fmla="*/ 6074124 h 6858000"/>
              <a:gd name="connsiteX565" fmla="*/ 11741477 w 12191999"/>
              <a:gd name="connsiteY565" fmla="*/ 6008156 h 6858000"/>
              <a:gd name="connsiteX566" fmla="*/ 11698720 w 12191999"/>
              <a:gd name="connsiteY566" fmla="*/ 5923862 h 6858000"/>
              <a:gd name="connsiteX567" fmla="*/ 11785457 w 12191999"/>
              <a:gd name="connsiteY567" fmla="*/ 5829795 h 6858000"/>
              <a:gd name="connsiteX568" fmla="*/ 11834763 w 12191999"/>
              <a:gd name="connsiteY568" fmla="*/ 5820594 h 6858000"/>
              <a:gd name="connsiteX569" fmla="*/ 11961375 w 12191999"/>
              <a:gd name="connsiteY569" fmla="*/ 5878660 h 6858000"/>
              <a:gd name="connsiteX570" fmla="*/ 11949158 w 12191999"/>
              <a:gd name="connsiteY570" fmla="*/ 6003269 h 6858000"/>
              <a:gd name="connsiteX571" fmla="*/ 11922283 w 12191999"/>
              <a:gd name="connsiteY571" fmla="*/ 6046026 h 6858000"/>
              <a:gd name="connsiteX572" fmla="*/ 11983365 w 12191999"/>
              <a:gd name="connsiteY572" fmla="*/ 6082676 h 6858000"/>
              <a:gd name="connsiteX573" fmla="*/ 12183716 w 12191999"/>
              <a:gd name="connsiteY573" fmla="*/ 6081456 h 6858000"/>
              <a:gd name="connsiteX574" fmla="*/ 12191999 w 12191999"/>
              <a:gd name="connsiteY574" fmla="*/ 6083007 h 6858000"/>
              <a:gd name="connsiteX575" fmla="*/ 12191999 w 12191999"/>
              <a:gd name="connsiteY575" fmla="*/ 6858000 h 6858000"/>
              <a:gd name="connsiteX576" fmla="*/ 0 w 12191999"/>
              <a:gd name="connsiteY57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Lst>
            <a:rect l="l" t="t" r="r" b="b"/>
            <a:pathLst>
              <a:path w="12191999" h="6858000">
                <a:moveTo>
                  <a:pt x="10699779" y="6099402"/>
                </a:moveTo>
                <a:lnTo>
                  <a:pt x="10700365" y="6104567"/>
                </a:lnTo>
                <a:lnTo>
                  <a:pt x="10702406" y="6099903"/>
                </a:lnTo>
                <a:close/>
                <a:moveTo>
                  <a:pt x="9177921" y="6098901"/>
                </a:moveTo>
                <a:lnTo>
                  <a:pt x="9178505" y="6100344"/>
                </a:lnTo>
                <a:lnTo>
                  <a:pt x="9178605" y="6102927"/>
                </a:lnTo>
                <a:lnTo>
                  <a:pt x="9183635" y="6102927"/>
                </a:lnTo>
                <a:lnTo>
                  <a:pt x="9185303" y="6100308"/>
                </a:lnTo>
                <a:close/>
                <a:moveTo>
                  <a:pt x="5342410" y="5330181"/>
                </a:moveTo>
                <a:lnTo>
                  <a:pt x="5338269" y="5332661"/>
                </a:lnTo>
                <a:lnTo>
                  <a:pt x="5322064" y="5334006"/>
                </a:lnTo>
                <a:lnTo>
                  <a:pt x="5335111" y="5336578"/>
                </a:lnTo>
                <a:lnTo>
                  <a:pt x="5337848" y="5340523"/>
                </a:lnTo>
                <a:lnTo>
                  <a:pt x="5338130" y="5335883"/>
                </a:lnTo>
                <a:close/>
                <a:moveTo>
                  <a:pt x="11820900" y="4311166"/>
                </a:moveTo>
                <a:cubicBezTo>
                  <a:pt x="11873927" y="4308131"/>
                  <a:pt x="11925923" y="4331037"/>
                  <a:pt x="11955244" y="4373182"/>
                </a:cubicBezTo>
                <a:cubicBezTo>
                  <a:pt x="11985785" y="4418384"/>
                  <a:pt x="11980898" y="4451368"/>
                  <a:pt x="11941805" y="4490463"/>
                </a:cubicBezTo>
                <a:cubicBezTo>
                  <a:pt x="11929590" y="4502678"/>
                  <a:pt x="11901490" y="4507563"/>
                  <a:pt x="11911265" y="4531997"/>
                </a:cubicBezTo>
                <a:cubicBezTo>
                  <a:pt x="11922260" y="4557650"/>
                  <a:pt x="11944250" y="4573534"/>
                  <a:pt x="11974790" y="4572310"/>
                </a:cubicBezTo>
                <a:cubicBezTo>
                  <a:pt x="12041982" y="4571090"/>
                  <a:pt x="12107951" y="4573534"/>
                  <a:pt x="12175141" y="4571090"/>
                </a:cubicBezTo>
                <a:lnTo>
                  <a:pt x="12191999" y="4574294"/>
                </a:lnTo>
                <a:lnTo>
                  <a:pt x="12191999" y="5337457"/>
                </a:lnTo>
                <a:lnTo>
                  <a:pt x="12177584" y="5340730"/>
                </a:lnTo>
                <a:cubicBezTo>
                  <a:pt x="12112836" y="5338287"/>
                  <a:pt x="12048089" y="5339507"/>
                  <a:pt x="11982120" y="5339507"/>
                </a:cubicBezTo>
                <a:cubicBezTo>
                  <a:pt x="11962574" y="5339507"/>
                  <a:pt x="11944250" y="5340730"/>
                  <a:pt x="11928367" y="5354166"/>
                </a:cubicBezTo>
                <a:cubicBezTo>
                  <a:pt x="11908820" y="5372491"/>
                  <a:pt x="11896605" y="5388373"/>
                  <a:pt x="11927145" y="5409142"/>
                </a:cubicBezTo>
                <a:cubicBezTo>
                  <a:pt x="11960130" y="5432354"/>
                  <a:pt x="11987007" y="5462893"/>
                  <a:pt x="11971125" y="5504430"/>
                </a:cubicBezTo>
                <a:cubicBezTo>
                  <a:pt x="11955244" y="5548410"/>
                  <a:pt x="11924702" y="5582614"/>
                  <a:pt x="11873393" y="5592389"/>
                </a:cubicBezTo>
                <a:cubicBezTo>
                  <a:pt x="11795208" y="5608269"/>
                  <a:pt x="11739011" y="5587502"/>
                  <a:pt x="11703584" y="5530084"/>
                </a:cubicBezTo>
                <a:cubicBezTo>
                  <a:pt x="11676707" y="5486105"/>
                  <a:pt x="11682816" y="5456786"/>
                  <a:pt x="11723129" y="5417694"/>
                </a:cubicBezTo>
                <a:cubicBezTo>
                  <a:pt x="11735346" y="5406699"/>
                  <a:pt x="11763444" y="5401812"/>
                  <a:pt x="11751228" y="5374936"/>
                </a:cubicBezTo>
                <a:cubicBezTo>
                  <a:pt x="11739011" y="5350502"/>
                  <a:pt x="11718244" y="5338287"/>
                  <a:pt x="11690146" y="5338287"/>
                </a:cubicBezTo>
                <a:cubicBezTo>
                  <a:pt x="11622955" y="5338287"/>
                  <a:pt x="11556985" y="5335842"/>
                  <a:pt x="11489795" y="5339507"/>
                </a:cubicBezTo>
                <a:cubicBezTo>
                  <a:pt x="11453145" y="5341952"/>
                  <a:pt x="11443371" y="5329735"/>
                  <a:pt x="11447036" y="5295528"/>
                </a:cubicBezTo>
                <a:cubicBezTo>
                  <a:pt x="11451923" y="5266207"/>
                  <a:pt x="11449481" y="5234446"/>
                  <a:pt x="11449481" y="5202683"/>
                </a:cubicBezTo>
                <a:cubicBezTo>
                  <a:pt x="11449481" y="5166034"/>
                  <a:pt x="11450701" y="5129384"/>
                  <a:pt x="11449481" y="5092735"/>
                </a:cubicBezTo>
                <a:cubicBezTo>
                  <a:pt x="11448258" y="5058528"/>
                  <a:pt x="11466583" y="5036539"/>
                  <a:pt x="11492238" y="5018215"/>
                </a:cubicBezTo>
                <a:cubicBezTo>
                  <a:pt x="11511785" y="5004774"/>
                  <a:pt x="11528888" y="5007220"/>
                  <a:pt x="11545990" y="5025544"/>
                </a:cubicBezTo>
                <a:cubicBezTo>
                  <a:pt x="11608295" y="5089069"/>
                  <a:pt x="11622955" y="5091513"/>
                  <a:pt x="11668156" y="5051198"/>
                </a:cubicBezTo>
                <a:cubicBezTo>
                  <a:pt x="11713357" y="5010884"/>
                  <a:pt x="11720686" y="4925368"/>
                  <a:pt x="11682816" y="4877723"/>
                </a:cubicBezTo>
                <a:cubicBezTo>
                  <a:pt x="11638837" y="4822748"/>
                  <a:pt x="11602187" y="4821529"/>
                  <a:pt x="11555765" y="4874058"/>
                </a:cubicBezTo>
                <a:cubicBezTo>
                  <a:pt x="11543547" y="4887496"/>
                  <a:pt x="11536218" y="4913152"/>
                  <a:pt x="11508120" y="4902158"/>
                </a:cubicBezTo>
                <a:cubicBezTo>
                  <a:pt x="11477578" y="4891162"/>
                  <a:pt x="11451923" y="4871616"/>
                  <a:pt x="11450701" y="4839852"/>
                </a:cubicBezTo>
                <a:cubicBezTo>
                  <a:pt x="11447036" y="4758002"/>
                  <a:pt x="11449481" y="4674930"/>
                  <a:pt x="11448258" y="4591857"/>
                </a:cubicBezTo>
                <a:cubicBezTo>
                  <a:pt x="11448258" y="4567425"/>
                  <a:pt x="11465361" y="4573534"/>
                  <a:pt x="11477578" y="4573534"/>
                </a:cubicBezTo>
                <a:cubicBezTo>
                  <a:pt x="11544768" y="4573534"/>
                  <a:pt x="11610737" y="4573534"/>
                  <a:pt x="11677929" y="4573534"/>
                </a:cubicBezTo>
                <a:cubicBezTo>
                  <a:pt x="11695032" y="4573534"/>
                  <a:pt x="11713357" y="4574756"/>
                  <a:pt x="11728016" y="4562539"/>
                </a:cubicBezTo>
                <a:cubicBezTo>
                  <a:pt x="11751228" y="4544213"/>
                  <a:pt x="11769553" y="4529553"/>
                  <a:pt x="11735346" y="4500233"/>
                </a:cubicBezTo>
                <a:cubicBezTo>
                  <a:pt x="11666934" y="4441595"/>
                  <a:pt x="11682816" y="4358522"/>
                  <a:pt x="11768331" y="4323095"/>
                </a:cubicBezTo>
                <a:cubicBezTo>
                  <a:pt x="11785434" y="4316070"/>
                  <a:pt x="11803224" y="4312177"/>
                  <a:pt x="11820900" y="4311166"/>
                </a:cubicBezTo>
                <a:close/>
                <a:moveTo>
                  <a:pt x="5742911" y="3557222"/>
                </a:moveTo>
                <a:cubicBezTo>
                  <a:pt x="5785237" y="3561738"/>
                  <a:pt x="5826597" y="3581666"/>
                  <a:pt x="5851336" y="3613963"/>
                </a:cubicBezTo>
                <a:cubicBezTo>
                  <a:pt x="5884320" y="3659163"/>
                  <a:pt x="5880655" y="3697035"/>
                  <a:pt x="5840341" y="3736128"/>
                </a:cubicBezTo>
                <a:cubicBezTo>
                  <a:pt x="5828123" y="3748345"/>
                  <a:pt x="5795140" y="3750787"/>
                  <a:pt x="5811021" y="3780107"/>
                </a:cubicBezTo>
                <a:cubicBezTo>
                  <a:pt x="5823239" y="3804540"/>
                  <a:pt x="5844004" y="3815534"/>
                  <a:pt x="5873327" y="3815534"/>
                </a:cubicBezTo>
                <a:cubicBezTo>
                  <a:pt x="5942958" y="3814314"/>
                  <a:pt x="6012594" y="3816757"/>
                  <a:pt x="6082230" y="3814314"/>
                </a:cubicBezTo>
                <a:cubicBezTo>
                  <a:pt x="6102386" y="3813398"/>
                  <a:pt x="6112234" y="3817291"/>
                  <a:pt x="6115900" y="3831149"/>
                </a:cubicBezTo>
                <a:lnTo>
                  <a:pt x="6116334" y="3835442"/>
                </a:lnTo>
                <a:lnTo>
                  <a:pt x="6135367" y="3820781"/>
                </a:lnTo>
                <a:cubicBezTo>
                  <a:pt x="6143326" y="3819255"/>
                  <a:pt x="6153251" y="3819407"/>
                  <a:pt x="6165468" y="3821240"/>
                </a:cubicBezTo>
                <a:cubicBezTo>
                  <a:pt x="6193565" y="3826127"/>
                  <a:pt x="6221664" y="3822462"/>
                  <a:pt x="6250984" y="3822462"/>
                </a:cubicBezTo>
                <a:cubicBezTo>
                  <a:pt x="6286411" y="3822462"/>
                  <a:pt x="6320618" y="3823685"/>
                  <a:pt x="6356045" y="3822462"/>
                </a:cubicBezTo>
                <a:cubicBezTo>
                  <a:pt x="6393917" y="3821240"/>
                  <a:pt x="6419570" y="3842009"/>
                  <a:pt x="6434230" y="3873772"/>
                </a:cubicBezTo>
                <a:cubicBezTo>
                  <a:pt x="6451333" y="3907977"/>
                  <a:pt x="6419570" y="3920194"/>
                  <a:pt x="6401245" y="3938519"/>
                </a:cubicBezTo>
                <a:cubicBezTo>
                  <a:pt x="6362153" y="3975168"/>
                  <a:pt x="6359710" y="3998381"/>
                  <a:pt x="6395138" y="4039916"/>
                </a:cubicBezTo>
                <a:cubicBezTo>
                  <a:pt x="6437895" y="4090005"/>
                  <a:pt x="6527076" y="4097333"/>
                  <a:pt x="6574721" y="4054576"/>
                </a:cubicBezTo>
                <a:cubicBezTo>
                  <a:pt x="6628473" y="4008153"/>
                  <a:pt x="6628473" y="3977611"/>
                  <a:pt x="6575941" y="3931189"/>
                </a:cubicBezTo>
                <a:cubicBezTo>
                  <a:pt x="6562504" y="3918974"/>
                  <a:pt x="6538071" y="3910422"/>
                  <a:pt x="6547844" y="3883545"/>
                </a:cubicBezTo>
                <a:cubicBezTo>
                  <a:pt x="6558839" y="3853004"/>
                  <a:pt x="6578386" y="3827349"/>
                  <a:pt x="6610148" y="3826127"/>
                </a:cubicBezTo>
                <a:cubicBezTo>
                  <a:pt x="6691998" y="3822462"/>
                  <a:pt x="6775070" y="3824905"/>
                  <a:pt x="6856921" y="3823685"/>
                </a:cubicBezTo>
                <a:cubicBezTo>
                  <a:pt x="6881354" y="3823685"/>
                  <a:pt x="6875246" y="3840787"/>
                  <a:pt x="6875246" y="3853004"/>
                </a:cubicBezTo>
                <a:cubicBezTo>
                  <a:pt x="6875246" y="3920194"/>
                  <a:pt x="6875246" y="3986164"/>
                  <a:pt x="6875246" y="4053355"/>
                </a:cubicBezTo>
                <a:cubicBezTo>
                  <a:pt x="6875246" y="4074123"/>
                  <a:pt x="6877689" y="4093668"/>
                  <a:pt x="6892348" y="4110773"/>
                </a:cubicBezTo>
                <a:cubicBezTo>
                  <a:pt x="6911895" y="4132762"/>
                  <a:pt x="6926555" y="4137648"/>
                  <a:pt x="6948545" y="4110773"/>
                </a:cubicBezTo>
                <a:cubicBezTo>
                  <a:pt x="7005962" y="4043581"/>
                  <a:pt x="7068267" y="4049690"/>
                  <a:pt x="7117131" y="4126653"/>
                </a:cubicBezTo>
                <a:cubicBezTo>
                  <a:pt x="7155003" y="4186514"/>
                  <a:pt x="7136679" y="4286688"/>
                  <a:pt x="7080482" y="4328224"/>
                </a:cubicBezTo>
                <a:cubicBezTo>
                  <a:pt x="7034060" y="4362430"/>
                  <a:pt x="6999854" y="4357545"/>
                  <a:pt x="6959540" y="4317229"/>
                </a:cubicBezTo>
                <a:cubicBezTo>
                  <a:pt x="6947323" y="4305014"/>
                  <a:pt x="6942436" y="4273250"/>
                  <a:pt x="6914338" y="4287910"/>
                </a:cubicBezTo>
                <a:cubicBezTo>
                  <a:pt x="6891126" y="4300127"/>
                  <a:pt x="6877689" y="4320896"/>
                  <a:pt x="6877689" y="4350213"/>
                </a:cubicBezTo>
                <a:cubicBezTo>
                  <a:pt x="6878911" y="4417403"/>
                  <a:pt x="6876468" y="4483374"/>
                  <a:pt x="6878911" y="4550565"/>
                </a:cubicBezTo>
                <a:cubicBezTo>
                  <a:pt x="6880133" y="4582327"/>
                  <a:pt x="6874024" y="4594544"/>
                  <a:pt x="6838596" y="4592100"/>
                </a:cubicBezTo>
                <a:cubicBezTo>
                  <a:pt x="6775070" y="4588436"/>
                  <a:pt x="6711545" y="4590880"/>
                  <a:pt x="6648020" y="4590880"/>
                </a:cubicBezTo>
                <a:cubicBezTo>
                  <a:pt x="6628473" y="4590880"/>
                  <a:pt x="6610148" y="4592100"/>
                  <a:pt x="6594266" y="4604318"/>
                </a:cubicBezTo>
                <a:cubicBezTo>
                  <a:pt x="6571056" y="4623864"/>
                  <a:pt x="6562504" y="4638522"/>
                  <a:pt x="6591823" y="4662956"/>
                </a:cubicBezTo>
                <a:cubicBezTo>
                  <a:pt x="6655348" y="4715488"/>
                  <a:pt x="6652905" y="4766796"/>
                  <a:pt x="6589381" y="4819328"/>
                </a:cubicBezTo>
                <a:cubicBezTo>
                  <a:pt x="6530741" y="4866973"/>
                  <a:pt x="6422015" y="4855979"/>
                  <a:pt x="6375592" y="4796116"/>
                </a:cubicBezTo>
                <a:cubicBezTo>
                  <a:pt x="6338943" y="4749693"/>
                  <a:pt x="6342608" y="4711821"/>
                  <a:pt x="6385365" y="4670287"/>
                </a:cubicBezTo>
                <a:cubicBezTo>
                  <a:pt x="6397580" y="4658070"/>
                  <a:pt x="6425680" y="4653182"/>
                  <a:pt x="6415905" y="4628749"/>
                </a:cubicBezTo>
                <a:cubicBezTo>
                  <a:pt x="6404910" y="4603096"/>
                  <a:pt x="6381700" y="4588436"/>
                  <a:pt x="6351158" y="4589658"/>
                </a:cubicBezTo>
                <a:cubicBezTo>
                  <a:pt x="6283968" y="4590880"/>
                  <a:pt x="6217999" y="4587214"/>
                  <a:pt x="6150809" y="4590880"/>
                </a:cubicBezTo>
                <a:cubicBezTo>
                  <a:pt x="6133707" y="4591491"/>
                  <a:pt x="6123322" y="4589047"/>
                  <a:pt x="6117367" y="4582327"/>
                </a:cubicBezTo>
                <a:lnTo>
                  <a:pt x="6114197" y="4575109"/>
                </a:lnTo>
                <a:lnTo>
                  <a:pt x="6109104" y="4582272"/>
                </a:lnTo>
                <a:cubicBezTo>
                  <a:pt x="6104218" y="4585785"/>
                  <a:pt x="6096888" y="4586396"/>
                  <a:pt x="6087114" y="4586396"/>
                </a:cubicBezTo>
                <a:cubicBezTo>
                  <a:pt x="6012594" y="4585175"/>
                  <a:pt x="5938072" y="4586396"/>
                  <a:pt x="5863552" y="4586396"/>
                </a:cubicBezTo>
                <a:cubicBezTo>
                  <a:pt x="5837898" y="4586396"/>
                  <a:pt x="5818351" y="4572957"/>
                  <a:pt x="5802472" y="4555854"/>
                </a:cubicBezTo>
                <a:cubicBezTo>
                  <a:pt x="5778036" y="4528977"/>
                  <a:pt x="5774373" y="4504545"/>
                  <a:pt x="5807356" y="4480114"/>
                </a:cubicBezTo>
                <a:cubicBezTo>
                  <a:pt x="5833011" y="4461788"/>
                  <a:pt x="5863552" y="4441018"/>
                  <a:pt x="5847670" y="4403148"/>
                </a:cubicBezTo>
                <a:cubicBezTo>
                  <a:pt x="5830567" y="4361611"/>
                  <a:pt x="5801250" y="4332291"/>
                  <a:pt x="5752384" y="4329849"/>
                </a:cubicBezTo>
                <a:cubicBezTo>
                  <a:pt x="5704740" y="4327406"/>
                  <a:pt x="5660758" y="4329849"/>
                  <a:pt x="5628995" y="4372606"/>
                </a:cubicBezTo>
                <a:cubicBezTo>
                  <a:pt x="5599676" y="4412923"/>
                  <a:pt x="5600896" y="4436133"/>
                  <a:pt x="5638769" y="4470339"/>
                </a:cubicBezTo>
                <a:cubicBezTo>
                  <a:pt x="5655874" y="4486221"/>
                  <a:pt x="5688856" y="4493550"/>
                  <a:pt x="5674197" y="4527758"/>
                </a:cubicBezTo>
                <a:cubicBezTo>
                  <a:pt x="5659538" y="4564408"/>
                  <a:pt x="5632660" y="4586396"/>
                  <a:pt x="5591125" y="4586396"/>
                </a:cubicBezTo>
                <a:cubicBezTo>
                  <a:pt x="5520269" y="4586396"/>
                  <a:pt x="5448192" y="4585175"/>
                  <a:pt x="5377337" y="4586396"/>
                </a:cubicBezTo>
                <a:cubicBezTo>
                  <a:pt x="5350458" y="4587617"/>
                  <a:pt x="5346796" y="4576623"/>
                  <a:pt x="5346796" y="4553411"/>
                </a:cubicBezTo>
                <a:cubicBezTo>
                  <a:pt x="5348016" y="4486221"/>
                  <a:pt x="5346796" y="4420251"/>
                  <a:pt x="5348016" y="4353059"/>
                </a:cubicBezTo>
                <a:cubicBezTo>
                  <a:pt x="5348016" y="4329849"/>
                  <a:pt x="5344352" y="4309081"/>
                  <a:pt x="5327249" y="4291978"/>
                </a:cubicBezTo>
                <a:cubicBezTo>
                  <a:pt x="5310145" y="4274875"/>
                  <a:pt x="5295486" y="4267544"/>
                  <a:pt x="5278383" y="4293199"/>
                </a:cubicBezTo>
                <a:cubicBezTo>
                  <a:pt x="5253948" y="4328628"/>
                  <a:pt x="5222185" y="4357946"/>
                  <a:pt x="5174543" y="4337181"/>
                </a:cubicBezTo>
                <a:cubicBezTo>
                  <a:pt x="5125677" y="4315189"/>
                  <a:pt x="5092692" y="4279761"/>
                  <a:pt x="5089026" y="4221122"/>
                </a:cubicBezTo>
                <a:cubicBezTo>
                  <a:pt x="5085363" y="4164927"/>
                  <a:pt x="5093914" y="4113618"/>
                  <a:pt x="5144002" y="4078190"/>
                </a:cubicBezTo>
                <a:cubicBezTo>
                  <a:pt x="5191646" y="4043983"/>
                  <a:pt x="5224631" y="4046428"/>
                  <a:pt x="5264946" y="4087965"/>
                </a:cubicBezTo>
                <a:cubicBezTo>
                  <a:pt x="5277159" y="4101402"/>
                  <a:pt x="5283271" y="4130722"/>
                  <a:pt x="5311367" y="4117283"/>
                </a:cubicBezTo>
                <a:cubicBezTo>
                  <a:pt x="5335801" y="4105067"/>
                  <a:pt x="5346796" y="4083077"/>
                  <a:pt x="5346796" y="4054980"/>
                </a:cubicBezTo>
                <a:cubicBezTo>
                  <a:pt x="5346796" y="3986566"/>
                  <a:pt x="5348016" y="3918154"/>
                  <a:pt x="5345574" y="3849742"/>
                </a:cubicBezTo>
                <a:cubicBezTo>
                  <a:pt x="5344352" y="3821644"/>
                  <a:pt x="5349236" y="3809427"/>
                  <a:pt x="5381003" y="3811870"/>
                </a:cubicBezTo>
                <a:cubicBezTo>
                  <a:pt x="5416429" y="3817979"/>
                  <a:pt x="5451858" y="3815534"/>
                  <a:pt x="5486063" y="3815534"/>
                </a:cubicBezTo>
                <a:cubicBezTo>
                  <a:pt x="5522713" y="3815534"/>
                  <a:pt x="5559361" y="3814314"/>
                  <a:pt x="5596012" y="3815534"/>
                </a:cubicBezTo>
                <a:cubicBezTo>
                  <a:pt x="5624110" y="3816757"/>
                  <a:pt x="5641213" y="3799654"/>
                  <a:pt x="5650984" y="3777664"/>
                </a:cubicBezTo>
                <a:cubicBezTo>
                  <a:pt x="5660758" y="3755674"/>
                  <a:pt x="5636325" y="3748345"/>
                  <a:pt x="5625329" y="3738570"/>
                </a:cubicBezTo>
                <a:cubicBezTo>
                  <a:pt x="5567914" y="3684820"/>
                  <a:pt x="5576466" y="3622514"/>
                  <a:pt x="5649765" y="3576091"/>
                </a:cubicBezTo>
                <a:cubicBezTo>
                  <a:pt x="5665035" y="3566624"/>
                  <a:pt x="5682520" y="3560668"/>
                  <a:pt x="5700845" y="3557958"/>
                </a:cubicBezTo>
                <a:cubicBezTo>
                  <a:pt x="5714588" y="3555925"/>
                  <a:pt x="5728804" y="3555718"/>
                  <a:pt x="5742911" y="3557222"/>
                </a:cubicBezTo>
                <a:close/>
                <a:moveTo>
                  <a:pt x="5726517" y="2017504"/>
                </a:moveTo>
                <a:cubicBezTo>
                  <a:pt x="5769733" y="2023154"/>
                  <a:pt x="5810962" y="2045754"/>
                  <a:pt x="5834786" y="2083015"/>
                </a:cubicBezTo>
                <a:cubicBezTo>
                  <a:pt x="5861661" y="2124551"/>
                  <a:pt x="5855555" y="2157535"/>
                  <a:pt x="5820126" y="2192965"/>
                </a:cubicBezTo>
                <a:cubicBezTo>
                  <a:pt x="5806689" y="2206402"/>
                  <a:pt x="5777368" y="2210067"/>
                  <a:pt x="5787140" y="2236943"/>
                </a:cubicBezTo>
                <a:cubicBezTo>
                  <a:pt x="5798136" y="2266262"/>
                  <a:pt x="5823790" y="2277258"/>
                  <a:pt x="5855555" y="2277258"/>
                </a:cubicBezTo>
                <a:cubicBezTo>
                  <a:pt x="5917857" y="2276037"/>
                  <a:pt x="5978941" y="2279702"/>
                  <a:pt x="6041243" y="2276037"/>
                </a:cubicBezTo>
                <a:cubicBezTo>
                  <a:pt x="6080338" y="2273592"/>
                  <a:pt x="6097440" y="2280923"/>
                  <a:pt x="6093775" y="2326124"/>
                </a:cubicBezTo>
                <a:cubicBezTo>
                  <a:pt x="6088888" y="2389649"/>
                  <a:pt x="6093775" y="2453175"/>
                  <a:pt x="6092553" y="2516703"/>
                </a:cubicBezTo>
                <a:cubicBezTo>
                  <a:pt x="6092553" y="2543577"/>
                  <a:pt x="6101105" y="2561902"/>
                  <a:pt x="6121873" y="2577785"/>
                </a:cubicBezTo>
                <a:cubicBezTo>
                  <a:pt x="6134090" y="2586335"/>
                  <a:pt x="6142641" y="2585115"/>
                  <a:pt x="6154856" y="2574120"/>
                </a:cubicBezTo>
                <a:cubicBezTo>
                  <a:pt x="6241593" y="2494711"/>
                  <a:pt x="6290460" y="2503263"/>
                  <a:pt x="6351542" y="2611990"/>
                </a:cubicBezTo>
                <a:cubicBezTo>
                  <a:pt x="6352764" y="2644975"/>
                  <a:pt x="6352764" y="2676738"/>
                  <a:pt x="6352764" y="2708501"/>
                </a:cubicBezTo>
                <a:cubicBezTo>
                  <a:pt x="6338104" y="2734156"/>
                  <a:pt x="6325887" y="2761033"/>
                  <a:pt x="6300232" y="2779356"/>
                </a:cubicBezTo>
                <a:cubicBezTo>
                  <a:pt x="6251367" y="2817228"/>
                  <a:pt x="6212273" y="2813563"/>
                  <a:pt x="6170739" y="2769584"/>
                </a:cubicBezTo>
                <a:cubicBezTo>
                  <a:pt x="6159745" y="2757366"/>
                  <a:pt x="6154856" y="2729269"/>
                  <a:pt x="6129202" y="2742708"/>
                </a:cubicBezTo>
                <a:cubicBezTo>
                  <a:pt x="6107212" y="2753701"/>
                  <a:pt x="6093775" y="2772026"/>
                  <a:pt x="6093775" y="2800124"/>
                </a:cubicBezTo>
                <a:cubicBezTo>
                  <a:pt x="6094997" y="2869758"/>
                  <a:pt x="6092553" y="2939392"/>
                  <a:pt x="6094997" y="3009027"/>
                </a:cubicBezTo>
                <a:cubicBezTo>
                  <a:pt x="6096218" y="3042011"/>
                  <a:pt x="6085222" y="3048121"/>
                  <a:pt x="6054683" y="3046899"/>
                </a:cubicBezTo>
                <a:cubicBezTo>
                  <a:pt x="5989937" y="3044455"/>
                  <a:pt x="5923966" y="3045676"/>
                  <a:pt x="5859220" y="3045676"/>
                </a:cubicBezTo>
                <a:cubicBezTo>
                  <a:pt x="5839672" y="3045676"/>
                  <a:pt x="5821349" y="3046899"/>
                  <a:pt x="5805467" y="3060336"/>
                </a:cubicBezTo>
                <a:cubicBezTo>
                  <a:pt x="5785921" y="3078662"/>
                  <a:pt x="5774925" y="3095764"/>
                  <a:pt x="5804246" y="3116533"/>
                </a:cubicBezTo>
                <a:cubicBezTo>
                  <a:pt x="5834786" y="3138522"/>
                  <a:pt x="5861661" y="3165399"/>
                  <a:pt x="5849445" y="3206935"/>
                </a:cubicBezTo>
                <a:cubicBezTo>
                  <a:pt x="5834786" y="3254578"/>
                  <a:pt x="5803023" y="3288785"/>
                  <a:pt x="5751713" y="3299780"/>
                </a:cubicBezTo>
                <a:cubicBezTo>
                  <a:pt x="5674750" y="3315662"/>
                  <a:pt x="5616113" y="3293673"/>
                  <a:pt x="5581905" y="3237475"/>
                </a:cubicBezTo>
                <a:cubicBezTo>
                  <a:pt x="5555029" y="3193496"/>
                  <a:pt x="5561135" y="3162956"/>
                  <a:pt x="5601451" y="3125084"/>
                </a:cubicBezTo>
                <a:cubicBezTo>
                  <a:pt x="5613669" y="3114088"/>
                  <a:pt x="5640546" y="3109203"/>
                  <a:pt x="5629551" y="3083549"/>
                </a:cubicBezTo>
                <a:cubicBezTo>
                  <a:pt x="5619775" y="3059114"/>
                  <a:pt x="5599008" y="3046899"/>
                  <a:pt x="5573353" y="3045676"/>
                </a:cubicBezTo>
                <a:cubicBezTo>
                  <a:pt x="5525708" y="3044455"/>
                  <a:pt x="5478065" y="3045676"/>
                  <a:pt x="5430421" y="3045676"/>
                </a:cubicBezTo>
                <a:cubicBezTo>
                  <a:pt x="5324139" y="3045676"/>
                  <a:pt x="5324139" y="3045676"/>
                  <a:pt x="5324139" y="2938172"/>
                </a:cubicBezTo>
                <a:cubicBezTo>
                  <a:pt x="5324139" y="2894192"/>
                  <a:pt x="5325358" y="2848990"/>
                  <a:pt x="5324139" y="2805010"/>
                </a:cubicBezTo>
                <a:cubicBezTo>
                  <a:pt x="5322917" y="2775691"/>
                  <a:pt x="5335133" y="2752481"/>
                  <a:pt x="5355900" y="2734156"/>
                </a:cubicBezTo>
                <a:cubicBezTo>
                  <a:pt x="5380332" y="2712165"/>
                  <a:pt x="5403544" y="2707279"/>
                  <a:pt x="5427977" y="2737821"/>
                </a:cubicBezTo>
                <a:cubicBezTo>
                  <a:pt x="5447526" y="2763474"/>
                  <a:pt x="5467069" y="2795238"/>
                  <a:pt x="5508607" y="2780578"/>
                </a:cubicBezTo>
                <a:cubicBezTo>
                  <a:pt x="5552586" y="2765919"/>
                  <a:pt x="5579462" y="2724383"/>
                  <a:pt x="5581905" y="2674294"/>
                </a:cubicBezTo>
                <a:cubicBezTo>
                  <a:pt x="5584348" y="2629092"/>
                  <a:pt x="5577018" y="2590001"/>
                  <a:pt x="5537926" y="2560681"/>
                </a:cubicBezTo>
                <a:cubicBezTo>
                  <a:pt x="5497612" y="2530140"/>
                  <a:pt x="5475621" y="2532583"/>
                  <a:pt x="5440195" y="2570454"/>
                </a:cubicBezTo>
                <a:cubicBezTo>
                  <a:pt x="5424312" y="2587558"/>
                  <a:pt x="5418205" y="2619320"/>
                  <a:pt x="5382779" y="2605882"/>
                </a:cubicBezTo>
                <a:cubicBezTo>
                  <a:pt x="5347348" y="2591221"/>
                  <a:pt x="5325358" y="2565567"/>
                  <a:pt x="5324139" y="2527695"/>
                </a:cubicBezTo>
                <a:cubicBezTo>
                  <a:pt x="5322917" y="2453175"/>
                  <a:pt x="5324139" y="2378654"/>
                  <a:pt x="5322917" y="2304134"/>
                </a:cubicBezTo>
                <a:cubicBezTo>
                  <a:pt x="5322917" y="2280923"/>
                  <a:pt x="5332689" y="2278479"/>
                  <a:pt x="5351016" y="2278479"/>
                </a:cubicBezTo>
                <a:cubicBezTo>
                  <a:pt x="5419427" y="2279702"/>
                  <a:pt x="5487839" y="2278479"/>
                  <a:pt x="5556254" y="2278479"/>
                </a:cubicBezTo>
                <a:cubicBezTo>
                  <a:pt x="5575797" y="2278479"/>
                  <a:pt x="5594120" y="2277258"/>
                  <a:pt x="5610003" y="2263820"/>
                </a:cubicBezTo>
                <a:cubicBezTo>
                  <a:pt x="5631992" y="2244274"/>
                  <a:pt x="5641767" y="2228392"/>
                  <a:pt x="5611225" y="2203958"/>
                </a:cubicBezTo>
                <a:cubicBezTo>
                  <a:pt x="5547698" y="2152649"/>
                  <a:pt x="5548920" y="2108671"/>
                  <a:pt x="5606337" y="2053696"/>
                </a:cubicBezTo>
                <a:cubicBezTo>
                  <a:pt x="5638102" y="2023155"/>
                  <a:pt x="5683302" y="2011854"/>
                  <a:pt x="5726517" y="2017504"/>
                </a:cubicBezTo>
                <a:close/>
                <a:moveTo>
                  <a:pt x="0" y="0"/>
                </a:moveTo>
                <a:lnTo>
                  <a:pt x="5329115" y="0"/>
                </a:lnTo>
                <a:lnTo>
                  <a:pt x="5332434" y="5729"/>
                </a:lnTo>
                <a:cubicBezTo>
                  <a:pt x="5333904" y="11284"/>
                  <a:pt x="5334438" y="18309"/>
                  <a:pt x="5334132" y="27166"/>
                </a:cubicBezTo>
                <a:cubicBezTo>
                  <a:pt x="5331688" y="93135"/>
                  <a:pt x="5332910" y="160325"/>
                  <a:pt x="5332910" y="227517"/>
                </a:cubicBezTo>
                <a:cubicBezTo>
                  <a:pt x="5332910" y="245842"/>
                  <a:pt x="5334132" y="262944"/>
                  <a:pt x="5346347" y="276382"/>
                </a:cubicBezTo>
                <a:cubicBezTo>
                  <a:pt x="5364674" y="295929"/>
                  <a:pt x="5378111" y="304481"/>
                  <a:pt x="5402544" y="277604"/>
                </a:cubicBezTo>
                <a:cubicBezTo>
                  <a:pt x="5463627" y="204305"/>
                  <a:pt x="5551584" y="225072"/>
                  <a:pt x="5582127" y="317919"/>
                </a:cubicBezTo>
                <a:cubicBezTo>
                  <a:pt x="5606557" y="392438"/>
                  <a:pt x="5583346" y="463295"/>
                  <a:pt x="5523486" y="501165"/>
                </a:cubicBezTo>
                <a:cubicBezTo>
                  <a:pt x="5479508" y="529263"/>
                  <a:pt x="5450188" y="523155"/>
                  <a:pt x="5411097" y="481620"/>
                </a:cubicBezTo>
                <a:cubicBezTo>
                  <a:pt x="5398879" y="469403"/>
                  <a:pt x="5393991" y="441305"/>
                  <a:pt x="5369558" y="453522"/>
                </a:cubicBezTo>
                <a:cubicBezTo>
                  <a:pt x="5345127" y="464516"/>
                  <a:pt x="5332910" y="485285"/>
                  <a:pt x="5332910" y="514605"/>
                </a:cubicBezTo>
                <a:cubicBezTo>
                  <a:pt x="5334132" y="583017"/>
                  <a:pt x="5331688" y="651429"/>
                  <a:pt x="5334132" y="719841"/>
                </a:cubicBezTo>
                <a:cubicBezTo>
                  <a:pt x="5335356" y="750383"/>
                  <a:pt x="5328023" y="761378"/>
                  <a:pt x="5295041" y="760156"/>
                </a:cubicBezTo>
                <a:cubicBezTo>
                  <a:pt x="5229072" y="757713"/>
                  <a:pt x="5161881" y="758935"/>
                  <a:pt x="5094692" y="758935"/>
                </a:cubicBezTo>
                <a:cubicBezTo>
                  <a:pt x="5077586" y="758935"/>
                  <a:pt x="5060482" y="758935"/>
                  <a:pt x="5045820" y="772373"/>
                </a:cubicBezTo>
                <a:cubicBezTo>
                  <a:pt x="5025053" y="791918"/>
                  <a:pt x="5011616" y="805357"/>
                  <a:pt x="5043379" y="831012"/>
                </a:cubicBezTo>
                <a:cubicBezTo>
                  <a:pt x="5109351" y="883542"/>
                  <a:pt x="5102018" y="948291"/>
                  <a:pt x="5031161" y="997156"/>
                </a:cubicBezTo>
                <a:cubicBezTo>
                  <a:pt x="4963969" y="1042356"/>
                  <a:pt x="4861351" y="1019146"/>
                  <a:pt x="4818594" y="949511"/>
                </a:cubicBezTo>
                <a:cubicBezTo>
                  <a:pt x="4791718" y="905532"/>
                  <a:pt x="4797826" y="878656"/>
                  <a:pt x="4840582" y="837120"/>
                </a:cubicBezTo>
                <a:cubicBezTo>
                  <a:pt x="4852797" y="824903"/>
                  <a:pt x="4879674" y="818795"/>
                  <a:pt x="4866234" y="793140"/>
                </a:cubicBezTo>
                <a:cubicBezTo>
                  <a:pt x="4854020" y="772373"/>
                  <a:pt x="4836918" y="757713"/>
                  <a:pt x="4808822" y="758935"/>
                </a:cubicBezTo>
                <a:cubicBezTo>
                  <a:pt x="4737964" y="760156"/>
                  <a:pt x="4665887" y="758935"/>
                  <a:pt x="4595032" y="760156"/>
                </a:cubicBezTo>
                <a:cubicBezTo>
                  <a:pt x="4585870" y="760156"/>
                  <a:pt x="4578942" y="759469"/>
                  <a:pt x="4573923" y="757192"/>
                </a:cubicBezTo>
                <a:lnTo>
                  <a:pt x="4572290" y="755075"/>
                </a:lnTo>
                <a:lnTo>
                  <a:pt x="4542110" y="755075"/>
                </a:lnTo>
                <a:lnTo>
                  <a:pt x="4532620" y="757803"/>
                </a:lnTo>
                <a:cubicBezTo>
                  <a:pt x="4461765" y="756580"/>
                  <a:pt x="4389688" y="756580"/>
                  <a:pt x="4318830" y="757803"/>
                </a:cubicBezTo>
                <a:cubicBezTo>
                  <a:pt x="4291954" y="757803"/>
                  <a:pt x="4269964" y="746808"/>
                  <a:pt x="4252861" y="727261"/>
                </a:cubicBezTo>
                <a:cubicBezTo>
                  <a:pt x="4230872" y="701606"/>
                  <a:pt x="4222318" y="677173"/>
                  <a:pt x="4257749" y="652741"/>
                </a:cubicBezTo>
                <a:cubicBezTo>
                  <a:pt x="4284626" y="633194"/>
                  <a:pt x="4315164" y="611204"/>
                  <a:pt x="4298063" y="570889"/>
                </a:cubicBezTo>
                <a:cubicBezTo>
                  <a:pt x="4280960" y="531797"/>
                  <a:pt x="4251638" y="503698"/>
                  <a:pt x="4205214" y="501255"/>
                </a:cubicBezTo>
                <a:cubicBezTo>
                  <a:pt x="4161241" y="498812"/>
                  <a:pt x="4119705" y="498812"/>
                  <a:pt x="4087942" y="535462"/>
                </a:cubicBezTo>
                <a:cubicBezTo>
                  <a:pt x="4050070" y="578219"/>
                  <a:pt x="4051293" y="606317"/>
                  <a:pt x="4094050" y="644189"/>
                </a:cubicBezTo>
                <a:cubicBezTo>
                  <a:pt x="4111153" y="658848"/>
                  <a:pt x="4138030" y="669843"/>
                  <a:pt x="4127035" y="700384"/>
                </a:cubicBezTo>
                <a:cubicBezTo>
                  <a:pt x="4114818" y="732148"/>
                  <a:pt x="4090385" y="756580"/>
                  <a:pt x="4057400" y="757803"/>
                </a:cubicBezTo>
                <a:cubicBezTo>
                  <a:pt x="3977993" y="761467"/>
                  <a:pt x="3898585" y="759023"/>
                  <a:pt x="3819179" y="759023"/>
                </a:cubicBezTo>
                <a:lnTo>
                  <a:pt x="3813849" y="756900"/>
                </a:lnTo>
                <a:lnTo>
                  <a:pt x="3810549" y="758781"/>
                </a:lnTo>
                <a:lnTo>
                  <a:pt x="3815750" y="768157"/>
                </a:lnTo>
                <a:cubicBezTo>
                  <a:pt x="3817087" y="773464"/>
                  <a:pt x="3817545" y="780106"/>
                  <a:pt x="3817238" y="788353"/>
                </a:cubicBezTo>
                <a:cubicBezTo>
                  <a:pt x="3814797" y="853100"/>
                  <a:pt x="3816018" y="919069"/>
                  <a:pt x="3816018" y="983816"/>
                </a:cubicBezTo>
                <a:cubicBezTo>
                  <a:pt x="3816018" y="1011914"/>
                  <a:pt x="3809910" y="1036348"/>
                  <a:pt x="3789144" y="1057116"/>
                </a:cubicBezTo>
                <a:cubicBezTo>
                  <a:pt x="3757381" y="1088878"/>
                  <a:pt x="3737836" y="1087658"/>
                  <a:pt x="3708516" y="1053451"/>
                </a:cubicBezTo>
                <a:cubicBezTo>
                  <a:pt x="3688971" y="1031461"/>
                  <a:pt x="3670645" y="1000919"/>
                  <a:pt x="3635219" y="1014358"/>
                </a:cubicBezTo>
                <a:cubicBezTo>
                  <a:pt x="3596125" y="1029018"/>
                  <a:pt x="3566806" y="1054673"/>
                  <a:pt x="3560696" y="1098651"/>
                </a:cubicBezTo>
                <a:cubicBezTo>
                  <a:pt x="3553368" y="1151183"/>
                  <a:pt x="3555811" y="1200050"/>
                  <a:pt x="3603457" y="1235477"/>
                </a:cubicBezTo>
                <a:cubicBezTo>
                  <a:pt x="3642548" y="1264796"/>
                  <a:pt x="3664539" y="1262352"/>
                  <a:pt x="3697521" y="1226924"/>
                </a:cubicBezTo>
                <a:cubicBezTo>
                  <a:pt x="3714624" y="1208600"/>
                  <a:pt x="3724397" y="1174394"/>
                  <a:pt x="3759825" y="1190276"/>
                </a:cubicBezTo>
                <a:cubicBezTo>
                  <a:pt x="3794029" y="1204935"/>
                  <a:pt x="3814797" y="1233032"/>
                  <a:pt x="3816018" y="1270905"/>
                </a:cubicBezTo>
                <a:cubicBezTo>
                  <a:pt x="3817238" y="1344204"/>
                  <a:pt x="3816018" y="1417503"/>
                  <a:pt x="3817238" y="1489580"/>
                </a:cubicBezTo>
                <a:cubicBezTo>
                  <a:pt x="3817238" y="1499964"/>
                  <a:pt x="3815711" y="1506988"/>
                  <a:pt x="3811589" y="1511264"/>
                </a:cubicBezTo>
                <a:lnTo>
                  <a:pt x="3801031" y="1513846"/>
                </a:lnTo>
                <a:lnTo>
                  <a:pt x="3806488" y="1516917"/>
                </a:lnTo>
                <a:lnTo>
                  <a:pt x="3807926" y="1520360"/>
                </a:lnTo>
                <a:lnTo>
                  <a:pt x="3814241" y="1520360"/>
                </a:lnTo>
                <a:lnTo>
                  <a:pt x="3829058" y="1502514"/>
                </a:lnTo>
                <a:cubicBezTo>
                  <a:pt x="3837597" y="1499199"/>
                  <a:pt x="3849165" y="1498742"/>
                  <a:pt x="3863824" y="1499658"/>
                </a:cubicBezTo>
                <a:cubicBezTo>
                  <a:pt x="3926128" y="1503323"/>
                  <a:pt x="3987214" y="1499658"/>
                  <a:pt x="4049516" y="1500879"/>
                </a:cubicBezTo>
                <a:cubicBezTo>
                  <a:pt x="4081280" y="1500879"/>
                  <a:pt x="4106935" y="1489884"/>
                  <a:pt x="4117929" y="1460565"/>
                </a:cubicBezTo>
                <a:cubicBezTo>
                  <a:pt x="4127702" y="1433689"/>
                  <a:pt x="4098382" y="1430024"/>
                  <a:pt x="4084945" y="1416587"/>
                </a:cubicBezTo>
                <a:cubicBezTo>
                  <a:pt x="4049516" y="1381158"/>
                  <a:pt x="4043408" y="1348173"/>
                  <a:pt x="4070285" y="1306638"/>
                </a:cubicBezTo>
                <a:cubicBezTo>
                  <a:pt x="4094107" y="1269377"/>
                  <a:pt x="4135338" y="1246777"/>
                  <a:pt x="4178554" y="1241127"/>
                </a:cubicBezTo>
                <a:cubicBezTo>
                  <a:pt x="4221764" y="1235476"/>
                  <a:pt x="4266966" y="1246777"/>
                  <a:pt x="4298729" y="1277318"/>
                </a:cubicBezTo>
                <a:cubicBezTo>
                  <a:pt x="4356145" y="1332293"/>
                  <a:pt x="4357369" y="1376272"/>
                  <a:pt x="4293841" y="1427580"/>
                </a:cubicBezTo>
                <a:cubicBezTo>
                  <a:pt x="4263300" y="1452014"/>
                  <a:pt x="4273074" y="1467896"/>
                  <a:pt x="4295062" y="1487441"/>
                </a:cubicBezTo>
                <a:cubicBezTo>
                  <a:pt x="4310947" y="1500879"/>
                  <a:pt x="4329269" y="1502101"/>
                  <a:pt x="4348815" y="1502101"/>
                </a:cubicBezTo>
                <a:cubicBezTo>
                  <a:pt x="4417231" y="1502101"/>
                  <a:pt x="4485641" y="1503323"/>
                  <a:pt x="4554055" y="1502101"/>
                </a:cubicBezTo>
                <a:cubicBezTo>
                  <a:pt x="4567798" y="1502101"/>
                  <a:pt x="4576731" y="1503475"/>
                  <a:pt x="4580339" y="1513955"/>
                </a:cubicBezTo>
                <a:lnTo>
                  <a:pt x="4580382" y="1514287"/>
                </a:lnTo>
                <a:lnTo>
                  <a:pt x="4581432" y="1513558"/>
                </a:lnTo>
                <a:cubicBezTo>
                  <a:pt x="4585612" y="1512222"/>
                  <a:pt x="4591033" y="1511688"/>
                  <a:pt x="4598057" y="1511994"/>
                </a:cubicBezTo>
                <a:cubicBezTo>
                  <a:pt x="4668913" y="1514436"/>
                  <a:pt x="4740990" y="1513216"/>
                  <a:pt x="4811845" y="1513216"/>
                </a:cubicBezTo>
                <a:cubicBezTo>
                  <a:pt x="4853383" y="1513216"/>
                  <a:pt x="4880258" y="1535205"/>
                  <a:pt x="4894918" y="1571855"/>
                </a:cubicBezTo>
                <a:cubicBezTo>
                  <a:pt x="4908357" y="1606060"/>
                  <a:pt x="4876594" y="1614613"/>
                  <a:pt x="4859491" y="1630493"/>
                </a:cubicBezTo>
                <a:cubicBezTo>
                  <a:pt x="4821621" y="1665922"/>
                  <a:pt x="4820399" y="1690354"/>
                  <a:pt x="4853383" y="1731891"/>
                </a:cubicBezTo>
                <a:cubicBezTo>
                  <a:pt x="4883921" y="1769762"/>
                  <a:pt x="4925460" y="1772204"/>
                  <a:pt x="4969438" y="1770984"/>
                </a:cubicBezTo>
                <a:cubicBezTo>
                  <a:pt x="5020749" y="1768539"/>
                  <a:pt x="5052511" y="1740442"/>
                  <a:pt x="5069614" y="1696462"/>
                </a:cubicBezTo>
                <a:cubicBezTo>
                  <a:pt x="5085496" y="1656148"/>
                  <a:pt x="5051292" y="1636602"/>
                  <a:pt x="5025634" y="1617055"/>
                </a:cubicBezTo>
                <a:cubicBezTo>
                  <a:pt x="4997537" y="1595065"/>
                  <a:pt x="5001201" y="1573075"/>
                  <a:pt x="5020749" y="1548643"/>
                </a:cubicBezTo>
                <a:cubicBezTo>
                  <a:pt x="5039074" y="1525431"/>
                  <a:pt x="5062283" y="1513216"/>
                  <a:pt x="5094050" y="1513216"/>
                </a:cubicBezTo>
                <a:cubicBezTo>
                  <a:pt x="5163683" y="1514436"/>
                  <a:pt x="5233316" y="1515658"/>
                  <a:pt x="5302949" y="1513216"/>
                </a:cubicBezTo>
                <a:cubicBezTo>
                  <a:pt x="5332270" y="1511994"/>
                  <a:pt x="5337157" y="1524210"/>
                  <a:pt x="5335935" y="1548643"/>
                </a:cubicBezTo>
                <a:cubicBezTo>
                  <a:pt x="5334713" y="1581628"/>
                  <a:pt x="5335935" y="1615833"/>
                  <a:pt x="5335935" y="1648817"/>
                </a:cubicBezTo>
                <a:cubicBezTo>
                  <a:pt x="5337157" y="1668364"/>
                  <a:pt x="5337157" y="1686689"/>
                  <a:pt x="5335935" y="1706237"/>
                </a:cubicBezTo>
                <a:cubicBezTo>
                  <a:pt x="5335935" y="1727004"/>
                  <a:pt x="5337157" y="1747772"/>
                  <a:pt x="5335935" y="1768539"/>
                </a:cubicBezTo>
                <a:cubicBezTo>
                  <a:pt x="5333492" y="1805189"/>
                  <a:pt x="5312721" y="1830844"/>
                  <a:pt x="5279741" y="1844283"/>
                </a:cubicBezTo>
                <a:cubicBezTo>
                  <a:pt x="5246756" y="1857721"/>
                  <a:pt x="5235760" y="1827179"/>
                  <a:pt x="5219879" y="1808854"/>
                </a:cubicBezTo>
                <a:cubicBezTo>
                  <a:pt x="5185675" y="1770984"/>
                  <a:pt x="5161239" y="1768539"/>
                  <a:pt x="5122147" y="1799081"/>
                </a:cubicBezTo>
                <a:cubicBezTo>
                  <a:pt x="5074501" y="1834509"/>
                  <a:pt x="5070837" y="1883375"/>
                  <a:pt x="5080610" y="1935906"/>
                </a:cubicBezTo>
                <a:cubicBezTo>
                  <a:pt x="5087938" y="1979885"/>
                  <a:pt x="5117259" y="2005540"/>
                  <a:pt x="5156351" y="2018979"/>
                </a:cubicBezTo>
                <a:cubicBezTo>
                  <a:pt x="5193002" y="2029974"/>
                  <a:pt x="5210105" y="2000654"/>
                  <a:pt x="5229651" y="1978665"/>
                </a:cubicBezTo>
                <a:cubicBezTo>
                  <a:pt x="5260193" y="1945680"/>
                  <a:pt x="5278517" y="1945680"/>
                  <a:pt x="5311502" y="1977443"/>
                </a:cubicBezTo>
                <a:cubicBezTo>
                  <a:pt x="5331048" y="1996989"/>
                  <a:pt x="5335935" y="2020200"/>
                  <a:pt x="5335935" y="2047077"/>
                </a:cubicBezTo>
                <a:cubicBezTo>
                  <a:pt x="5334713" y="2114267"/>
                  <a:pt x="5333492" y="2181459"/>
                  <a:pt x="5335935" y="2247429"/>
                </a:cubicBezTo>
                <a:cubicBezTo>
                  <a:pt x="5337157" y="2275526"/>
                  <a:pt x="5331048" y="2285299"/>
                  <a:pt x="5300506" y="2284079"/>
                </a:cubicBezTo>
                <a:cubicBezTo>
                  <a:pt x="5230872" y="2281634"/>
                  <a:pt x="5161239" y="2282856"/>
                  <a:pt x="5091606" y="2282856"/>
                </a:cubicBezTo>
                <a:cubicBezTo>
                  <a:pt x="5062283" y="2282856"/>
                  <a:pt x="5041516" y="2297516"/>
                  <a:pt x="5030522" y="2320726"/>
                </a:cubicBezTo>
                <a:cubicBezTo>
                  <a:pt x="5018307" y="2346381"/>
                  <a:pt x="5046403" y="2351268"/>
                  <a:pt x="5058619" y="2362263"/>
                </a:cubicBezTo>
                <a:cubicBezTo>
                  <a:pt x="5102599" y="2402578"/>
                  <a:pt x="5106265" y="2439228"/>
                  <a:pt x="5070837" y="2486872"/>
                </a:cubicBezTo>
                <a:cubicBezTo>
                  <a:pt x="5034186" y="2535737"/>
                  <a:pt x="4982875" y="2543067"/>
                  <a:pt x="4926682" y="2539402"/>
                </a:cubicBezTo>
                <a:cubicBezTo>
                  <a:pt x="4869262" y="2535737"/>
                  <a:pt x="4833836" y="2501532"/>
                  <a:pt x="4813067" y="2452666"/>
                </a:cubicBezTo>
                <a:cubicBezTo>
                  <a:pt x="4793521" y="2406242"/>
                  <a:pt x="4822840" y="2376923"/>
                  <a:pt x="4855825" y="2352491"/>
                </a:cubicBezTo>
                <a:cubicBezTo>
                  <a:pt x="4886368" y="2329278"/>
                  <a:pt x="4872928" y="2313396"/>
                  <a:pt x="4853383" y="2296294"/>
                </a:cubicBezTo>
                <a:cubicBezTo>
                  <a:pt x="4837499" y="2282856"/>
                  <a:pt x="4819176" y="2281634"/>
                  <a:pt x="4799629" y="2281634"/>
                </a:cubicBezTo>
                <a:cubicBezTo>
                  <a:pt x="4744656" y="2281634"/>
                  <a:pt x="4688460" y="2281634"/>
                  <a:pt x="4633486" y="2281634"/>
                </a:cubicBezTo>
                <a:cubicBezTo>
                  <a:pt x="4584009" y="2281634"/>
                  <a:pt x="4571638" y="2281634"/>
                  <a:pt x="4568545" y="2254834"/>
                </a:cubicBezTo>
                <a:lnTo>
                  <a:pt x="4568533" y="2254378"/>
                </a:lnTo>
                <a:lnTo>
                  <a:pt x="4567644" y="2255861"/>
                </a:lnTo>
                <a:lnTo>
                  <a:pt x="4544720" y="2264404"/>
                </a:lnTo>
                <a:lnTo>
                  <a:pt x="4554906" y="2264379"/>
                </a:lnTo>
                <a:cubicBezTo>
                  <a:pt x="4579338" y="2264379"/>
                  <a:pt x="4573231" y="2281482"/>
                  <a:pt x="4573231" y="2293699"/>
                </a:cubicBezTo>
                <a:cubicBezTo>
                  <a:pt x="4573231" y="2360888"/>
                  <a:pt x="4573231" y="2426858"/>
                  <a:pt x="4573231" y="2494050"/>
                </a:cubicBezTo>
                <a:cubicBezTo>
                  <a:pt x="4573231" y="2514817"/>
                  <a:pt x="4575675" y="2534362"/>
                  <a:pt x="4590334" y="2551467"/>
                </a:cubicBezTo>
                <a:cubicBezTo>
                  <a:pt x="4609880" y="2573457"/>
                  <a:pt x="4624541" y="2578342"/>
                  <a:pt x="4646530" y="2551467"/>
                </a:cubicBezTo>
                <a:cubicBezTo>
                  <a:pt x="4703946" y="2484275"/>
                  <a:pt x="4766251" y="2490385"/>
                  <a:pt x="4815115" y="2567347"/>
                </a:cubicBezTo>
                <a:cubicBezTo>
                  <a:pt x="4852987" y="2627209"/>
                  <a:pt x="4834663" y="2727384"/>
                  <a:pt x="4778466" y="2768920"/>
                </a:cubicBezTo>
                <a:cubicBezTo>
                  <a:pt x="4732044" y="2803126"/>
                  <a:pt x="4697840" y="2798240"/>
                  <a:pt x="4657524" y="2757926"/>
                </a:cubicBezTo>
                <a:cubicBezTo>
                  <a:pt x="4645308" y="2745708"/>
                  <a:pt x="4640420" y="2713946"/>
                  <a:pt x="4612323" y="2728606"/>
                </a:cubicBezTo>
                <a:cubicBezTo>
                  <a:pt x="4589112" y="2740822"/>
                  <a:pt x="4575675" y="2761591"/>
                  <a:pt x="4575675" y="2790910"/>
                </a:cubicBezTo>
                <a:cubicBezTo>
                  <a:pt x="4576894" y="2858100"/>
                  <a:pt x="4574453" y="2924070"/>
                  <a:pt x="4576894" y="2991261"/>
                </a:cubicBezTo>
                <a:cubicBezTo>
                  <a:pt x="4577506" y="3007143"/>
                  <a:pt x="4576286" y="3018138"/>
                  <a:pt x="4570481" y="3024856"/>
                </a:cubicBezTo>
                <a:lnTo>
                  <a:pt x="4561944" y="3029609"/>
                </a:lnTo>
                <a:lnTo>
                  <a:pt x="4568608" y="3030206"/>
                </a:lnTo>
                <a:cubicBezTo>
                  <a:pt x="4573170" y="3031561"/>
                  <a:pt x="4576490" y="3033737"/>
                  <a:pt x="4578857" y="3036715"/>
                </a:cubicBezTo>
                <a:lnTo>
                  <a:pt x="4581540" y="3051267"/>
                </a:lnTo>
                <a:lnTo>
                  <a:pt x="4595169" y="3045892"/>
                </a:lnTo>
                <a:cubicBezTo>
                  <a:pt x="4602213" y="3044843"/>
                  <a:pt x="4610614" y="3044843"/>
                  <a:pt x="4620385" y="3045454"/>
                </a:cubicBezTo>
                <a:cubicBezTo>
                  <a:pt x="4682688" y="3049119"/>
                  <a:pt x="4743775" y="3045454"/>
                  <a:pt x="4806076" y="3046674"/>
                </a:cubicBezTo>
                <a:cubicBezTo>
                  <a:pt x="4837839" y="3046674"/>
                  <a:pt x="4863493" y="3035679"/>
                  <a:pt x="4874487" y="3006359"/>
                </a:cubicBezTo>
                <a:cubicBezTo>
                  <a:pt x="4884260" y="2979484"/>
                  <a:pt x="4854941" y="2975819"/>
                  <a:pt x="4841504" y="2962382"/>
                </a:cubicBezTo>
                <a:cubicBezTo>
                  <a:pt x="4806076" y="2926952"/>
                  <a:pt x="4799966" y="2893968"/>
                  <a:pt x="4826843" y="2852433"/>
                </a:cubicBezTo>
                <a:cubicBezTo>
                  <a:pt x="4874487" y="2777911"/>
                  <a:pt x="4991766" y="2762031"/>
                  <a:pt x="5055294" y="2823113"/>
                </a:cubicBezTo>
                <a:cubicBezTo>
                  <a:pt x="5112710" y="2878088"/>
                  <a:pt x="5113934" y="2922067"/>
                  <a:pt x="5050406" y="2973375"/>
                </a:cubicBezTo>
                <a:cubicBezTo>
                  <a:pt x="5019863" y="2997809"/>
                  <a:pt x="5029637" y="3013691"/>
                  <a:pt x="5051628" y="3033236"/>
                </a:cubicBezTo>
                <a:cubicBezTo>
                  <a:pt x="5067509" y="3046674"/>
                  <a:pt x="5085834" y="3047896"/>
                  <a:pt x="5105382" y="3047896"/>
                </a:cubicBezTo>
                <a:cubicBezTo>
                  <a:pt x="5173793" y="3047896"/>
                  <a:pt x="5242205" y="3049119"/>
                  <a:pt x="5310620" y="3047896"/>
                </a:cubicBezTo>
                <a:cubicBezTo>
                  <a:pt x="5328943" y="3047896"/>
                  <a:pt x="5338715" y="3050340"/>
                  <a:pt x="5338715" y="3073551"/>
                </a:cubicBezTo>
                <a:cubicBezTo>
                  <a:pt x="5337493" y="3148071"/>
                  <a:pt x="5338715" y="3222592"/>
                  <a:pt x="5337493" y="3297112"/>
                </a:cubicBezTo>
                <a:cubicBezTo>
                  <a:pt x="5336275" y="3334984"/>
                  <a:pt x="5314284" y="3360640"/>
                  <a:pt x="5278853" y="3375299"/>
                </a:cubicBezTo>
                <a:cubicBezTo>
                  <a:pt x="5243424" y="3388737"/>
                  <a:pt x="5237318" y="3356974"/>
                  <a:pt x="5221435" y="3339871"/>
                </a:cubicBezTo>
                <a:cubicBezTo>
                  <a:pt x="5186011" y="3302000"/>
                  <a:pt x="5164019" y="3299557"/>
                  <a:pt x="5123706" y="3330097"/>
                </a:cubicBezTo>
                <a:cubicBezTo>
                  <a:pt x="5084613" y="3359419"/>
                  <a:pt x="5077283" y="3398509"/>
                  <a:pt x="5079725" y="3443711"/>
                </a:cubicBezTo>
                <a:cubicBezTo>
                  <a:pt x="5082171" y="3493800"/>
                  <a:pt x="5109045" y="3535335"/>
                  <a:pt x="5153026" y="3549995"/>
                </a:cubicBezTo>
                <a:cubicBezTo>
                  <a:pt x="5194561" y="3564655"/>
                  <a:pt x="5214107" y="3532891"/>
                  <a:pt x="5233655" y="3507238"/>
                </a:cubicBezTo>
                <a:cubicBezTo>
                  <a:pt x="5258085" y="3476696"/>
                  <a:pt x="5281299" y="3481583"/>
                  <a:pt x="5305732" y="3503573"/>
                </a:cubicBezTo>
                <a:cubicBezTo>
                  <a:pt x="5326497" y="3521897"/>
                  <a:pt x="5338715" y="3545108"/>
                  <a:pt x="5337493" y="3574428"/>
                </a:cubicBezTo>
                <a:cubicBezTo>
                  <a:pt x="5336275" y="3618407"/>
                  <a:pt x="5337493" y="3663609"/>
                  <a:pt x="5337493" y="3707588"/>
                </a:cubicBezTo>
                <a:cubicBezTo>
                  <a:pt x="5337493" y="3815093"/>
                  <a:pt x="5337493" y="3815093"/>
                  <a:pt x="5231209" y="3815093"/>
                </a:cubicBezTo>
                <a:cubicBezTo>
                  <a:pt x="5183567" y="3815093"/>
                  <a:pt x="5135923" y="3813871"/>
                  <a:pt x="5088277" y="3815093"/>
                </a:cubicBezTo>
                <a:cubicBezTo>
                  <a:pt x="5062622" y="3816315"/>
                  <a:pt x="5041855" y="3828531"/>
                  <a:pt x="5032081" y="3852965"/>
                </a:cubicBezTo>
                <a:cubicBezTo>
                  <a:pt x="5021087" y="3878619"/>
                  <a:pt x="5047962" y="3883505"/>
                  <a:pt x="5060180" y="3894500"/>
                </a:cubicBezTo>
                <a:cubicBezTo>
                  <a:pt x="5100495" y="3932372"/>
                  <a:pt x="5106604" y="3962912"/>
                  <a:pt x="5079725" y="4006891"/>
                </a:cubicBezTo>
                <a:cubicBezTo>
                  <a:pt x="5045520" y="4063088"/>
                  <a:pt x="4986880" y="4085078"/>
                  <a:pt x="4909915" y="4069196"/>
                </a:cubicBezTo>
                <a:cubicBezTo>
                  <a:pt x="4858608" y="4058201"/>
                  <a:pt x="4826843" y="4023994"/>
                  <a:pt x="4812184" y="3976351"/>
                </a:cubicBezTo>
                <a:cubicBezTo>
                  <a:pt x="4799966" y="3934814"/>
                  <a:pt x="4826843" y="3907938"/>
                  <a:pt x="4857383" y="3885949"/>
                </a:cubicBezTo>
                <a:cubicBezTo>
                  <a:pt x="4886704" y="3865180"/>
                  <a:pt x="4875708" y="3848078"/>
                  <a:pt x="4856163" y="3829753"/>
                </a:cubicBezTo>
                <a:cubicBezTo>
                  <a:pt x="4840282" y="3816315"/>
                  <a:pt x="4821956" y="3815093"/>
                  <a:pt x="4802409" y="3815093"/>
                </a:cubicBezTo>
                <a:cubicBezTo>
                  <a:pt x="4737662" y="3815093"/>
                  <a:pt x="4671692" y="3813871"/>
                  <a:pt x="4606946" y="3816315"/>
                </a:cubicBezTo>
                <a:lnTo>
                  <a:pt x="4581843" y="3811533"/>
                </a:lnTo>
                <a:lnTo>
                  <a:pt x="4581798" y="3821095"/>
                </a:lnTo>
                <a:cubicBezTo>
                  <a:pt x="4581798" y="3896838"/>
                  <a:pt x="4583017" y="3973802"/>
                  <a:pt x="4581798" y="4049544"/>
                </a:cubicBezTo>
                <a:cubicBezTo>
                  <a:pt x="4581798" y="4084971"/>
                  <a:pt x="4558584" y="4106962"/>
                  <a:pt x="4528044" y="4121621"/>
                </a:cubicBezTo>
                <a:cubicBezTo>
                  <a:pt x="4495059" y="4137504"/>
                  <a:pt x="4484065" y="4106962"/>
                  <a:pt x="4468182" y="4089859"/>
                </a:cubicBezTo>
                <a:cubicBezTo>
                  <a:pt x="4430311" y="4047102"/>
                  <a:pt x="4407103" y="4045879"/>
                  <a:pt x="4364344" y="4081306"/>
                </a:cubicBezTo>
                <a:cubicBezTo>
                  <a:pt x="4309368" y="4127729"/>
                  <a:pt x="4306924" y="4223012"/>
                  <a:pt x="4360678" y="4271879"/>
                </a:cubicBezTo>
                <a:cubicBezTo>
                  <a:pt x="4403437" y="4310973"/>
                  <a:pt x="4430311" y="4309750"/>
                  <a:pt x="4469406" y="4266992"/>
                </a:cubicBezTo>
                <a:cubicBezTo>
                  <a:pt x="4485284" y="4249889"/>
                  <a:pt x="4496280" y="4219348"/>
                  <a:pt x="4529266" y="4235230"/>
                </a:cubicBezTo>
                <a:cubicBezTo>
                  <a:pt x="4561028" y="4249889"/>
                  <a:pt x="4583017" y="4273100"/>
                  <a:pt x="4583017" y="4312195"/>
                </a:cubicBezTo>
                <a:cubicBezTo>
                  <a:pt x="4585462" y="4347622"/>
                  <a:pt x="4585462" y="4384273"/>
                  <a:pt x="4585462" y="4420922"/>
                </a:cubicBezTo>
                <a:cubicBezTo>
                  <a:pt x="4585462" y="4458793"/>
                  <a:pt x="4584239" y="4496664"/>
                  <a:pt x="4585462" y="4535755"/>
                </a:cubicBezTo>
                <a:cubicBezTo>
                  <a:pt x="4586072" y="4546140"/>
                  <a:pt x="4584544" y="4552858"/>
                  <a:pt x="4580270" y="4556981"/>
                </a:cubicBezTo>
                <a:lnTo>
                  <a:pt x="4558623" y="4562623"/>
                </a:lnTo>
                <a:lnTo>
                  <a:pt x="4558623" y="4566440"/>
                </a:lnTo>
                <a:lnTo>
                  <a:pt x="4573343" y="4568280"/>
                </a:lnTo>
                <a:cubicBezTo>
                  <a:pt x="4578783" y="4570870"/>
                  <a:pt x="4582162" y="4575308"/>
                  <a:pt x="4583997" y="4582238"/>
                </a:cubicBezTo>
                <a:lnTo>
                  <a:pt x="4584236" y="4584622"/>
                </a:lnTo>
                <a:lnTo>
                  <a:pt x="4590467" y="4573843"/>
                </a:lnTo>
                <a:cubicBezTo>
                  <a:pt x="4597795" y="4567736"/>
                  <a:pt x="4609706" y="4566514"/>
                  <a:pt x="4626810" y="4567125"/>
                </a:cubicBezTo>
                <a:cubicBezTo>
                  <a:pt x="4692779" y="4569566"/>
                  <a:pt x="4759971" y="4568344"/>
                  <a:pt x="4827160" y="4567125"/>
                </a:cubicBezTo>
                <a:cubicBezTo>
                  <a:pt x="4852815" y="4567125"/>
                  <a:pt x="4873581" y="4573232"/>
                  <a:pt x="4890685" y="4591556"/>
                </a:cubicBezTo>
                <a:cubicBezTo>
                  <a:pt x="4922450" y="4624541"/>
                  <a:pt x="4922450" y="4641643"/>
                  <a:pt x="4887021" y="4672186"/>
                </a:cubicBezTo>
                <a:cubicBezTo>
                  <a:pt x="4865031" y="4690510"/>
                  <a:pt x="4839376" y="4707614"/>
                  <a:pt x="4847929" y="4741820"/>
                </a:cubicBezTo>
                <a:cubicBezTo>
                  <a:pt x="4857700" y="4779693"/>
                  <a:pt x="4882136" y="4806567"/>
                  <a:pt x="4920006" y="4817562"/>
                </a:cubicBezTo>
                <a:cubicBezTo>
                  <a:pt x="4973756" y="4832222"/>
                  <a:pt x="5023846" y="4829780"/>
                  <a:pt x="5064161" y="4784578"/>
                </a:cubicBezTo>
                <a:cubicBezTo>
                  <a:pt x="5100811" y="4744263"/>
                  <a:pt x="5098367" y="4714943"/>
                  <a:pt x="5056831" y="4679516"/>
                </a:cubicBezTo>
                <a:cubicBezTo>
                  <a:pt x="5039730" y="4664857"/>
                  <a:pt x="5011629" y="4653861"/>
                  <a:pt x="5022625" y="4624541"/>
                </a:cubicBezTo>
                <a:cubicBezTo>
                  <a:pt x="5034842" y="4592778"/>
                  <a:pt x="5056831" y="4568344"/>
                  <a:pt x="5092258" y="4568344"/>
                </a:cubicBezTo>
                <a:cubicBezTo>
                  <a:pt x="5171666" y="4567125"/>
                  <a:pt x="5251073" y="4568344"/>
                  <a:pt x="5330479" y="4567125"/>
                </a:cubicBezTo>
                <a:cubicBezTo>
                  <a:pt x="5354913" y="4567125"/>
                  <a:pt x="5353691" y="4581784"/>
                  <a:pt x="5353691" y="4597667"/>
                </a:cubicBezTo>
                <a:cubicBezTo>
                  <a:pt x="5353691" y="4666079"/>
                  <a:pt x="5353691" y="4734491"/>
                  <a:pt x="5353691" y="4802902"/>
                </a:cubicBezTo>
                <a:cubicBezTo>
                  <a:pt x="5353691" y="4823671"/>
                  <a:pt x="5354913" y="4843218"/>
                  <a:pt x="5372016" y="4859100"/>
                </a:cubicBezTo>
                <a:cubicBezTo>
                  <a:pt x="5390340" y="4876203"/>
                  <a:pt x="5404999" y="4881089"/>
                  <a:pt x="5422104" y="4856655"/>
                </a:cubicBezTo>
                <a:cubicBezTo>
                  <a:pt x="5444093" y="4826114"/>
                  <a:pt x="5470970" y="4796794"/>
                  <a:pt x="5512505" y="4809011"/>
                </a:cubicBezTo>
                <a:cubicBezTo>
                  <a:pt x="5560149" y="4822449"/>
                  <a:pt x="5596799" y="4854213"/>
                  <a:pt x="5607793" y="4905522"/>
                </a:cubicBezTo>
                <a:cubicBezTo>
                  <a:pt x="5620010" y="4965383"/>
                  <a:pt x="5615124" y="5021578"/>
                  <a:pt x="5562593" y="5065559"/>
                </a:cubicBezTo>
                <a:cubicBezTo>
                  <a:pt x="5512505" y="5105874"/>
                  <a:pt x="5473414" y="5103431"/>
                  <a:pt x="5430656" y="5057007"/>
                </a:cubicBezTo>
                <a:cubicBezTo>
                  <a:pt x="5419660" y="5046011"/>
                  <a:pt x="5414773" y="5020357"/>
                  <a:pt x="5392783" y="5030132"/>
                </a:cubicBezTo>
                <a:cubicBezTo>
                  <a:pt x="5370794" y="5039903"/>
                  <a:pt x="5354913" y="5058228"/>
                  <a:pt x="5354913" y="5085106"/>
                </a:cubicBezTo>
                <a:cubicBezTo>
                  <a:pt x="5354913" y="5154739"/>
                  <a:pt x="5353691" y="5224372"/>
                  <a:pt x="5356135" y="5294008"/>
                </a:cubicBezTo>
                <a:lnTo>
                  <a:pt x="5350738" y="5321930"/>
                </a:lnTo>
                <a:lnTo>
                  <a:pt x="5371287" y="5318874"/>
                </a:lnTo>
                <a:cubicBezTo>
                  <a:pt x="5442143" y="5320096"/>
                  <a:pt x="5514220" y="5320096"/>
                  <a:pt x="5585072" y="5318874"/>
                </a:cubicBezTo>
                <a:cubicBezTo>
                  <a:pt x="5613173" y="5318874"/>
                  <a:pt x="5633940" y="5328648"/>
                  <a:pt x="5651043" y="5349416"/>
                </a:cubicBezTo>
                <a:cubicBezTo>
                  <a:pt x="5673032" y="5375071"/>
                  <a:pt x="5677919" y="5398281"/>
                  <a:pt x="5646155" y="5421493"/>
                </a:cubicBezTo>
                <a:cubicBezTo>
                  <a:pt x="5620503" y="5439818"/>
                  <a:pt x="5591181" y="5460587"/>
                  <a:pt x="5603399" y="5498458"/>
                </a:cubicBezTo>
                <a:cubicBezTo>
                  <a:pt x="5616836" y="5539994"/>
                  <a:pt x="5647378" y="5568092"/>
                  <a:pt x="5692578" y="5574200"/>
                </a:cubicBezTo>
                <a:cubicBezTo>
                  <a:pt x="5736560" y="5580308"/>
                  <a:pt x="5778092" y="5577865"/>
                  <a:pt x="5812299" y="5544881"/>
                </a:cubicBezTo>
                <a:cubicBezTo>
                  <a:pt x="5855056" y="5502123"/>
                  <a:pt x="5853835" y="5469139"/>
                  <a:pt x="5808637" y="5430047"/>
                </a:cubicBezTo>
                <a:cubicBezTo>
                  <a:pt x="5792754" y="5416606"/>
                  <a:pt x="5765877" y="5408054"/>
                  <a:pt x="5778092" y="5378737"/>
                </a:cubicBezTo>
                <a:cubicBezTo>
                  <a:pt x="5789088" y="5351860"/>
                  <a:pt x="5807412" y="5324983"/>
                  <a:pt x="5837954" y="5323761"/>
                </a:cubicBezTo>
                <a:cubicBezTo>
                  <a:pt x="5922246" y="5320096"/>
                  <a:pt x="6006538" y="5321318"/>
                  <a:pt x="6089611" y="5320096"/>
                </a:cubicBezTo>
                <a:cubicBezTo>
                  <a:pt x="6110381" y="5320096"/>
                  <a:pt x="6106714" y="5333534"/>
                  <a:pt x="6106714" y="5345752"/>
                </a:cubicBezTo>
                <a:cubicBezTo>
                  <a:pt x="6106714" y="5421493"/>
                  <a:pt x="6107935" y="5498458"/>
                  <a:pt x="6106714" y="5574200"/>
                </a:cubicBezTo>
                <a:cubicBezTo>
                  <a:pt x="6106714" y="5609627"/>
                  <a:pt x="6083502" y="5631617"/>
                  <a:pt x="6052963" y="5646278"/>
                </a:cubicBezTo>
                <a:cubicBezTo>
                  <a:pt x="6019978" y="5662160"/>
                  <a:pt x="6008982" y="5631617"/>
                  <a:pt x="5993101" y="5614516"/>
                </a:cubicBezTo>
                <a:cubicBezTo>
                  <a:pt x="5955231" y="5571758"/>
                  <a:pt x="5932020" y="5570536"/>
                  <a:pt x="5889264" y="5605962"/>
                </a:cubicBezTo>
                <a:cubicBezTo>
                  <a:pt x="5834290" y="5652387"/>
                  <a:pt x="5831845" y="5747674"/>
                  <a:pt x="5885598" y="5796541"/>
                </a:cubicBezTo>
                <a:cubicBezTo>
                  <a:pt x="5928355" y="5835633"/>
                  <a:pt x="5955231" y="5834411"/>
                  <a:pt x="5994323" y="5791654"/>
                </a:cubicBezTo>
                <a:cubicBezTo>
                  <a:pt x="6010204" y="5774551"/>
                  <a:pt x="6021199" y="5744009"/>
                  <a:pt x="6054184" y="5759891"/>
                </a:cubicBezTo>
                <a:cubicBezTo>
                  <a:pt x="6085947" y="5774551"/>
                  <a:pt x="6107935" y="5797761"/>
                  <a:pt x="6107935" y="5836855"/>
                </a:cubicBezTo>
                <a:cubicBezTo>
                  <a:pt x="6110381" y="5872283"/>
                  <a:pt x="6110381" y="5908933"/>
                  <a:pt x="6110381" y="5945582"/>
                </a:cubicBezTo>
                <a:cubicBezTo>
                  <a:pt x="6110381" y="5983452"/>
                  <a:pt x="6109158" y="6021324"/>
                  <a:pt x="6110381" y="6060417"/>
                </a:cubicBezTo>
                <a:lnTo>
                  <a:pt x="6106055" y="6078094"/>
                </a:lnTo>
                <a:lnTo>
                  <a:pt x="6108059" y="6078201"/>
                </a:lnTo>
                <a:cubicBezTo>
                  <a:pt x="6113937" y="6079652"/>
                  <a:pt x="6118214" y="6082172"/>
                  <a:pt x="6121268" y="6085837"/>
                </a:cubicBezTo>
                <a:lnTo>
                  <a:pt x="6125405" y="6096044"/>
                </a:lnTo>
                <a:lnTo>
                  <a:pt x="6126156" y="6094323"/>
                </a:lnTo>
                <a:cubicBezTo>
                  <a:pt x="6132418" y="6087298"/>
                  <a:pt x="6143413" y="6084855"/>
                  <a:pt x="6161736" y="6086077"/>
                </a:cubicBezTo>
                <a:cubicBezTo>
                  <a:pt x="6230149" y="6089740"/>
                  <a:pt x="6298561" y="6088520"/>
                  <a:pt x="6366973" y="6086077"/>
                </a:cubicBezTo>
                <a:cubicBezTo>
                  <a:pt x="6399958" y="6084855"/>
                  <a:pt x="6420725" y="6100737"/>
                  <a:pt x="6439050" y="6125170"/>
                </a:cubicBezTo>
                <a:cubicBezTo>
                  <a:pt x="6454932" y="6147159"/>
                  <a:pt x="6456154" y="6166707"/>
                  <a:pt x="6431720" y="6186252"/>
                </a:cubicBezTo>
                <a:cubicBezTo>
                  <a:pt x="6403623" y="6209464"/>
                  <a:pt x="6364530" y="6230232"/>
                  <a:pt x="6388963" y="6279097"/>
                </a:cubicBezTo>
                <a:cubicBezTo>
                  <a:pt x="6413395" y="6327963"/>
                  <a:pt x="6463484" y="6351176"/>
                  <a:pt x="6524567" y="6343846"/>
                </a:cubicBezTo>
                <a:cubicBezTo>
                  <a:pt x="6570989" y="6337738"/>
                  <a:pt x="6618633" y="6299866"/>
                  <a:pt x="6624741" y="6260772"/>
                </a:cubicBezTo>
                <a:cubicBezTo>
                  <a:pt x="6629628" y="6231454"/>
                  <a:pt x="6608861" y="6214349"/>
                  <a:pt x="6589314" y="6197247"/>
                </a:cubicBezTo>
                <a:cubicBezTo>
                  <a:pt x="6572211" y="6182587"/>
                  <a:pt x="6546556" y="6170372"/>
                  <a:pt x="6559994" y="6139830"/>
                </a:cubicBezTo>
                <a:cubicBezTo>
                  <a:pt x="6572211" y="6112953"/>
                  <a:pt x="6590536" y="6088520"/>
                  <a:pt x="6622298" y="6087298"/>
                </a:cubicBezTo>
                <a:cubicBezTo>
                  <a:pt x="6705370" y="6084855"/>
                  <a:pt x="6787220" y="6086077"/>
                  <a:pt x="6870294" y="6086077"/>
                </a:cubicBezTo>
                <a:lnTo>
                  <a:pt x="6878000" y="6089431"/>
                </a:lnTo>
                <a:lnTo>
                  <a:pt x="6879007" y="6086924"/>
                </a:lnTo>
                <a:lnTo>
                  <a:pt x="6877557" y="6084401"/>
                </a:lnTo>
                <a:cubicBezTo>
                  <a:pt x="6876221" y="6079209"/>
                  <a:pt x="6875763" y="6072642"/>
                  <a:pt x="6876069" y="6064396"/>
                </a:cubicBezTo>
                <a:cubicBezTo>
                  <a:pt x="6879734" y="5997205"/>
                  <a:pt x="6877291" y="5928793"/>
                  <a:pt x="6877291" y="5860381"/>
                </a:cubicBezTo>
                <a:cubicBezTo>
                  <a:pt x="6877291" y="5829839"/>
                  <a:pt x="6861409" y="5807849"/>
                  <a:pt x="6835754" y="5796854"/>
                </a:cubicBezTo>
                <a:cubicBezTo>
                  <a:pt x="6812542" y="5787081"/>
                  <a:pt x="6806435" y="5815179"/>
                  <a:pt x="6794219" y="5827396"/>
                </a:cubicBezTo>
                <a:cubicBezTo>
                  <a:pt x="6753903" y="5867710"/>
                  <a:pt x="6717253" y="5871375"/>
                  <a:pt x="6672053" y="5838391"/>
                </a:cubicBezTo>
                <a:cubicBezTo>
                  <a:pt x="6620744" y="5800519"/>
                  <a:pt x="6613414" y="5749211"/>
                  <a:pt x="6618301" y="5690570"/>
                </a:cubicBezTo>
                <a:cubicBezTo>
                  <a:pt x="6623188" y="5633153"/>
                  <a:pt x="6657393" y="5597725"/>
                  <a:pt x="6707480" y="5578181"/>
                </a:cubicBezTo>
                <a:cubicBezTo>
                  <a:pt x="6753903" y="5559855"/>
                  <a:pt x="6782002" y="5590395"/>
                  <a:pt x="6806435" y="5623380"/>
                </a:cubicBezTo>
                <a:cubicBezTo>
                  <a:pt x="6824759" y="5647814"/>
                  <a:pt x="6839419" y="5640484"/>
                  <a:pt x="6856522" y="5623380"/>
                </a:cubicBezTo>
                <a:cubicBezTo>
                  <a:pt x="6871182" y="5607498"/>
                  <a:pt x="6876069" y="5589174"/>
                  <a:pt x="6876069" y="5567184"/>
                </a:cubicBezTo>
                <a:cubicBezTo>
                  <a:pt x="6874847" y="5501214"/>
                  <a:pt x="6877291" y="5436468"/>
                  <a:pt x="6874847" y="5371720"/>
                </a:cubicBezTo>
                <a:cubicBezTo>
                  <a:pt x="6873626" y="5342401"/>
                  <a:pt x="6879734" y="5331406"/>
                  <a:pt x="6912719" y="5332627"/>
                </a:cubicBezTo>
                <a:cubicBezTo>
                  <a:pt x="6979908" y="5335071"/>
                  <a:pt x="7045878" y="5332627"/>
                  <a:pt x="7113069" y="5333849"/>
                </a:cubicBezTo>
                <a:cubicBezTo>
                  <a:pt x="7143610" y="5333849"/>
                  <a:pt x="7166822" y="5321632"/>
                  <a:pt x="7179039" y="5295978"/>
                </a:cubicBezTo>
                <a:cubicBezTo>
                  <a:pt x="7191254" y="5269101"/>
                  <a:pt x="7159492" y="5264216"/>
                  <a:pt x="7147275" y="5250776"/>
                </a:cubicBezTo>
                <a:cubicBezTo>
                  <a:pt x="7109404" y="5212905"/>
                  <a:pt x="7104517" y="5178699"/>
                  <a:pt x="7136280" y="5133498"/>
                </a:cubicBezTo>
                <a:cubicBezTo>
                  <a:pt x="7175372" y="5077303"/>
                  <a:pt x="7231569" y="5072416"/>
                  <a:pt x="7292651" y="5078525"/>
                </a:cubicBezTo>
                <a:cubicBezTo>
                  <a:pt x="7337853" y="5083410"/>
                  <a:pt x="7389162" y="5124946"/>
                  <a:pt x="7400157" y="5167705"/>
                </a:cubicBezTo>
                <a:cubicBezTo>
                  <a:pt x="7412373" y="5211683"/>
                  <a:pt x="7387940" y="5242226"/>
                  <a:pt x="7354955" y="5264216"/>
                </a:cubicBezTo>
                <a:cubicBezTo>
                  <a:pt x="7324413" y="5284983"/>
                  <a:pt x="7336631" y="5300865"/>
                  <a:pt x="7357398" y="5319191"/>
                </a:cubicBezTo>
                <a:cubicBezTo>
                  <a:pt x="7372058" y="5332627"/>
                  <a:pt x="7390383" y="5335071"/>
                  <a:pt x="7409930" y="5335071"/>
                </a:cubicBezTo>
                <a:cubicBezTo>
                  <a:pt x="7478342" y="5333849"/>
                  <a:pt x="7546754" y="5335071"/>
                  <a:pt x="7615166" y="5333849"/>
                </a:cubicBezTo>
                <a:cubicBezTo>
                  <a:pt x="7638378" y="5333849"/>
                  <a:pt x="7644486" y="5339958"/>
                  <a:pt x="7644486" y="5363168"/>
                </a:cubicBezTo>
                <a:cubicBezTo>
                  <a:pt x="7643265" y="5436468"/>
                  <a:pt x="7644486" y="5508546"/>
                  <a:pt x="7644486" y="5581843"/>
                </a:cubicBezTo>
                <a:cubicBezTo>
                  <a:pt x="7644486" y="5622159"/>
                  <a:pt x="7622498" y="5646592"/>
                  <a:pt x="7588291" y="5661252"/>
                </a:cubicBezTo>
                <a:cubicBezTo>
                  <a:pt x="7552863" y="5677133"/>
                  <a:pt x="7545534" y="5642927"/>
                  <a:pt x="7529651" y="5627045"/>
                </a:cubicBezTo>
                <a:cubicBezTo>
                  <a:pt x="7493002" y="5589174"/>
                  <a:pt x="7468569" y="5586731"/>
                  <a:pt x="7428255" y="5619716"/>
                </a:cubicBezTo>
                <a:cubicBezTo>
                  <a:pt x="7384275" y="5656366"/>
                  <a:pt x="7381832" y="5704009"/>
                  <a:pt x="7390383" y="5754097"/>
                </a:cubicBezTo>
                <a:cubicBezTo>
                  <a:pt x="7397713" y="5798076"/>
                  <a:pt x="7428255" y="5823731"/>
                  <a:pt x="7466127" y="5837169"/>
                </a:cubicBezTo>
                <a:cubicBezTo>
                  <a:pt x="7500332" y="5849386"/>
                  <a:pt x="7521101" y="5820066"/>
                  <a:pt x="7538204" y="5795633"/>
                </a:cubicBezTo>
                <a:cubicBezTo>
                  <a:pt x="7563858" y="5760204"/>
                  <a:pt x="7589513" y="5766314"/>
                  <a:pt x="7617611" y="5791968"/>
                </a:cubicBezTo>
                <a:cubicBezTo>
                  <a:pt x="7635935" y="5809071"/>
                  <a:pt x="7645708" y="5829839"/>
                  <a:pt x="7644486" y="5855493"/>
                </a:cubicBezTo>
                <a:cubicBezTo>
                  <a:pt x="7643265" y="5890921"/>
                  <a:pt x="7644486" y="5925128"/>
                  <a:pt x="7644486" y="5960555"/>
                </a:cubicBezTo>
                <a:cubicBezTo>
                  <a:pt x="7643265" y="5998427"/>
                  <a:pt x="7643265" y="6036299"/>
                  <a:pt x="7645708" y="6072947"/>
                </a:cubicBezTo>
                <a:lnTo>
                  <a:pt x="7643676" y="6091527"/>
                </a:lnTo>
                <a:lnTo>
                  <a:pt x="7645318" y="6082343"/>
                </a:lnTo>
                <a:cubicBezTo>
                  <a:pt x="7650662" y="6075776"/>
                  <a:pt x="7660435" y="6073028"/>
                  <a:pt x="7677538" y="6073639"/>
                </a:cubicBezTo>
                <a:cubicBezTo>
                  <a:pt x="7747172" y="6077304"/>
                  <a:pt x="7816806" y="6074861"/>
                  <a:pt x="7886441" y="6074861"/>
                </a:cubicBezTo>
                <a:cubicBezTo>
                  <a:pt x="7915760" y="6074861"/>
                  <a:pt x="7938970" y="6085854"/>
                  <a:pt x="7956073" y="6107844"/>
                </a:cubicBezTo>
                <a:cubicBezTo>
                  <a:pt x="7975620" y="6132276"/>
                  <a:pt x="7979285" y="6154268"/>
                  <a:pt x="7949965" y="6176258"/>
                </a:cubicBezTo>
                <a:cubicBezTo>
                  <a:pt x="7924311" y="6195803"/>
                  <a:pt x="7890105" y="6216571"/>
                  <a:pt x="7905986" y="6256885"/>
                </a:cubicBezTo>
                <a:cubicBezTo>
                  <a:pt x="7923090" y="6298422"/>
                  <a:pt x="7953630" y="6327742"/>
                  <a:pt x="8002497" y="6331407"/>
                </a:cubicBezTo>
                <a:cubicBezTo>
                  <a:pt x="8041589" y="6335072"/>
                  <a:pt x="8078239" y="6332629"/>
                  <a:pt x="8110001" y="6304530"/>
                </a:cubicBezTo>
                <a:cubicBezTo>
                  <a:pt x="8160089" y="6258108"/>
                  <a:pt x="8160089" y="6228788"/>
                  <a:pt x="8110001" y="6183586"/>
                </a:cubicBezTo>
                <a:cubicBezTo>
                  <a:pt x="8095342" y="6171371"/>
                  <a:pt x="8070909" y="6161598"/>
                  <a:pt x="8079461" y="6135943"/>
                </a:cubicBezTo>
                <a:cubicBezTo>
                  <a:pt x="8089234" y="6106623"/>
                  <a:pt x="8108779" y="6078526"/>
                  <a:pt x="8141764" y="6077304"/>
                </a:cubicBezTo>
                <a:cubicBezTo>
                  <a:pt x="8226058" y="6073639"/>
                  <a:pt x="8310352" y="6074861"/>
                  <a:pt x="8393425" y="6074861"/>
                </a:cubicBezTo>
                <a:cubicBezTo>
                  <a:pt x="8399838" y="6074861"/>
                  <a:pt x="8404037" y="6076082"/>
                  <a:pt x="8406729" y="6078106"/>
                </a:cubicBezTo>
                <a:lnTo>
                  <a:pt x="8410249" y="6084768"/>
                </a:lnTo>
                <a:lnTo>
                  <a:pt x="8414744" y="6080797"/>
                </a:lnTo>
                <a:cubicBezTo>
                  <a:pt x="8420699" y="6078506"/>
                  <a:pt x="8428640" y="6079422"/>
                  <a:pt x="8436581" y="6079422"/>
                </a:cubicBezTo>
                <a:cubicBezTo>
                  <a:pt x="8504993" y="6079422"/>
                  <a:pt x="8573405" y="6079422"/>
                  <a:pt x="8641819" y="6079422"/>
                </a:cubicBezTo>
                <a:cubicBezTo>
                  <a:pt x="8660144" y="6079422"/>
                  <a:pt x="8677247" y="6078202"/>
                  <a:pt x="8690684" y="6065984"/>
                </a:cubicBezTo>
                <a:cubicBezTo>
                  <a:pt x="8713896" y="6046439"/>
                  <a:pt x="8726112" y="6030557"/>
                  <a:pt x="8693127" y="6003680"/>
                </a:cubicBezTo>
                <a:cubicBezTo>
                  <a:pt x="8633267" y="5957258"/>
                  <a:pt x="8633267" y="5909613"/>
                  <a:pt x="8688242" y="5855861"/>
                </a:cubicBezTo>
                <a:cubicBezTo>
                  <a:pt x="8746881" y="5798443"/>
                  <a:pt x="8856828" y="5805773"/>
                  <a:pt x="8909360" y="5870521"/>
                </a:cubicBezTo>
                <a:cubicBezTo>
                  <a:pt x="8949675" y="5919386"/>
                  <a:pt x="8946010" y="5954815"/>
                  <a:pt x="8900808" y="5998795"/>
                </a:cubicBezTo>
                <a:cubicBezTo>
                  <a:pt x="8888593" y="6011010"/>
                  <a:pt x="8861716" y="6017119"/>
                  <a:pt x="8873933" y="6041552"/>
                </a:cubicBezTo>
                <a:cubicBezTo>
                  <a:pt x="8884928" y="6063542"/>
                  <a:pt x="8904473" y="6078202"/>
                  <a:pt x="8931350" y="6078202"/>
                </a:cubicBezTo>
                <a:cubicBezTo>
                  <a:pt x="8999762" y="6078202"/>
                  <a:pt x="9068174" y="6080644"/>
                  <a:pt x="9136587" y="6076979"/>
                </a:cubicBezTo>
                <a:cubicBezTo>
                  <a:pt x="9146055" y="6076369"/>
                  <a:pt x="9153537" y="6076751"/>
                  <a:pt x="9159416" y="6078201"/>
                </a:cubicBezTo>
                <a:lnTo>
                  <a:pt x="9160395" y="6078767"/>
                </a:lnTo>
                <a:lnTo>
                  <a:pt x="9159383" y="6065178"/>
                </a:lnTo>
                <a:cubicBezTo>
                  <a:pt x="9161828" y="5995543"/>
                  <a:pt x="9159383" y="5925909"/>
                  <a:pt x="9160606" y="5856275"/>
                </a:cubicBezTo>
                <a:cubicBezTo>
                  <a:pt x="9160606" y="5828177"/>
                  <a:pt x="9147168" y="5809852"/>
                  <a:pt x="9125178" y="5798859"/>
                </a:cubicBezTo>
                <a:cubicBezTo>
                  <a:pt x="9099523" y="5785420"/>
                  <a:pt x="9094636" y="5813517"/>
                  <a:pt x="9083641" y="5825735"/>
                </a:cubicBezTo>
                <a:cubicBezTo>
                  <a:pt x="9042106" y="5869714"/>
                  <a:pt x="9003012" y="5873379"/>
                  <a:pt x="8954147" y="5835507"/>
                </a:cubicBezTo>
                <a:cubicBezTo>
                  <a:pt x="8928492" y="5817184"/>
                  <a:pt x="8916275" y="5790307"/>
                  <a:pt x="8901615" y="5764652"/>
                </a:cubicBezTo>
                <a:cubicBezTo>
                  <a:pt x="8901615" y="5732890"/>
                  <a:pt x="8901615" y="5701127"/>
                  <a:pt x="8902838" y="5668142"/>
                </a:cubicBezTo>
                <a:cubicBezTo>
                  <a:pt x="8963920" y="5559415"/>
                  <a:pt x="9012786" y="5550862"/>
                  <a:pt x="9099523" y="5630271"/>
                </a:cubicBezTo>
                <a:cubicBezTo>
                  <a:pt x="9111739" y="5641266"/>
                  <a:pt x="9120291" y="5642486"/>
                  <a:pt x="9132508" y="5633936"/>
                </a:cubicBezTo>
                <a:cubicBezTo>
                  <a:pt x="9153276" y="5618054"/>
                  <a:pt x="9161828" y="5599729"/>
                  <a:pt x="9161828" y="5572855"/>
                </a:cubicBezTo>
                <a:cubicBezTo>
                  <a:pt x="9160606" y="5509327"/>
                  <a:pt x="9165493" y="5445801"/>
                  <a:pt x="9160606" y="5382276"/>
                </a:cubicBezTo>
                <a:cubicBezTo>
                  <a:pt x="9156941" y="5337075"/>
                  <a:pt x="9174043" y="5329745"/>
                  <a:pt x="9213137" y="5332188"/>
                </a:cubicBezTo>
                <a:cubicBezTo>
                  <a:pt x="9275440" y="5335853"/>
                  <a:pt x="9336524" y="5332188"/>
                  <a:pt x="9398827" y="5333410"/>
                </a:cubicBezTo>
                <a:cubicBezTo>
                  <a:pt x="9430591" y="5333410"/>
                  <a:pt x="9456246" y="5322415"/>
                  <a:pt x="9467240" y="5293094"/>
                </a:cubicBezTo>
                <a:cubicBezTo>
                  <a:pt x="9477013" y="5266220"/>
                  <a:pt x="9447693" y="5262554"/>
                  <a:pt x="9434256" y="5249118"/>
                </a:cubicBezTo>
                <a:cubicBezTo>
                  <a:pt x="9398827" y="5213689"/>
                  <a:pt x="9392719" y="5180704"/>
                  <a:pt x="9419596" y="5139169"/>
                </a:cubicBezTo>
                <a:cubicBezTo>
                  <a:pt x="9467240" y="5064646"/>
                  <a:pt x="9584518" y="5048767"/>
                  <a:pt x="9648044" y="5109848"/>
                </a:cubicBezTo>
                <a:cubicBezTo>
                  <a:pt x="9705461" y="5164823"/>
                  <a:pt x="9706684" y="5208802"/>
                  <a:pt x="9643157" y="5260110"/>
                </a:cubicBezTo>
                <a:cubicBezTo>
                  <a:pt x="9612615" y="5284544"/>
                  <a:pt x="9622389" y="5300426"/>
                  <a:pt x="9644379" y="5319971"/>
                </a:cubicBezTo>
                <a:cubicBezTo>
                  <a:pt x="9660261" y="5333410"/>
                  <a:pt x="9678584" y="5334631"/>
                  <a:pt x="9698131" y="5334631"/>
                </a:cubicBezTo>
                <a:cubicBezTo>
                  <a:pt x="9766544" y="5334631"/>
                  <a:pt x="9834956" y="5335853"/>
                  <a:pt x="9903370" y="5334631"/>
                </a:cubicBezTo>
                <a:cubicBezTo>
                  <a:pt x="9917113" y="5334631"/>
                  <a:pt x="9926046" y="5336007"/>
                  <a:pt x="9929654" y="5346485"/>
                </a:cubicBezTo>
                <a:lnTo>
                  <a:pt x="9930724" y="5354628"/>
                </a:lnTo>
                <a:lnTo>
                  <a:pt x="9932264" y="5354628"/>
                </a:lnTo>
                <a:lnTo>
                  <a:pt x="9932800" y="5349644"/>
                </a:lnTo>
                <a:cubicBezTo>
                  <a:pt x="9935434" y="5343481"/>
                  <a:pt x="9940130" y="5339572"/>
                  <a:pt x="9947918" y="5337597"/>
                </a:cubicBezTo>
                <a:lnTo>
                  <a:pt x="9951318" y="5337347"/>
                </a:lnTo>
                <a:lnTo>
                  <a:pt x="9952291" y="5335521"/>
                </a:lnTo>
                <a:lnTo>
                  <a:pt x="9934946" y="5330599"/>
                </a:lnTo>
                <a:cubicBezTo>
                  <a:pt x="9931128" y="5326323"/>
                  <a:pt x="9930211" y="5319604"/>
                  <a:pt x="9930821" y="5309831"/>
                </a:cubicBezTo>
                <a:cubicBezTo>
                  <a:pt x="9932044" y="5235310"/>
                  <a:pt x="9932044" y="5160790"/>
                  <a:pt x="9930821" y="5086269"/>
                </a:cubicBezTo>
                <a:cubicBezTo>
                  <a:pt x="9930821" y="5052061"/>
                  <a:pt x="9950369" y="5030071"/>
                  <a:pt x="9976023" y="5012969"/>
                </a:cubicBezTo>
                <a:cubicBezTo>
                  <a:pt x="9993126" y="5001974"/>
                  <a:pt x="10009008" y="5003196"/>
                  <a:pt x="10026111" y="5020300"/>
                </a:cubicBezTo>
                <a:cubicBezTo>
                  <a:pt x="10092080" y="5086269"/>
                  <a:pt x="10106740" y="5088711"/>
                  <a:pt x="10151942" y="5045954"/>
                </a:cubicBezTo>
                <a:cubicBezTo>
                  <a:pt x="10198364" y="5001974"/>
                  <a:pt x="10203251" y="4916459"/>
                  <a:pt x="10160492" y="4868816"/>
                </a:cubicBezTo>
                <a:cubicBezTo>
                  <a:pt x="10115292" y="4817505"/>
                  <a:pt x="10084750" y="4817505"/>
                  <a:pt x="10039550" y="4867593"/>
                </a:cubicBezTo>
                <a:cubicBezTo>
                  <a:pt x="10026111" y="4882253"/>
                  <a:pt x="10017560" y="4907907"/>
                  <a:pt x="9987018" y="4895690"/>
                </a:cubicBezTo>
                <a:cubicBezTo>
                  <a:pt x="9956476" y="4883475"/>
                  <a:pt x="9933266" y="4863928"/>
                  <a:pt x="9932044" y="4830943"/>
                </a:cubicBezTo>
                <a:cubicBezTo>
                  <a:pt x="9929601" y="4750316"/>
                  <a:pt x="9930821" y="4669686"/>
                  <a:pt x="9929601" y="4587835"/>
                </a:cubicBezTo>
                <a:cubicBezTo>
                  <a:pt x="9929601" y="4564624"/>
                  <a:pt x="9944261" y="4568288"/>
                  <a:pt x="9957699" y="4568288"/>
                </a:cubicBezTo>
                <a:cubicBezTo>
                  <a:pt x="10024890" y="4568288"/>
                  <a:pt x="10090860" y="4568288"/>
                  <a:pt x="10158050" y="4568288"/>
                </a:cubicBezTo>
                <a:cubicBezTo>
                  <a:pt x="10173932" y="4568288"/>
                  <a:pt x="10189812" y="4569509"/>
                  <a:pt x="10204472" y="4560959"/>
                </a:cubicBezTo>
                <a:cubicBezTo>
                  <a:pt x="10241122" y="4540189"/>
                  <a:pt x="10243566" y="4520644"/>
                  <a:pt x="10213024" y="4493768"/>
                </a:cubicBezTo>
                <a:cubicBezTo>
                  <a:pt x="10155607" y="4442457"/>
                  <a:pt x="10154385" y="4398478"/>
                  <a:pt x="10209359" y="4345948"/>
                </a:cubicBezTo>
                <a:cubicBezTo>
                  <a:pt x="10239900" y="4316628"/>
                  <a:pt x="10283268" y="4304412"/>
                  <a:pt x="10325263" y="4307925"/>
                </a:cubicBezTo>
                <a:cubicBezTo>
                  <a:pt x="10367257" y="4311436"/>
                  <a:pt x="10407876" y="4330677"/>
                  <a:pt x="10432920" y="4364272"/>
                </a:cubicBezTo>
                <a:cubicBezTo>
                  <a:pt x="10467127" y="4409475"/>
                  <a:pt x="10462240" y="4447344"/>
                  <a:pt x="10423148" y="4486437"/>
                </a:cubicBezTo>
                <a:cubicBezTo>
                  <a:pt x="10410932" y="4498655"/>
                  <a:pt x="10377948" y="4502319"/>
                  <a:pt x="10393828" y="4531639"/>
                </a:cubicBezTo>
                <a:cubicBezTo>
                  <a:pt x="10407266" y="4557294"/>
                  <a:pt x="10429257" y="4569509"/>
                  <a:pt x="10459798" y="4569509"/>
                </a:cubicBezTo>
                <a:cubicBezTo>
                  <a:pt x="10526989" y="4568288"/>
                  <a:pt x="10592957" y="4570731"/>
                  <a:pt x="10660149" y="4568288"/>
                </a:cubicBezTo>
                <a:cubicBezTo>
                  <a:pt x="10690691" y="4567067"/>
                  <a:pt x="10701684" y="4574397"/>
                  <a:pt x="10700463" y="4607381"/>
                </a:cubicBezTo>
                <a:cubicBezTo>
                  <a:pt x="10698020" y="4672129"/>
                  <a:pt x="10699241" y="4738097"/>
                  <a:pt x="10699241" y="4802845"/>
                </a:cubicBezTo>
                <a:cubicBezTo>
                  <a:pt x="10699241" y="4830943"/>
                  <a:pt x="10693133" y="4855378"/>
                  <a:pt x="10672366" y="4876145"/>
                </a:cubicBezTo>
                <a:cubicBezTo>
                  <a:pt x="10640602" y="4907907"/>
                  <a:pt x="10621056" y="4906687"/>
                  <a:pt x="10591736" y="4872480"/>
                </a:cubicBezTo>
                <a:cubicBezTo>
                  <a:pt x="10572189" y="4850489"/>
                  <a:pt x="10553864" y="4819948"/>
                  <a:pt x="10518437" y="4833387"/>
                </a:cubicBezTo>
                <a:cubicBezTo>
                  <a:pt x="10479345" y="4848047"/>
                  <a:pt x="10450025" y="4873702"/>
                  <a:pt x="10443915" y="4917681"/>
                </a:cubicBezTo>
                <a:cubicBezTo>
                  <a:pt x="10436587" y="4970212"/>
                  <a:pt x="10439030" y="5019078"/>
                  <a:pt x="10486675" y="5054507"/>
                </a:cubicBezTo>
                <a:cubicBezTo>
                  <a:pt x="10525767" y="5083825"/>
                  <a:pt x="10547757" y="5081381"/>
                  <a:pt x="10580742" y="5045954"/>
                </a:cubicBezTo>
                <a:cubicBezTo>
                  <a:pt x="10597844" y="5027629"/>
                  <a:pt x="10607617" y="4993424"/>
                  <a:pt x="10643046" y="5009304"/>
                </a:cubicBezTo>
                <a:cubicBezTo>
                  <a:pt x="10677251" y="5023964"/>
                  <a:pt x="10698020" y="5052061"/>
                  <a:pt x="10699241" y="5089935"/>
                </a:cubicBezTo>
                <a:cubicBezTo>
                  <a:pt x="10700463" y="5163234"/>
                  <a:pt x="10699241" y="5236532"/>
                  <a:pt x="10700463" y="5308610"/>
                </a:cubicBezTo>
                <a:lnTo>
                  <a:pt x="10695953" y="5325919"/>
                </a:lnTo>
                <a:lnTo>
                  <a:pt x="10695953" y="5342506"/>
                </a:lnTo>
                <a:lnTo>
                  <a:pt x="10697005" y="5340688"/>
                </a:lnTo>
                <a:cubicBezTo>
                  <a:pt x="10705709" y="5333510"/>
                  <a:pt x="10719758" y="5332289"/>
                  <a:pt x="10739305" y="5333510"/>
                </a:cubicBezTo>
                <a:cubicBezTo>
                  <a:pt x="10801608" y="5337175"/>
                  <a:pt x="10862692" y="5333510"/>
                  <a:pt x="10924995" y="5334732"/>
                </a:cubicBezTo>
                <a:cubicBezTo>
                  <a:pt x="10956759" y="5334732"/>
                  <a:pt x="10982414" y="5323737"/>
                  <a:pt x="10993408" y="5294417"/>
                </a:cubicBezTo>
                <a:cubicBezTo>
                  <a:pt x="11003181" y="5267541"/>
                  <a:pt x="10973861" y="5263877"/>
                  <a:pt x="10960424" y="5250439"/>
                </a:cubicBezTo>
                <a:cubicBezTo>
                  <a:pt x="10924995" y="5215009"/>
                  <a:pt x="10918887" y="5182026"/>
                  <a:pt x="10945764" y="5140490"/>
                </a:cubicBezTo>
                <a:cubicBezTo>
                  <a:pt x="10993408" y="5065968"/>
                  <a:pt x="11110686" y="5050088"/>
                  <a:pt x="11174212" y="5111172"/>
                </a:cubicBezTo>
                <a:cubicBezTo>
                  <a:pt x="11231629" y="5166144"/>
                  <a:pt x="11232852" y="5210124"/>
                  <a:pt x="11169325" y="5261432"/>
                </a:cubicBezTo>
                <a:cubicBezTo>
                  <a:pt x="11138783" y="5285866"/>
                  <a:pt x="11148557" y="5301748"/>
                  <a:pt x="11170547" y="5321293"/>
                </a:cubicBezTo>
                <a:cubicBezTo>
                  <a:pt x="11186429" y="5334732"/>
                  <a:pt x="11204752" y="5335954"/>
                  <a:pt x="11224299" y="5335954"/>
                </a:cubicBezTo>
                <a:cubicBezTo>
                  <a:pt x="11292712" y="5335954"/>
                  <a:pt x="11361124" y="5337175"/>
                  <a:pt x="11429538" y="5335954"/>
                </a:cubicBezTo>
                <a:cubicBezTo>
                  <a:pt x="11447862" y="5335954"/>
                  <a:pt x="11457635" y="5338397"/>
                  <a:pt x="11457635" y="5361608"/>
                </a:cubicBezTo>
                <a:cubicBezTo>
                  <a:pt x="11456413" y="5436129"/>
                  <a:pt x="11457635" y="5510649"/>
                  <a:pt x="11456413" y="5585169"/>
                </a:cubicBezTo>
                <a:cubicBezTo>
                  <a:pt x="11455192" y="5623042"/>
                  <a:pt x="11433202" y="5648697"/>
                  <a:pt x="11397773" y="5663355"/>
                </a:cubicBezTo>
                <a:cubicBezTo>
                  <a:pt x="11362346" y="5676794"/>
                  <a:pt x="11356238" y="5645031"/>
                  <a:pt x="11340356" y="5627928"/>
                </a:cubicBezTo>
                <a:cubicBezTo>
                  <a:pt x="11304929" y="5590057"/>
                  <a:pt x="11282939" y="5587614"/>
                  <a:pt x="11242624" y="5618154"/>
                </a:cubicBezTo>
                <a:cubicBezTo>
                  <a:pt x="11203532" y="5647475"/>
                  <a:pt x="11196202" y="5686566"/>
                  <a:pt x="11198645" y="5731767"/>
                </a:cubicBezTo>
                <a:cubicBezTo>
                  <a:pt x="11201089" y="5781856"/>
                  <a:pt x="11227964" y="5823392"/>
                  <a:pt x="11271944" y="5838051"/>
                </a:cubicBezTo>
                <a:cubicBezTo>
                  <a:pt x="11313481" y="5852711"/>
                  <a:pt x="11333026" y="5820947"/>
                  <a:pt x="11352573" y="5795294"/>
                </a:cubicBezTo>
                <a:cubicBezTo>
                  <a:pt x="11377006" y="5764752"/>
                  <a:pt x="11400218" y="5769639"/>
                  <a:pt x="11424650" y="5791629"/>
                </a:cubicBezTo>
                <a:cubicBezTo>
                  <a:pt x="11445418" y="5809954"/>
                  <a:pt x="11457635" y="5833164"/>
                  <a:pt x="11456413" y="5862484"/>
                </a:cubicBezTo>
                <a:cubicBezTo>
                  <a:pt x="11455192" y="5906464"/>
                  <a:pt x="11456413" y="5951665"/>
                  <a:pt x="11456413" y="5995645"/>
                </a:cubicBezTo>
                <a:cubicBezTo>
                  <a:pt x="11456413" y="6035959"/>
                  <a:pt x="11456413" y="6061155"/>
                  <a:pt x="11450808" y="6076903"/>
                </a:cubicBezTo>
                <a:lnTo>
                  <a:pt x="11443434" y="6089200"/>
                </a:lnTo>
                <a:lnTo>
                  <a:pt x="11447629" y="6089179"/>
                </a:lnTo>
                <a:lnTo>
                  <a:pt x="11460380" y="6094729"/>
                </a:lnTo>
                <a:lnTo>
                  <a:pt x="11461414" y="6089396"/>
                </a:lnTo>
                <a:cubicBezTo>
                  <a:pt x="11466607" y="6083288"/>
                  <a:pt x="11475769" y="6080844"/>
                  <a:pt x="11491039" y="6081456"/>
                </a:cubicBezTo>
                <a:cubicBezTo>
                  <a:pt x="11555788" y="6083898"/>
                  <a:pt x="11621755" y="6082676"/>
                  <a:pt x="11686503" y="6082676"/>
                </a:cubicBezTo>
                <a:cubicBezTo>
                  <a:pt x="11702385" y="6082676"/>
                  <a:pt x="11718267" y="6082676"/>
                  <a:pt x="11732927" y="6074124"/>
                </a:cubicBezTo>
                <a:cubicBezTo>
                  <a:pt x="11768354" y="6055799"/>
                  <a:pt x="11770797" y="6033811"/>
                  <a:pt x="11741477" y="6008156"/>
                </a:cubicBezTo>
                <a:cubicBezTo>
                  <a:pt x="11715824" y="5986166"/>
                  <a:pt x="11688947" y="5961732"/>
                  <a:pt x="11698720" y="5923862"/>
                </a:cubicBezTo>
                <a:cubicBezTo>
                  <a:pt x="11710937" y="5878660"/>
                  <a:pt x="11741477" y="5844455"/>
                  <a:pt x="11785457" y="5829795"/>
                </a:cubicBezTo>
                <a:cubicBezTo>
                  <a:pt x="11801644" y="5823992"/>
                  <a:pt x="11818289" y="5821014"/>
                  <a:pt x="11834763" y="5820594"/>
                </a:cubicBezTo>
                <a:cubicBezTo>
                  <a:pt x="11884183" y="5819334"/>
                  <a:pt x="11932056" y="5841095"/>
                  <a:pt x="11961375" y="5878660"/>
                </a:cubicBezTo>
                <a:cubicBezTo>
                  <a:pt x="11998025" y="5925083"/>
                  <a:pt x="11993137" y="5961732"/>
                  <a:pt x="11949158" y="6003269"/>
                </a:cubicBezTo>
                <a:cubicBezTo>
                  <a:pt x="11936942" y="6014264"/>
                  <a:pt x="11910065" y="6019151"/>
                  <a:pt x="11922283" y="6046026"/>
                </a:cubicBezTo>
                <a:cubicBezTo>
                  <a:pt x="11934500" y="6070461"/>
                  <a:pt x="11956488" y="6082676"/>
                  <a:pt x="11983365" y="6082676"/>
                </a:cubicBezTo>
                <a:cubicBezTo>
                  <a:pt x="12050556" y="6082676"/>
                  <a:pt x="12116524" y="6085121"/>
                  <a:pt x="12183716" y="6081456"/>
                </a:cubicBezTo>
                <a:lnTo>
                  <a:pt x="12191999" y="6083007"/>
                </a:lnTo>
                <a:lnTo>
                  <a:pt x="12191999" y="6858000"/>
                </a:lnTo>
                <a:lnTo>
                  <a:pt x="0" y="6858000"/>
                </a:lnTo>
                <a:close/>
              </a:path>
            </a:pathLst>
          </a:custGeom>
          <a:solidFill>
            <a:schemeClr val="bg1">
              <a:lumMod val="95000"/>
            </a:schemeClr>
          </a:solidFill>
          <a:ln w="12700">
            <a:noFill/>
          </a:ln>
        </p:spPr>
        <p:txBody>
          <a:bodyPr wrap="square" anchor="ctr">
            <a:noAutofit/>
          </a:bodyPr>
          <a:lstStyle>
            <a:lvl1pPr marL="0" indent="0" algn="ctr">
              <a:buNone/>
              <a:defRPr sz="12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 </a:t>
            </a:r>
            <a:endParaRPr lang="ko-KR" altLang="en-US" dirty="0"/>
          </a:p>
        </p:txBody>
      </p:sp>
    </p:spTree>
    <p:extLst>
      <p:ext uri="{BB962C8B-B14F-4D97-AF65-F5344CB8AC3E}">
        <p14:creationId xmlns:p14="http://schemas.microsoft.com/office/powerpoint/2010/main" val="11736939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18993242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8394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Agenda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823200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Taam slide layout">
    <p:spTree>
      <p:nvGrpSpPr>
        <p:cNvPr id="1" name=""/>
        <p:cNvGrpSpPr/>
        <p:nvPr/>
      </p:nvGrpSpPr>
      <p:grpSpPr>
        <a:xfrm>
          <a:off x="0" y="0"/>
          <a:ext cx="0" cy="0"/>
          <a:chOff x="0" y="0"/>
          <a:chExt cx="0" cy="0"/>
        </a:xfrm>
      </p:grpSpPr>
      <p:sp>
        <p:nvSpPr>
          <p:cNvPr id="7" name="그림 개체 틀 6">
            <a:extLst>
              <a:ext uri="{FF2B5EF4-FFF2-40B4-BE49-F238E27FC236}">
                <a16:creationId xmlns:a16="http://schemas.microsoft.com/office/drawing/2014/main" id="{3A2E1274-C3E3-4B23-81C6-2ADDC2D22531}"/>
              </a:ext>
            </a:extLst>
          </p:cNvPr>
          <p:cNvSpPr>
            <a:spLocks noGrp="1"/>
          </p:cNvSpPr>
          <p:nvPr>
            <p:ph type="pic" sz="quarter" idx="14" hasCustomPrompt="1"/>
          </p:nvPr>
        </p:nvSpPr>
        <p:spPr>
          <a:xfrm>
            <a:off x="5140214" y="354163"/>
            <a:ext cx="1920975" cy="2212003"/>
          </a:xfrm>
          <a:custGeom>
            <a:avLst/>
            <a:gdLst>
              <a:gd name="connsiteX0" fmla="*/ 1525548 w 3062106"/>
              <a:gd name="connsiteY0" fmla="*/ 0 h 3526016"/>
              <a:gd name="connsiteX1" fmla="*/ 3060615 w 3062106"/>
              <a:gd name="connsiteY1" fmla="*/ 886272 h 3526016"/>
              <a:gd name="connsiteX2" fmla="*/ 3062106 w 3062106"/>
              <a:gd name="connsiteY2" fmla="*/ 2646962 h 3526016"/>
              <a:gd name="connsiteX3" fmla="*/ 1536558 w 3062106"/>
              <a:gd name="connsiteY3" fmla="*/ 3526016 h 3526016"/>
              <a:gd name="connsiteX4" fmla="*/ 1491 w 3062106"/>
              <a:gd name="connsiteY4" fmla="*/ 2639745 h 3526016"/>
              <a:gd name="connsiteX5" fmla="*/ 0 w 3062106"/>
              <a:gd name="connsiteY5" fmla="*/ 879054 h 3526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62106" h="3526016">
                <a:moveTo>
                  <a:pt x="1525548" y="0"/>
                </a:moveTo>
                <a:lnTo>
                  <a:pt x="3060615" y="886272"/>
                </a:lnTo>
                <a:lnTo>
                  <a:pt x="3062106" y="2646962"/>
                </a:lnTo>
                <a:lnTo>
                  <a:pt x="1536558" y="3526016"/>
                </a:lnTo>
                <a:lnTo>
                  <a:pt x="1491" y="2639745"/>
                </a:lnTo>
                <a:lnTo>
                  <a:pt x="0" y="879054"/>
                </a:lnTo>
                <a:close/>
              </a:path>
            </a:pathLst>
          </a:custGeom>
          <a:solidFill>
            <a:schemeClr val="bg1">
              <a:lumMod val="95000"/>
            </a:schemeClr>
          </a:solidFill>
        </p:spPr>
        <p:txBody>
          <a:bodyPr wrap="square" anchor="ctr">
            <a:noAutofit/>
          </a:bodyPr>
          <a:lstStyle>
            <a:lvl1pPr marL="0" indent="0" algn="ctr">
              <a:buNone/>
              <a:defRPr sz="1200"/>
            </a:lvl1pPr>
          </a:lstStyle>
          <a:p>
            <a:r>
              <a:rPr lang="en-US" altLang="ko-KR" dirty="0"/>
              <a:t>Place Your Picture Here</a:t>
            </a:r>
            <a:endParaRPr lang="ko-KR" altLang="en-US" dirty="0"/>
          </a:p>
        </p:txBody>
      </p:sp>
      <p:sp>
        <p:nvSpPr>
          <p:cNvPr id="8" name="그림 개체 틀 7">
            <a:extLst>
              <a:ext uri="{FF2B5EF4-FFF2-40B4-BE49-F238E27FC236}">
                <a16:creationId xmlns:a16="http://schemas.microsoft.com/office/drawing/2014/main" id="{EEE5FCCE-5336-4B12-AF5E-45A3A142EA4A}"/>
              </a:ext>
            </a:extLst>
          </p:cNvPr>
          <p:cNvSpPr>
            <a:spLocks noGrp="1"/>
          </p:cNvSpPr>
          <p:nvPr>
            <p:ph type="pic" sz="quarter" idx="15" hasCustomPrompt="1"/>
          </p:nvPr>
        </p:nvSpPr>
        <p:spPr>
          <a:xfrm>
            <a:off x="6198388" y="2357502"/>
            <a:ext cx="1920975" cy="2212003"/>
          </a:xfrm>
          <a:custGeom>
            <a:avLst/>
            <a:gdLst>
              <a:gd name="connsiteX0" fmla="*/ 1525548 w 3062106"/>
              <a:gd name="connsiteY0" fmla="*/ 0 h 3526016"/>
              <a:gd name="connsiteX1" fmla="*/ 3060615 w 3062106"/>
              <a:gd name="connsiteY1" fmla="*/ 886272 h 3526016"/>
              <a:gd name="connsiteX2" fmla="*/ 3062106 w 3062106"/>
              <a:gd name="connsiteY2" fmla="*/ 2646962 h 3526016"/>
              <a:gd name="connsiteX3" fmla="*/ 1536558 w 3062106"/>
              <a:gd name="connsiteY3" fmla="*/ 3526016 h 3526016"/>
              <a:gd name="connsiteX4" fmla="*/ 1491 w 3062106"/>
              <a:gd name="connsiteY4" fmla="*/ 2639745 h 3526016"/>
              <a:gd name="connsiteX5" fmla="*/ 0 w 3062106"/>
              <a:gd name="connsiteY5" fmla="*/ 879054 h 3526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62106" h="3526016">
                <a:moveTo>
                  <a:pt x="1525548" y="0"/>
                </a:moveTo>
                <a:lnTo>
                  <a:pt x="3060615" y="886272"/>
                </a:lnTo>
                <a:lnTo>
                  <a:pt x="3062106" y="2646962"/>
                </a:lnTo>
                <a:lnTo>
                  <a:pt x="1536558" y="3526016"/>
                </a:lnTo>
                <a:lnTo>
                  <a:pt x="1491" y="2639745"/>
                </a:lnTo>
                <a:lnTo>
                  <a:pt x="0" y="879054"/>
                </a:lnTo>
                <a:close/>
              </a:path>
            </a:pathLst>
          </a:custGeom>
          <a:solidFill>
            <a:schemeClr val="bg1">
              <a:lumMod val="95000"/>
            </a:schemeClr>
          </a:solidFill>
        </p:spPr>
        <p:txBody>
          <a:bodyPr wrap="square" anchor="ctr">
            <a:noAutofit/>
          </a:bodyPr>
          <a:lstStyle>
            <a:lvl1pPr marL="0" indent="0" algn="ctr">
              <a:buNone/>
              <a:defRPr sz="1200"/>
            </a:lvl1pPr>
          </a:lstStyle>
          <a:p>
            <a:r>
              <a:rPr lang="en-US" altLang="ko-KR" dirty="0"/>
              <a:t>Place Your Picture Here</a:t>
            </a:r>
            <a:endParaRPr lang="ko-KR" altLang="en-US" dirty="0"/>
          </a:p>
        </p:txBody>
      </p:sp>
      <p:sp>
        <p:nvSpPr>
          <p:cNvPr id="9" name="그림 개체 틀 8">
            <a:extLst>
              <a:ext uri="{FF2B5EF4-FFF2-40B4-BE49-F238E27FC236}">
                <a16:creationId xmlns:a16="http://schemas.microsoft.com/office/drawing/2014/main" id="{A778ECB7-1E7B-46FD-B9CE-9B5E8E2909CF}"/>
              </a:ext>
            </a:extLst>
          </p:cNvPr>
          <p:cNvSpPr>
            <a:spLocks noGrp="1"/>
          </p:cNvSpPr>
          <p:nvPr>
            <p:ph type="pic" sz="quarter" idx="16" hasCustomPrompt="1"/>
          </p:nvPr>
        </p:nvSpPr>
        <p:spPr>
          <a:xfrm>
            <a:off x="5140214" y="4360841"/>
            <a:ext cx="1920975" cy="2212003"/>
          </a:xfrm>
          <a:custGeom>
            <a:avLst/>
            <a:gdLst>
              <a:gd name="connsiteX0" fmla="*/ 1525548 w 3062106"/>
              <a:gd name="connsiteY0" fmla="*/ 0 h 3526016"/>
              <a:gd name="connsiteX1" fmla="*/ 3060615 w 3062106"/>
              <a:gd name="connsiteY1" fmla="*/ 886272 h 3526016"/>
              <a:gd name="connsiteX2" fmla="*/ 3062106 w 3062106"/>
              <a:gd name="connsiteY2" fmla="*/ 2646962 h 3526016"/>
              <a:gd name="connsiteX3" fmla="*/ 1536558 w 3062106"/>
              <a:gd name="connsiteY3" fmla="*/ 3526016 h 3526016"/>
              <a:gd name="connsiteX4" fmla="*/ 1491 w 3062106"/>
              <a:gd name="connsiteY4" fmla="*/ 2639745 h 3526016"/>
              <a:gd name="connsiteX5" fmla="*/ 0 w 3062106"/>
              <a:gd name="connsiteY5" fmla="*/ 879054 h 3526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62106" h="3526016">
                <a:moveTo>
                  <a:pt x="1525548" y="0"/>
                </a:moveTo>
                <a:lnTo>
                  <a:pt x="3060615" y="886272"/>
                </a:lnTo>
                <a:lnTo>
                  <a:pt x="3062106" y="2646962"/>
                </a:lnTo>
                <a:lnTo>
                  <a:pt x="1536558" y="3526016"/>
                </a:lnTo>
                <a:lnTo>
                  <a:pt x="1491" y="2639745"/>
                </a:lnTo>
                <a:lnTo>
                  <a:pt x="0" y="879054"/>
                </a:lnTo>
                <a:close/>
              </a:path>
            </a:pathLst>
          </a:custGeom>
          <a:solidFill>
            <a:schemeClr val="bg1">
              <a:lumMod val="95000"/>
            </a:schemeClr>
          </a:solidFill>
        </p:spPr>
        <p:txBody>
          <a:bodyPr wrap="square" anchor="ctr">
            <a:noAutofit/>
          </a:bodyPr>
          <a:lstStyle>
            <a:lvl1pPr marL="0" indent="0" algn="ctr">
              <a:buNone/>
              <a:defRPr sz="1200"/>
            </a:lvl1pPr>
          </a:lstStyle>
          <a:p>
            <a:r>
              <a:rPr lang="en-US" altLang="ko-KR" dirty="0"/>
              <a:t>Place Your Picture Here</a:t>
            </a:r>
            <a:endParaRPr lang="ko-KR" altLang="en-US" dirty="0"/>
          </a:p>
        </p:txBody>
      </p:sp>
    </p:spTree>
    <p:extLst>
      <p:ext uri="{BB962C8B-B14F-4D97-AF65-F5344CB8AC3E}">
        <p14:creationId xmlns:p14="http://schemas.microsoft.com/office/powerpoint/2010/main" val="7686641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_Contents slide layout">
    <p:spTree>
      <p:nvGrpSpPr>
        <p:cNvPr id="1" name=""/>
        <p:cNvGrpSpPr/>
        <p:nvPr/>
      </p:nvGrpSpPr>
      <p:grpSpPr>
        <a:xfrm>
          <a:off x="0" y="0"/>
          <a:ext cx="0" cy="0"/>
          <a:chOff x="0" y="0"/>
          <a:chExt cx="0" cy="0"/>
        </a:xfrm>
      </p:grpSpPr>
      <p:sp>
        <p:nvSpPr>
          <p:cNvPr id="2" name="Picture Placeholder 248">
            <a:extLst>
              <a:ext uri="{FF2B5EF4-FFF2-40B4-BE49-F238E27FC236}">
                <a16:creationId xmlns:a16="http://schemas.microsoft.com/office/drawing/2014/main" id="{97261BDD-8C56-4CFD-A5A6-4A57DD1C6C87}"/>
              </a:ext>
            </a:extLst>
          </p:cNvPr>
          <p:cNvSpPr>
            <a:spLocks noGrp="1"/>
          </p:cNvSpPr>
          <p:nvPr>
            <p:ph type="pic" idx="11" hasCustomPrompt="1"/>
          </p:nvPr>
        </p:nvSpPr>
        <p:spPr>
          <a:xfrm>
            <a:off x="0" y="0"/>
            <a:ext cx="12191999" cy="6858000"/>
          </a:xfrm>
          <a:custGeom>
            <a:avLst/>
            <a:gdLst>
              <a:gd name="connsiteX0" fmla="*/ 10699779 w 12191999"/>
              <a:gd name="connsiteY0" fmla="*/ 6099402 h 6858000"/>
              <a:gd name="connsiteX1" fmla="*/ 10700365 w 12191999"/>
              <a:gd name="connsiteY1" fmla="*/ 6104567 h 6858000"/>
              <a:gd name="connsiteX2" fmla="*/ 10702406 w 12191999"/>
              <a:gd name="connsiteY2" fmla="*/ 6099903 h 6858000"/>
              <a:gd name="connsiteX3" fmla="*/ 9177921 w 12191999"/>
              <a:gd name="connsiteY3" fmla="*/ 6098901 h 6858000"/>
              <a:gd name="connsiteX4" fmla="*/ 9178505 w 12191999"/>
              <a:gd name="connsiteY4" fmla="*/ 6100344 h 6858000"/>
              <a:gd name="connsiteX5" fmla="*/ 9178605 w 12191999"/>
              <a:gd name="connsiteY5" fmla="*/ 6102927 h 6858000"/>
              <a:gd name="connsiteX6" fmla="*/ 9183635 w 12191999"/>
              <a:gd name="connsiteY6" fmla="*/ 6102927 h 6858000"/>
              <a:gd name="connsiteX7" fmla="*/ 9185303 w 12191999"/>
              <a:gd name="connsiteY7" fmla="*/ 6100308 h 6858000"/>
              <a:gd name="connsiteX8" fmla="*/ 5342410 w 12191999"/>
              <a:gd name="connsiteY8" fmla="*/ 5330181 h 6858000"/>
              <a:gd name="connsiteX9" fmla="*/ 5338269 w 12191999"/>
              <a:gd name="connsiteY9" fmla="*/ 5332661 h 6858000"/>
              <a:gd name="connsiteX10" fmla="*/ 5322064 w 12191999"/>
              <a:gd name="connsiteY10" fmla="*/ 5334006 h 6858000"/>
              <a:gd name="connsiteX11" fmla="*/ 5335111 w 12191999"/>
              <a:gd name="connsiteY11" fmla="*/ 5336578 h 6858000"/>
              <a:gd name="connsiteX12" fmla="*/ 5337848 w 12191999"/>
              <a:gd name="connsiteY12" fmla="*/ 5340523 h 6858000"/>
              <a:gd name="connsiteX13" fmla="*/ 5338130 w 12191999"/>
              <a:gd name="connsiteY13" fmla="*/ 5335883 h 6858000"/>
              <a:gd name="connsiteX14" fmla="*/ 11820900 w 12191999"/>
              <a:gd name="connsiteY14" fmla="*/ 4311166 h 6858000"/>
              <a:gd name="connsiteX15" fmla="*/ 11955244 w 12191999"/>
              <a:gd name="connsiteY15" fmla="*/ 4373182 h 6858000"/>
              <a:gd name="connsiteX16" fmla="*/ 11941805 w 12191999"/>
              <a:gd name="connsiteY16" fmla="*/ 4490463 h 6858000"/>
              <a:gd name="connsiteX17" fmla="*/ 11911265 w 12191999"/>
              <a:gd name="connsiteY17" fmla="*/ 4531997 h 6858000"/>
              <a:gd name="connsiteX18" fmla="*/ 11974790 w 12191999"/>
              <a:gd name="connsiteY18" fmla="*/ 4572310 h 6858000"/>
              <a:gd name="connsiteX19" fmla="*/ 12175141 w 12191999"/>
              <a:gd name="connsiteY19" fmla="*/ 4571090 h 6858000"/>
              <a:gd name="connsiteX20" fmla="*/ 12191999 w 12191999"/>
              <a:gd name="connsiteY20" fmla="*/ 4574294 h 6858000"/>
              <a:gd name="connsiteX21" fmla="*/ 12191999 w 12191999"/>
              <a:gd name="connsiteY21" fmla="*/ 5337457 h 6858000"/>
              <a:gd name="connsiteX22" fmla="*/ 12177584 w 12191999"/>
              <a:gd name="connsiteY22" fmla="*/ 5340730 h 6858000"/>
              <a:gd name="connsiteX23" fmla="*/ 11982120 w 12191999"/>
              <a:gd name="connsiteY23" fmla="*/ 5339507 h 6858000"/>
              <a:gd name="connsiteX24" fmla="*/ 11928367 w 12191999"/>
              <a:gd name="connsiteY24" fmla="*/ 5354166 h 6858000"/>
              <a:gd name="connsiteX25" fmla="*/ 11927145 w 12191999"/>
              <a:gd name="connsiteY25" fmla="*/ 5409142 h 6858000"/>
              <a:gd name="connsiteX26" fmla="*/ 11971125 w 12191999"/>
              <a:gd name="connsiteY26" fmla="*/ 5504430 h 6858000"/>
              <a:gd name="connsiteX27" fmla="*/ 11873393 w 12191999"/>
              <a:gd name="connsiteY27" fmla="*/ 5592389 h 6858000"/>
              <a:gd name="connsiteX28" fmla="*/ 11703584 w 12191999"/>
              <a:gd name="connsiteY28" fmla="*/ 5530084 h 6858000"/>
              <a:gd name="connsiteX29" fmla="*/ 11723129 w 12191999"/>
              <a:gd name="connsiteY29" fmla="*/ 5417694 h 6858000"/>
              <a:gd name="connsiteX30" fmla="*/ 11751228 w 12191999"/>
              <a:gd name="connsiteY30" fmla="*/ 5374936 h 6858000"/>
              <a:gd name="connsiteX31" fmla="*/ 11690146 w 12191999"/>
              <a:gd name="connsiteY31" fmla="*/ 5338287 h 6858000"/>
              <a:gd name="connsiteX32" fmla="*/ 11489795 w 12191999"/>
              <a:gd name="connsiteY32" fmla="*/ 5339507 h 6858000"/>
              <a:gd name="connsiteX33" fmla="*/ 11447036 w 12191999"/>
              <a:gd name="connsiteY33" fmla="*/ 5295528 h 6858000"/>
              <a:gd name="connsiteX34" fmla="*/ 11449481 w 12191999"/>
              <a:gd name="connsiteY34" fmla="*/ 5202683 h 6858000"/>
              <a:gd name="connsiteX35" fmla="*/ 11449481 w 12191999"/>
              <a:gd name="connsiteY35" fmla="*/ 5092735 h 6858000"/>
              <a:gd name="connsiteX36" fmla="*/ 11492238 w 12191999"/>
              <a:gd name="connsiteY36" fmla="*/ 5018215 h 6858000"/>
              <a:gd name="connsiteX37" fmla="*/ 11545990 w 12191999"/>
              <a:gd name="connsiteY37" fmla="*/ 5025544 h 6858000"/>
              <a:gd name="connsiteX38" fmla="*/ 11668156 w 12191999"/>
              <a:gd name="connsiteY38" fmla="*/ 5051198 h 6858000"/>
              <a:gd name="connsiteX39" fmla="*/ 11682816 w 12191999"/>
              <a:gd name="connsiteY39" fmla="*/ 4877723 h 6858000"/>
              <a:gd name="connsiteX40" fmla="*/ 11555765 w 12191999"/>
              <a:gd name="connsiteY40" fmla="*/ 4874058 h 6858000"/>
              <a:gd name="connsiteX41" fmla="*/ 11508120 w 12191999"/>
              <a:gd name="connsiteY41" fmla="*/ 4902158 h 6858000"/>
              <a:gd name="connsiteX42" fmla="*/ 11450701 w 12191999"/>
              <a:gd name="connsiteY42" fmla="*/ 4839852 h 6858000"/>
              <a:gd name="connsiteX43" fmla="*/ 11448258 w 12191999"/>
              <a:gd name="connsiteY43" fmla="*/ 4591857 h 6858000"/>
              <a:gd name="connsiteX44" fmla="*/ 11477578 w 12191999"/>
              <a:gd name="connsiteY44" fmla="*/ 4573534 h 6858000"/>
              <a:gd name="connsiteX45" fmla="*/ 11677929 w 12191999"/>
              <a:gd name="connsiteY45" fmla="*/ 4573534 h 6858000"/>
              <a:gd name="connsiteX46" fmla="*/ 11728016 w 12191999"/>
              <a:gd name="connsiteY46" fmla="*/ 4562539 h 6858000"/>
              <a:gd name="connsiteX47" fmla="*/ 11735346 w 12191999"/>
              <a:gd name="connsiteY47" fmla="*/ 4500233 h 6858000"/>
              <a:gd name="connsiteX48" fmla="*/ 11768331 w 12191999"/>
              <a:gd name="connsiteY48" fmla="*/ 4323095 h 6858000"/>
              <a:gd name="connsiteX49" fmla="*/ 11820900 w 12191999"/>
              <a:gd name="connsiteY49" fmla="*/ 4311166 h 6858000"/>
              <a:gd name="connsiteX50" fmla="*/ 5742911 w 12191999"/>
              <a:gd name="connsiteY50" fmla="*/ 3557222 h 6858000"/>
              <a:gd name="connsiteX51" fmla="*/ 5851336 w 12191999"/>
              <a:gd name="connsiteY51" fmla="*/ 3613963 h 6858000"/>
              <a:gd name="connsiteX52" fmla="*/ 5840341 w 12191999"/>
              <a:gd name="connsiteY52" fmla="*/ 3736128 h 6858000"/>
              <a:gd name="connsiteX53" fmla="*/ 5811021 w 12191999"/>
              <a:gd name="connsiteY53" fmla="*/ 3780107 h 6858000"/>
              <a:gd name="connsiteX54" fmla="*/ 5873327 w 12191999"/>
              <a:gd name="connsiteY54" fmla="*/ 3815534 h 6858000"/>
              <a:gd name="connsiteX55" fmla="*/ 6082230 w 12191999"/>
              <a:gd name="connsiteY55" fmla="*/ 3814314 h 6858000"/>
              <a:gd name="connsiteX56" fmla="*/ 6115900 w 12191999"/>
              <a:gd name="connsiteY56" fmla="*/ 3831149 h 6858000"/>
              <a:gd name="connsiteX57" fmla="*/ 6116334 w 12191999"/>
              <a:gd name="connsiteY57" fmla="*/ 3835442 h 6858000"/>
              <a:gd name="connsiteX58" fmla="*/ 6135367 w 12191999"/>
              <a:gd name="connsiteY58" fmla="*/ 3820781 h 6858000"/>
              <a:gd name="connsiteX59" fmla="*/ 6165468 w 12191999"/>
              <a:gd name="connsiteY59" fmla="*/ 3821240 h 6858000"/>
              <a:gd name="connsiteX60" fmla="*/ 6250984 w 12191999"/>
              <a:gd name="connsiteY60" fmla="*/ 3822462 h 6858000"/>
              <a:gd name="connsiteX61" fmla="*/ 6356045 w 12191999"/>
              <a:gd name="connsiteY61" fmla="*/ 3822462 h 6858000"/>
              <a:gd name="connsiteX62" fmla="*/ 6434230 w 12191999"/>
              <a:gd name="connsiteY62" fmla="*/ 3873772 h 6858000"/>
              <a:gd name="connsiteX63" fmla="*/ 6401245 w 12191999"/>
              <a:gd name="connsiteY63" fmla="*/ 3938519 h 6858000"/>
              <a:gd name="connsiteX64" fmla="*/ 6395138 w 12191999"/>
              <a:gd name="connsiteY64" fmla="*/ 4039916 h 6858000"/>
              <a:gd name="connsiteX65" fmla="*/ 6574721 w 12191999"/>
              <a:gd name="connsiteY65" fmla="*/ 4054576 h 6858000"/>
              <a:gd name="connsiteX66" fmla="*/ 6575941 w 12191999"/>
              <a:gd name="connsiteY66" fmla="*/ 3931189 h 6858000"/>
              <a:gd name="connsiteX67" fmla="*/ 6547844 w 12191999"/>
              <a:gd name="connsiteY67" fmla="*/ 3883545 h 6858000"/>
              <a:gd name="connsiteX68" fmla="*/ 6610148 w 12191999"/>
              <a:gd name="connsiteY68" fmla="*/ 3826127 h 6858000"/>
              <a:gd name="connsiteX69" fmla="*/ 6856921 w 12191999"/>
              <a:gd name="connsiteY69" fmla="*/ 3823685 h 6858000"/>
              <a:gd name="connsiteX70" fmla="*/ 6875246 w 12191999"/>
              <a:gd name="connsiteY70" fmla="*/ 3853004 h 6858000"/>
              <a:gd name="connsiteX71" fmla="*/ 6875246 w 12191999"/>
              <a:gd name="connsiteY71" fmla="*/ 4053355 h 6858000"/>
              <a:gd name="connsiteX72" fmla="*/ 6892348 w 12191999"/>
              <a:gd name="connsiteY72" fmla="*/ 4110773 h 6858000"/>
              <a:gd name="connsiteX73" fmla="*/ 6948545 w 12191999"/>
              <a:gd name="connsiteY73" fmla="*/ 4110773 h 6858000"/>
              <a:gd name="connsiteX74" fmla="*/ 7117131 w 12191999"/>
              <a:gd name="connsiteY74" fmla="*/ 4126653 h 6858000"/>
              <a:gd name="connsiteX75" fmla="*/ 7080482 w 12191999"/>
              <a:gd name="connsiteY75" fmla="*/ 4328224 h 6858000"/>
              <a:gd name="connsiteX76" fmla="*/ 6959540 w 12191999"/>
              <a:gd name="connsiteY76" fmla="*/ 4317229 h 6858000"/>
              <a:gd name="connsiteX77" fmla="*/ 6914338 w 12191999"/>
              <a:gd name="connsiteY77" fmla="*/ 4287910 h 6858000"/>
              <a:gd name="connsiteX78" fmla="*/ 6877689 w 12191999"/>
              <a:gd name="connsiteY78" fmla="*/ 4350213 h 6858000"/>
              <a:gd name="connsiteX79" fmla="*/ 6878911 w 12191999"/>
              <a:gd name="connsiteY79" fmla="*/ 4550565 h 6858000"/>
              <a:gd name="connsiteX80" fmla="*/ 6838596 w 12191999"/>
              <a:gd name="connsiteY80" fmla="*/ 4592100 h 6858000"/>
              <a:gd name="connsiteX81" fmla="*/ 6648020 w 12191999"/>
              <a:gd name="connsiteY81" fmla="*/ 4590880 h 6858000"/>
              <a:gd name="connsiteX82" fmla="*/ 6594266 w 12191999"/>
              <a:gd name="connsiteY82" fmla="*/ 4604318 h 6858000"/>
              <a:gd name="connsiteX83" fmla="*/ 6591823 w 12191999"/>
              <a:gd name="connsiteY83" fmla="*/ 4662956 h 6858000"/>
              <a:gd name="connsiteX84" fmla="*/ 6589381 w 12191999"/>
              <a:gd name="connsiteY84" fmla="*/ 4819328 h 6858000"/>
              <a:gd name="connsiteX85" fmla="*/ 6375592 w 12191999"/>
              <a:gd name="connsiteY85" fmla="*/ 4796116 h 6858000"/>
              <a:gd name="connsiteX86" fmla="*/ 6385365 w 12191999"/>
              <a:gd name="connsiteY86" fmla="*/ 4670287 h 6858000"/>
              <a:gd name="connsiteX87" fmla="*/ 6415905 w 12191999"/>
              <a:gd name="connsiteY87" fmla="*/ 4628749 h 6858000"/>
              <a:gd name="connsiteX88" fmla="*/ 6351158 w 12191999"/>
              <a:gd name="connsiteY88" fmla="*/ 4589658 h 6858000"/>
              <a:gd name="connsiteX89" fmla="*/ 6150809 w 12191999"/>
              <a:gd name="connsiteY89" fmla="*/ 4590880 h 6858000"/>
              <a:gd name="connsiteX90" fmla="*/ 6117367 w 12191999"/>
              <a:gd name="connsiteY90" fmla="*/ 4582327 h 6858000"/>
              <a:gd name="connsiteX91" fmla="*/ 6114197 w 12191999"/>
              <a:gd name="connsiteY91" fmla="*/ 4575109 h 6858000"/>
              <a:gd name="connsiteX92" fmla="*/ 6109104 w 12191999"/>
              <a:gd name="connsiteY92" fmla="*/ 4582272 h 6858000"/>
              <a:gd name="connsiteX93" fmla="*/ 6087114 w 12191999"/>
              <a:gd name="connsiteY93" fmla="*/ 4586396 h 6858000"/>
              <a:gd name="connsiteX94" fmla="*/ 5863552 w 12191999"/>
              <a:gd name="connsiteY94" fmla="*/ 4586396 h 6858000"/>
              <a:gd name="connsiteX95" fmla="*/ 5802472 w 12191999"/>
              <a:gd name="connsiteY95" fmla="*/ 4555854 h 6858000"/>
              <a:gd name="connsiteX96" fmla="*/ 5807356 w 12191999"/>
              <a:gd name="connsiteY96" fmla="*/ 4480114 h 6858000"/>
              <a:gd name="connsiteX97" fmla="*/ 5847670 w 12191999"/>
              <a:gd name="connsiteY97" fmla="*/ 4403148 h 6858000"/>
              <a:gd name="connsiteX98" fmla="*/ 5752384 w 12191999"/>
              <a:gd name="connsiteY98" fmla="*/ 4329849 h 6858000"/>
              <a:gd name="connsiteX99" fmla="*/ 5628995 w 12191999"/>
              <a:gd name="connsiteY99" fmla="*/ 4372606 h 6858000"/>
              <a:gd name="connsiteX100" fmla="*/ 5638769 w 12191999"/>
              <a:gd name="connsiteY100" fmla="*/ 4470339 h 6858000"/>
              <a:gd name="connsiteX101" fmla="*/ 5674197 w 12191999"/>
              <a:gd name="connsiteY101" fmla="*/ 4527758 h 6858000"/>
              <a:gd name="connsiteX102" fmla="*/ 5591125 w 12191999"/>
              <a:gd name="connsiteY102" fmla="*/ 4586396 h 6858000"/>
              <a:gd name="connsiteX103" fmla="*/ 5377337 w 12191999"/>
              <a:gd name="connsiteY103" fmla="*/ 4586396 h 6858000"/>
              <a:gd name="connsiteX104" fmla="*/ 5346796 w 12191999"/>
              <a:gd name="connsiteY104" fmla="*/ 4553411 h 6858000"/>
              <a:gd name="connsiteX105" fmla="*/ 5348016 w 12191999"/>
              <a:gd name="connsiteY105" fmla="*/ 4353059 h 6858000"/>
              <a:gd name="connsiteX106" fmla="*/ 5327249 w 12191999"/>
              <a:gd name="connsiteY106" fmla="*/ 4291978 h 6858000"/>
              <a:gd name="connsiteX107" fmla="*/ 5278383 w 12191999"/>
              <a:gd name="connsiteY107" fmla="*/ 4293199 h 6858000"/>
              <a:gd name="connsiteX108" fmla="*/ 5174543 w 12191999"/>
              <a:gd name="connsiteY108" fmla="*/ 4337181 h 6858000"/>
              <a:gd name="connsiteX109" fmla="*/ 5089026 w 12191999"/>
              <a:gd name="connsiteY109" fmla="*/ 4221122 h 6858000"/>
              <a:gd name="connsiteX110" fmla="*/ 5144002 w 12191999"/>
              <a:gd name="connsiteY110" fmla="*/ 4078190 h 6858000"/>
              <a:gd name="connsiteX111" fmla="*/ 5264946 w 12191999"/>
              <a:gd name="connsiteY111" fmla="*/ 4087965 h 6858000"/>
              <a:gd name="connsiteX112" fmla="*/ 5311367 w 12191999"/>
              <a:gd name="connsiteY112" fmla="*/ 4117283 h 6858000"/>
              <a:gd name="connsiteX113" fmla="*/ 5346796 w 12191999"/>
              <a:gd name="connsiteY113" fmla="*/ 4054980 h 6858000"/>
              <a:gd name="connsiteX114" fmla="*/ 5345574 w 12191999"/>
              <a:gd name="connsiteY114" fmla="*/ 3849742 h 6858000"/>
              <a:gd name="connsiteX115" fmla="*/ 5381003 w 12191999"/>
              <a:gd name="connsiteY115" fmla="*/ 3811870 h 6858000"/>
              <a:gd name="connsiteX116" fmla="*/ 5486063 w 12191999"/>
              <a:gd name="connsiteY116" fmla="*/ 3815534 h 6858000"/>
              <a:gd name="connsiteX117" fmla="*/ 5596012 w 12191999"/>
              <a:gd name="connsiteY117" fmla="*/ 3815534 h 6858000"/>
              <a:gd name="connsiteX118" fmla="*/ 5650984 w 12191999"/>
              <a:gd name="connsiteY118" fmla="*/ 3777664 h 6858000"/>
              <a:gd name="connsiteX119" fmla="*/ 5625329 w 12191999"/>
              <a:gd name="connsiteY119" fmla="*/ 3738570 h 6858000"/>
              <a:gd name="connsiteX120" fmla="*/ 5649765 w 12191999"/>
              <a:gd name="connsiteY120" fmla="*/ 3576091 h 6858000"/>
              <a:gd name="connsiteX121" fmla="*/ 5700845 w 12191999"/>
              <a:gd name="connsiteY121" fmla="*/ 3557958 h 6858000"/>
              <a:gd name="connsiteX122" fmla="*/ 5742911 w 12191999"/>
              <a:gd name="connsiteY122" fmla="*/ 3557222 h 6858000"/>
              <a:gd name="connsiteX123" fmla="*/ 5726517 w 12191999"/>
              <a:gd name="connsiteY123" fmla="*/ 2017504 h 6858000"/>
              <a:gd name="connsiteX124" fmla="*/ 5834786 w 12191999"/>
              <a:gd name="connsiteY124" fmla="*/ 2083015 h 6858000"/>
              <a:gd name="connsiteX125" fmla="*/ 5820126 w 12191999"/>
              <a:gd name="connsiteY125" fmla="*/ 2192965 h 6858000"/>
              <a:gd name="connsiteX126" fmla="*/ 5787140 w 12191999"/>
              <a:gd name="connsiteY126" fmla="*/ 2236943 h 6858000"/>
              <a:gd name="connsiteX127" fmla="*/ 5855555 w 12191999"/>
              <a:gd name="connsiteY127" fmla="*/ 2277258 h 6858000"/>
              <a:gd name="connsiteX128" fmla="*/ 6041243 w 12191999"/>
              <a:gd name="connsiteY128" fmla="*/ 2276037 h 6858000"/>
              <a:gd name="connsiteX129" fmla="*/ 6093775 w 12191999"/>
              <a:gd name="connsiteY129" fmla="*/ 2326124 h 6858000"/>
              <a:gd name="connsiteX130" fmla="*/ 6092553 w 12191999"/>
              <a:gd name="connsiteY130" fmla="*/ 2516703 h 6858000"/>
              <a:gd name="connsiteX131" fmla="*/ 6121873 w 12191999"/>
              <a:gd name="connsiteY131" fmla="*/ 2577785 h 6858000"/>
              <a:gd name="connsiteX132" fmla="*/ 6154856 w 12191999"/>
              <a:gd name="connsiteY132" fmla="*/ 2574120 h 6858000"/>
              <a:gd name="connsiteX133" fmla="*/ 6351542 w 12191999"/>
              <a:gd name="connsiteY133" fmla="*/ 2611990 h 6858000"/>
              <a:gd name="connsiteX134" fmla="*/ 6352764 w 12191999"/>
              <a:gd name="connsiteY134" fmla="*/ 2708501 h 6858000"/>
              <a:gd name="connsiteX135" fmla="*/ 6300232 w 12191999"/>
              <a:gd name="connsiteY135" fmla="*/ 2779356 h 6858000"/>
              <a:gd name="connsiteX136" fmla="*/ 6170739 w 12191999"/>
              <a:gd name="connsiteY136" fmla="*/ 2769584 h 6858000"/>
              <a:gd name="connsiteX137" fmla="*/ 6129202 w 12191999"/>
              <a:gd name="connsiteY137" fmla="*/ 2742708 h 6858000"/>
              <a:gd name="connsiteX138" fmla="*/ 6093775 w 12191999"/>
              <a:gd name="connsiteY138" fmla="*/ 2800124 h 6858000"/>
              <a:gd name="connsiteX139" fmla="*/ 6094997 w 12191999"/>
              <a:gd name="connsiteY139" fmla="*/ 3009027 h 6858000"/>
              <a:gd name="connsiteX140" fmla="*/ 6054683 w 12191999"/>
              <a:gd name="connsiteY140" fmla="*/ 3046899 h 6858000"/>
              <a:gd name="connsiteX141" fmla="*/ 5859220 w 12191999"/>
              <a:gd name="connsiteY141" fmla="*/ 3045676 h 6858000"/>
              <a:gd name="connsiteX142" fmla="*/ 5805467 w 12191999"/>
              <a:gd name="connsiteY142" fmla="*/ 3060336 h 6858000"/>
              <a:gd name="connsiteX143" fmla="*/ 5804246 w 12191999"/>
              <a:gd name="connsiteY143" fmla="*/ 3116533 h 6858000"/>
              <a:gd name="connsiteX144" fmla="*/ 5849445 w 12191999"/>
              <a:gd name="connsiteY144" fmla="*/ 3206935 h 6858000"/>
              <a:gd name="connsiteX145" fmla="*/ 5751713 w 12191999"/>
              <a:gd name="connsiteY145" fmla="*/ 3299780 h 6858000"/>
              <a:gd name="connsiteX146" fmla="*/ 5581905 w 12191999"/>
              <a:gd name="connsiteY146" fmla="*/ 3237475 h 6858000"/>
              <a:gd name="connsiteX147" fmla="*/ 5601451 w 12191999"/>
              <a:gd name="connsiteY147" fmla="*/ 3125084 h 6858000"/>
              <a:gd name="connsiteX148" fmla="*/ 5629551 w 12191999"/>
              <a:gd name="connsiteY148" fmla="*/ 3083549 h 6858000"/>
              <a:gd name="connsiteX149" fmla="*/ 5573353 w 12191999"/>
              <a:gd name="connsiteY149" fmla="*/ 3045676 h 6858000"/>
              <a:gd name="connsiteX150" fmla="*/ 5430421 w 12191999"/>
              <a:gd name="connsiteY150" fmla="*/ 3045676 h 6858000"/>
              <a:gd name="connsiteX151" fmla="*/ 5324139 w 12191999"/>
              <a:gd name="connsiteY151" fmla="*/ 2938172 h 6858000"/>
              <a:gd name="connsiteX152" fmla="*/ 5324139 w 12191999"/>
              <a:gd name="connsiteY152" fmla="*/ 2805010 h 6858000"/>
              <a:gd name="connsiteX153" fmla="*/ 5355900 w 12191999"/>
              <a:gd name="connsiteY153" fmla="*/ 2734156 h 6858000"/>
              <a:gd name="connsiteX154" fmla="*/ 5427977 w 12191999"/>
              <a:gd name="connsiteY154" fmla="*/ 2737821 h 6858000"/>
              <a:gd name="connsiteX155" fmla="*/ 5508607 w 12191999"/>
              <a:gd name="connsiteY155" fmla="*/ 2780578 h 6858000"/>
              <a:gd name="connsiteX156" fmla="*/ 5581905 w 12191999"/>
              <a:gd name="connsiteY156" fmla="*/ 2674294 h 6858000"/>
              <a:gd name="connsiteX157" fmla="*/ 5537926 w 12191999"/>
              <a:gd name="connsiteY157" fmla="*/ 2560681 h 6858000"/>
              <a:gd name="connsiteX158" fmla="*/ 5440195 w 12191999"/>
              <a:gd name="connsiteY158" fmla="*/ 2570454 h 6858000"/>
              <a:gd name="connsiteX159" fmla="*/ 5382779 w 12191999"/>
              <a:gd name="connsiteY159" fmla="*/ 2605882 h 6858000"/>
              <a:gd name="connsiteX160" fmla="*/ 5324139 w 12191999"/>
              <a:gd name="connsiteY160" fmla="*/ 2527695 h 6858000"/>
              <a:gd name="connsiteX161" fmla="*/ 5322917 w 12191999"/>
              <a:gd name="connsiteY161" fmla="*/ 2304134 h 6858000"/>
              <a:gd name="connsiteX162" fmla="*/ 5351016 w 12191999"/>
              <a:gd name="connsiteY162" fmla="*/ 2278479 h 6858000"/>
              <a:gd name="connsiteX163" fmla="*/ 5556254 w 12191999"/>
              <a:gd name="connsiteY163" fmla="*/ 2278479 h 6858000"/>
              <a:gd name="connsiteX164" fmla="*/ 5610003 w 12191999"/>
              <a:gd name="connsiteY164" fmla="*/ 2263820 h 6858000"/>
              <a:gd name="connsiteX165" fmla="*/ 5611225 w 12191999"/>
              <a:gd name="connsiteY165" fmla="*/ 2203958 h 6858000"/>
              <a:gd name="connsiteX166" fmla="*/ 5606337 w 12191999"/>
              <a:gd name="connsiteY166" fmla="*/ 2053696 h 6858000"/>
              <a:gd name="connsiteX167" fmla="*/ 5726517 w 12191999"/>
              <a:gd name="connsiteY167" fmla="*/ 2017504 h 6858000"/>
              <a:gd name="connsiteX168" fmla="*/ 0 w 12191999"/>
              <a:gd name="connsiteY168" fmla="*/ 0 h 6858000"/>
              <a:gd name="connsiteX169" fmla="*/ 5329115 w 12191999"/>
              <a:gd name="connsiteY169" fmla="*/ 0 h 6858000"/>
              <a:gd name="connsiteX170" fmla="*/ 5332434 w 12191999"/>
              <a:gd name="connsiteY170" fmla="*/ 5729 h 6858000"/>
              <a:gd name="connsiteX171" fmla="*/ 5334132 w 12191999"/>
              <a:gd name="connsiteY171" fmla="*/ 27166 h 6858000"/>
              <a:gd name="connsiteX172" fmla="*/ 5332910 w 12191999"/>
              <a:gd name="connsiteY172" fmla="*/ 227517 h 6858000"/>
              <a:gd name="connsiteX173" fmla="*/ 5346347 w 12191999"/>
              <a:gd name="connsiteY173" fmla="*/ 276382 h 6858000"/>
              <a:gd name="connsiteX174" fmla="*/ 5402544 w 12191999"/>
              <a:gd name="connsiteY174" fmla="*/ 277604 h 6858000"/>
              <a:gd name="connsiteX175" fmla="*/ 5582127 w 12191999"/>
              <a:gd name="connsiteY175" fmla="*/ 317919 h 6858000"/>
              <a:gd name="connsiteX176" fmla="*/ 5523486 w 12191999"/>
              <a:gd name="connsiteY176" fmla="*/ 501165 h 6858000"/>
              <a:gd name="connsiteX177" fmla="*/ 5411097 w 12191999"/>
              <a:gd name="connsiteY177" fmla="*/ 481620 h 6858000"/>
              <a:gd name="connsiteX178" fmla="*/ 5369558 w 12191999"/>
              <a:gd name="connsiteY178" fmla="*/ 453522 h 6858000"/>
              <a:gd name="connsiteX179" fmla="*/ 5332910 w 12191999"/>
              <a:gd name="connsiteY179" fmla="*/ 514605 h 6858000"/>
              <a:gd name="connsiteX180" fmla="*/ 5334132 w 12191999"/>
              <a:gd name="connsiteY180" fmla="*/ 719841 h 6858000"/>
              <a:gd name="connsiteX181" fmla="*/ 5295041 w 12191999"/>
              <a:gd name="connsiteY181" fmla="*/ 760156 h 6858000"/>
              <a:gd name="connsiteX182" fmla="*/ 5094692 w 12191999"/>
              <a:gd name="connsiteY182" fmla="*/ 758935 h 6858000"/>
              <a:gd name="connsiteX183" fmla="*/ 5045820 w 12191999"/>
              <a:gd name="connsiteY183" fmla="*/ 772373 h 6858000"/>
              <a:gd name="connsiteX184" fmla="*/ 5043379 w 12191999"/>
              <a:gd name="connsiteY184" fmla="*/ 831012 h 6858000"/>
              <a:gd name="connsiteX185" fmla="*/ 5031161 w 12191999"/>
              <a:gd name="connsiteY185" fmla="*/ 997156 h 6858000"/>
              <a:gd name="connsiteX186" fmla="*/ 4818594 w 12191999"/>
              <a:gd name="connsiteY186" fmla="*/ 949511 h 6858000"/>
              <a:gd name="connsiteX187" fmla="*/ 4840582 w 12191999"/>
              <a:gd name="connsiteY187" fmla="*/ 837120 h 6858000"/>
              <a:gd name="connsiteX188" fmla="*/ 4866234 w 12191999"/>
              <a:gd name="connsiteY188" fmla="*/ 793140 h 6858000"/>
              <a:gd name="connsiteX189" fmla="*/ 4808822 w 12191999"/>
              <a:gd name="connsiteY189" fmla="*/ 758935 h 6858000"/>
              <a:gd name="connsiteX190" fmla="*/ 4595032 w 12191999"/>
              <a:gd name="connsiteY190" fmla="*/ 760156 h 6858000"/>
              <a:gd name="connsiteX191" fmla="*/ 4573923 w 12191999"/>
              <a:gd name="connsiteY191" fmla="*/ 757192 h 6858000"/>
              <a:gd name="connsiteX192" fmla="*/ 4572290 w 12191999"/>
              <a:gd name="connsiteY192" fmla="*/ 755075 h 6858000"/>
              <a:gd name="connsiteX193" fmla="*/ 4542110 w 12191999"/>
              <a:gd name="connsiteY193" fmla="*/ 755075 h 6858000"/>
              <a:gd name="connsiteX194" fmla="*/ 4532620 w 12191999"/>
              <a:gd name="connsiteY194" fmla="*/ 757803 h 6858000"/>
              <a:gd name="connsiteX195" fmla="*/ 4318830 w 12191999"/>
              <a:gd name="connsiteY195" fmla="*/ 757803 h 6858000"/>
              <a:gd name="connsiteX196" fmla="*/ 4252861 w 12191999"/>
              <a:gd name="connsiteY196" fmla="*/ 727261 h 6858000"/>
              <a:gd name="connsiteX197" fmla="*/ 4257749 w 12191999"/>
              <a:gd name="connsiteY197" fmla="*/ 652741 h 6858000"/>
              <a:gd name="connsiteX198" fmla="*/ 4298063 w 12191999"/>
              <a:gd name="connsiteY198" fmla="*/ 570889 h 6858000"/>
              <a:gd name="connsiteX199" fmla="*/ 4205214 w 12191999"/>
              <a:gd name="connsiteY199" fmla="*/ 501255 h 6858000"/>
              <a:gd name="connsiteX200" fmla="*/ 4087942 w 12191999"/>
              <a:gd name="connsiteY200" fmla="*/ 535462 h 6858000"/>
              <a:gd name="connsiteX201" fmla="*/ 4094050 w 12191999"/>
              <a:gd name="connsiteY201" fmla="*/ 644189 h 6858000"/>
              <a:gd name="connsiteX202" fmla="*/ 4127035 w 12191999"/>
              <a:gd name="connsiteY202" fmla="*/ 700384 h 6858000"/>
              <a:gd name="connsiteX203" fmla="*/ 4057400 w 12191999"/>
              <a:gd name="connsiteY203" fmla="*/ 757803 h 6858000"/>
              <a:gd name="connsiteX204" fmla="*/ 3819179 w 12191999"/>
              <a:gd name="connsiteY204" fmla="*/ 759023 h 6858000"/>
              <a:gd name="connsiteX205" fmla="*/ 3813849 w 12191999"/>
              <a:gd name="connsiteY205" fmla="*/ 756900 h 6858000"/>
              <a:gd name="connsiteX206" fmla="*/ 3810549 w 12191999"/>
              <a:gd name="connsiteY206" fmla="*/ 758781 h 6858000"/>
              <a:gd name="connsiteX207" fmla="*/ 3815750 w 12191999"/>
              <a:gd name="connsiteY207" fmla="*/ 768157 h 6858000"/>
              <a:gd name="connsiteX208" fmla="*/ 3817238 w 12191999"/>
              <a:gd name="connsiteY208" fmla="*/ 788353 h 6858000"/>
              <a:gd name="connsiteX209" fmla="*/ 3816018 w 12191999"/>
              <a:gd name="connsiteY209" fmla="*/ 983816 h 6858000"/>
              <a:gd name="connsiteX210" fmla="*/ 3789144 w 12191999"/>
              <a:gd name="connsiteY210" fmla="*/ 1057116 h 6858000"/>
              <a:gd name="connsiteX211" fmla="*/ 3708516 w 12191999"/>
              <a:gd name="connsiteY211" fmla="*/ 1053451 h 6858000"/>
              <a:gd name="connsiteX212" fmla="*/ 3635219 w 12191999"/>
              <a:gd name="connsiteY212" fmla="*/ 1014358 h 6858000"/>
              <a:gd name="connsiteX213" fmla="*/ 3560696 w 12191999"/>
              <a:gd name="connsiteY213" fmla="*/ 1098651 h 6858000"/>
              <a:gd name="connsiteX214" fmla="*/ 3603457 w 12191999"/>
              <a:gd name="connsiteY214" fmla="*/ 1235477 h 6858000"/>
              <a:gd name="connsiteX215" fmla="*/ 3697521 w 12191999"/>
              <a:gd name="connsiteY215" fmla="*/ 1226924 h 6858000"/>
              <a:gd name="connsiteX216" fmla="*/ 3759825 w 12191999"/>
              <a:gd name="connsiteY216" fmla="*/ 1190276 h 6858000"/>
              <a:gd name="connsiteX217" fmla="*/ 3816018 w 12191999"/>
              <a:gd name="connsiteY217" fmla="*/ 1270905 h 6858000"/>
              <a:gd name="connsiteX218" fmla="*/ 3817238 w 12191999"/>
              <a:gd name="connsiteY218" fmla="*/ 1489580 h 6858000"/>
              <a:gd name="connsiteX219" fmla="*/ 3811589 w 12191999"/>
              <a:gd name="connsiteY219" fmla="*/ 1511264 h 6858000"/>
              <a:gd name="connsiteX220" fmla="*/ 3801031 w 12191999"/>
              <a:gd name="connsiteY220" fmla="*/ 1513846 h 6858000"/>
              <a:gd name="connsiteX221" fmla="*/ 3806488 w 12191999"/>
              <a:gd name="connsiteY221" fmla="*/ 1516917 h 6858000"/>
              <a:gd name="connsiteX222" fmla="*/ 3807926 w 12191999"/>
              <a:gd name="connsiteY222" fmla="*/ 1520360 h 6858000"/>
              <a:gd name="connsiteX223" fmla="*/ 3814241 w 12191999"/>
              <a:gd name="connsiteY223" fmla="*/ 1520360 h 6858000"/>
              <a:gd name="connsiteX224" fmla="*/ 3829058 w 12191999"/>
              <a:gd name="connsiteY224" fmla="*/ 1502514 h 6858000"/>
              <a:gd name="connsiteX225" fmla="*/ 3863824 w 12191999"/>
              <a:gd name="connsiteY225" fmla="*/ 1499658 h 6858000"/>
              <a:gd name="connsiteX226" fmla="*/ 4049516 w 12191999"/>
              <a:gd name="connsiteY226" fmla="*/ 1500879 h 6858000"/>
              <a:gd name="connsiteX227" fmla="*/ 4117929 w 12191999"/>
              <a:gd name="connsiteY227" fmla="*/ 1460565 h 6858000"/>
              <a:gd name="connsiteX228" fmla="*/ 4084945 w 12191999"/>
              <a:gd name="connsiteY228" fmla="*/ 1416587 h 6858000"/>
              <a:gd name="connsiteX229" fmla="*/ 4070285 w 12191999"/>
              <a:gd name="connsiteY229" fmla="*/ 1306638 h 6858000"/>
              <a:gd name="connsiteX230" fmla="*/ 4178554 w 12191999"/>
              <a:gd name="connsiteY230" fmla="*/ 1241127 h 6858000"/>
              <a:gd name="connsiteX231" fmla="*/ 4298729 w 12191999"/>
              <a:gd name="connsiteY231" fmla="*/ 1277318 h 6858000"/>
              <a:gd name="connsiteX232" fmla="*/ 4293841 w 12191999"/>
              <a:gd name="connsiteY232" fmla="*/ 1427580 h 6858000"/>
              <a:gd name="connsiteX233" fmla="*/ 4295062 w 12191999"/>
              <a:gd name="connsiteY233" fmla="*/ 1487441 h 6858000"/>
              <a:gd name="connsiteX234" fmla="*/ 4348815 w 12191999"/>
              <a:gd name="connsiteY234" fmla="*/ 1502101 h 6858000"/>
              <a:gd name="connsiteX235" fmla="*/ 4554055 w 12191999"/>
              <a:gd name="connsiteY235" fmla="*/ 1502101 h 6858000"/>
              <a:gd name="connsiteX236" fmla="*/ 4580339 w 12191999"/>
              <a:gd name="connsiteY236" fmla="*/ 1513955 h 6858000"/>
              <a:gd name="connsiteX237" fmla="*/ 4580382 w 12191999"/>
              <a:gd name="connsiteY237" fmla="*/ 1514287 h 6858000"/>
              <a:gd name="connsiteX238" fmla="*/ 4581432 w 12191999"/>
              <a:gd name="connsiteY238" fmla="*/ 1513558 h 6858000"/>
              <a:gd name="connsiteX239" fmla="*/ 4598057 w 12191999"/>
              <a:gd name="connsiteY239" fmla="*/ 1511994 h 6858000"/>
              <a:gd name="connsiteX240" fmla="*/ 4811845 w 12191999"/>
              <a:gd name="connsiteY240" fmla="*/ 1513216 h 6858000"/>
              <a:gd name="connsiteX241" fmla="*/ 4894918 w 12191999"/>
              <a:gd name="connsiteY241" fmla="*/ 1571855 h 6858000"/>
              <a:gd name="connsiteX242" fmla="*/ 4859491 w 12191999"/>
              <a:gd name="connsiteY242" fmla="*/ 1630493 h 6858000"/>
              <a:gd name="connsiteX243" fmla="*/ 4853383 w 12191999"/>
              <a:gd name="connsiteY243" fmla="*/ 1731891 h 6858000"/>
              <a:gd name="connsiteX244" fmla="*/ 4969438 w 12191999"/>
              <a:gd name="connsiteY244" fmla="*/ 1770984 h 6858000"/>
              <a:gd name="connsiteX245" fmla="*/ 5069614 w 12191999"/>
              <a:gd name="connsiteY245" fmla="*/ 1696462 h 6858000"/>
              <a:gd name="connsiteX246" fmla="*/ 5025634 w 12191999"/>
              <a:gd name="connsiteY246" fmla="*/ 1617055 h 6858000"/>
              <a:gd name="connsiteX247" fmla="*/ 5020749 w 12191999"/>
              <a:gd name="connsiteY247" fmla="*/ 1548643 h 6858000"/>
              <a:gd name="connsiteX248" fmla="*/ 5094050 w 12191999"/>
              <a:gd name="connsiteY248" fmla="*/ 1513216 h 6858000"/>
              <a:gd name="connsiteX249" fmla="*/ 5302949 w 12191999"/>
              <a:gd name="connsiteY249" fmla="*/ 1513216 h 6858000"/>
              <a:gd name="connsiteX250" fmla="*/ 5335935 w 12191999"/>
              <a:gd name="connsiteY250" fmla="*/ 1548643 h 6858000"/>
              <a:gd name="connsiteX251" fmla="*/ 5335935 w 12191999"/>
              <a:gd name="connsiteY251" fmla="*/ 1648817 h 6858000"/>
              <a:gd name="connsiteX252" fmla="*/ 5335935 w 12191999"/>
              <a:gd name="connsiteY252" fmla="*/ 1706237 h 6858000"/>
              <a:gd name="connsiteX253" fmla="*/ 5335935 w 12191999"/>
              <a:gd name="connsiteY253" fmla="*/ 1768539 h 6858000"/>
              <a:gd name="connsiteX254" fmla="*/ 5279741 w 12191999"/>
              <a:gd name="connsiteY254" fmla="*/ 1844283 h 6858000"/>
              <a:gd name="connsiteX255" fmla="*/ 5219879 w 12191999"/>
              <a:gd name="connsiteY255" fmla="*/ 1808854 h 6858000"/>
              <a:gd name="connsiteX256" fmla="*/ 5122147 w 12191999"/>
              <a:gd name="connsiteY256" fmla="*/ 1799081 h 6858000"/>
              <a:gd name="connsiteX257" fmla="*/ 5080610 w 12191999"/>
              <a:gd name="connsiteY257" fmla="*/ 1935906 h 6858000"/>
              <a:gd name="connsiteX258" fmla="*/ 5156351 w 12191999"/>
              <a:gd name="connsiteY258" fmla="*/ 2018979 h 6858000"/>
              <a:gd name="connsiteX259" fmla="*/ 5229651 w 12191999"/>
              <a:gd name="connsiteY259" fmla="*/ 1978665 h 6858000"/>
              <a:gd name="connsiteX260" fmla="*/ 5311502 w 12191999"/>
              <a:gd name="connsiteY260" fmla="*/ 1977443 h 6858000"/>
              <a:gd name="connsiteX261" fmla="*/ 5335935 w 12191999"/>
              <a:gd name="connsiteY261" fmla="*/ 2047077 h 6858000"/>
              <a:gd name="connsiteX262" fmla="*/ 5335935 w 12191999"/>
              <a:gd name="connsiteY262" fmla="*/ 2247429 h 6858000"/>
              <a:gd name="connsiteX263" fmla="*/ 5300506 w 12191999"/>
              <a:gd name="connsiteY263" fmla="*/ 2284079 h 6858000"/>
              <a:gd name="connsiteX264" fmla="*/ 5091606 w 12191999"/>
              <a:gd name="connsiteY264" fmla="*/ 2282856 h 6858000"/>
              <a:gd name="connsiteX265" fmla="*/ 5030522 w 12191999"/>
              <a:gd name="connsiteY265" fmla="*/ 2320726 h 6858000"/>
              <a:gd name="connsiteX266" fmla="*/ 5058619 w 12191999"/>
              <a:gd name="connsiteY266" fmla="*/ 2362263 h 6858000"/>
              <a:gd name="connsiteX267" fmla="*/ 5070837 w 12191999"/>
              <a:gd name="connsiteY267" fmla="*/ 2486872 h 6858000"/>
              <a:gd name="connsiteX268" fmla="*/ 4926682 w 12191999"/>
              <a:gd name="connsiteY268" fmla="*/ 2539402 h 6858000"/>
              <a:gd name="connsiteX269" fmla="*/ 4813067 w 12191999"/>
              <a:gd name="connsiteY269" fmla="*/ 2452666 h 6858000"/>
              <a:gd name="connsiteX270" fmla="*/ 4855825 w 12191999"/>
              <a:gd name="connsiteY270" fmla="*/ 2352491 h 6858000"/>
              <a:gd name="connsiteX271" fmla="*/ 4853383 w 12191999"/>
              <a:gd name="connsiteY271" fmla="*/ 2296294 h 6858000"/>
              <a:gd name="connsiteX272" fmla="*/ 4799629 w 12191999"/>
              <a:gd name="connsiteY272" fmla="*/ 2281634 h 6858000"/>
              <a:gd name="connsiteX273" fmla="*/ 4633486 w 12191999"/>
              <a:gd name="connsiteY273" fmla="*/ 2281634 h 6858000"/>
              <a:gd name="connsiteX274" fmla="*/ 4568545 w 12191999"/>
              <a:gd name="connsiteY274" fmla="*/ 2254834 h 6858000"/>
              <a:gd name="connsiteX275" fmla="*/ 4568533 w 12191999"/>
              <a:gd name="connsiteY275" fmla="*/ 2254378 h 6858000"/>
              <a:gd name="connsiteX276" fmla="*/ 4567644 w 12191999"/>
              <a:gd name="connsiteY276" fmla="*/ 2255861 h 6858000"/>
              <a:gd name="connsiteX277" fmla="*/ 4544720 w 12191999"/>
              <a:gd name="connsiteY277" fmla="*/ 2264404 h 6858000"/>
              <a:gd name="connsiteX278" fmla="*/ 4554906 w 12191999"/>
              <a:gd name="connsiteY278" fmla="*/ 2264379 h 6858000"/>
              <a:gd name="connsiteX279" fmla="*/ 4573231 w 12191999"/>
              <a:gd name="connsiteY279" fmla="*/ 2293699 h 6858000"/>
              <a:gd name="connsiteX280" fmla="*/ 4573231 w 12191999"/>
              <a:gd name="connsiteY280" fmla="*/ 2494050 h 6858000"/>
              <a:gd name="connsiteX281" fmla="*/ 4590334 w 12191999"/>
              <a:gd name="connsiteY281" fmla="*/ 2551467 h 6858000"/>
              <a:gd name="connsiteX282" fmla="*/ 4646530 w 12191999"/>
              <a:gd name="connsiteY282" fmla="*/ 2551467 h 6858000"/>
              <a:gd name="connsiteX283" fmla="*/ 4815115 w 12191999"/>
              <a:gd name="connsiteY283" fmla="*/ 2567347 h 6858000"/>
              <a:gd name="connsiteX284" fmla="*/ 4778466 w 12191999"/>
              <a:gd name="connsiteY284" fmla="*/ 2768920 h 6858000"/>
              <a:gd name="connsiteX285" fmla="*/ 4657524 w 12191999"/>
              <a:gd name="connsiteY285" fmla="*/ 2757926 h 6858000"/>
              <a:gd name="connsiteX286" fmla="*/ 4612323 w 12191999"/>
              <a:gd name="connsiteY286" fmla="*/ 2728606 h 6858000"/>
              <a:gd name="connsiteX287" fmla="*/ 4575675 w 12191999"/>
              <a:gd name="connsiteY287" fmla="*/ 2790910 h 6858000"/>
              <a:gd name="connsiteX288" fmla="*/ 4576894 w 12191999"/>
              <a:gd name="connsiteY288" fmla="*/ 2991261 h 6858000"/>
              <a:gd name="connsiteX289" fmla="*/ 4570481 w 12191999"/>
              <a:gd name="connsiteY289" fmla="*/ 3024856 h 6858000"/>
              <a:gd name="connsiteX290" fmla="*/ 4561944 w 12191999"/>
              <a:gd name="connsiteY290" fmla="*/ 3029609 h 6858000"/>
              <a:gd name="connsiteX291" fmla="*/ 4568608 w 12191999"/>
              <a:gd name="connsiteY291" fmla="*/ 3030206 h 6858000"/>
              <a:gd name="connsiteX292" fmla="*/ 4578857 w 12191999"/>
              <a:gd name="connsiteY292" fmla="*/ 3036715 h 6858000"/>
              <a:gd name="connsiteX293" fmla="*/ 4581540 w 12191999"/>
              <a:gd name="connsiteY293" fmla="*/ 3051267 h 6858000"/>
              <a:gd name="connsiteX294" fmla="*/ 4595169 w 12191999"/>
              <a:gd name="connsiteY294" fmla="*/ 3045892 h 6858000"/>
              <a:gd name="connsiteX295" fmla="*/ 4620385 w 12191999"/>
              <a:gd name="connsiteY295" fmla="*/ 3045454 h 6858000"/>
              <a:gd name="connsiteX296" fmla="*/ 4806076 w 12191999"/>
              <a:gd name="connsiteY296" fmla="*/ 3046674 h 6858000"/>
              <a:gd name="connsiteX297" fmla="*/ 4874487 w 12191999"/>
              <a:gd name="connsiteY297" fmla="*/ 3006359 h 6858000"/>
              <a:gd name="connsiteX298" fmla="*/ 4841504 w 12191999"/>
              <a:gd name="connsiteY298" fmla="*/ 2962382 h 6858000"/>
              <a:gd name="connsiteX299" fmla="*/ 4826843 w 12191999"/>
              <a:gd name="connsiteY299" fmla="*/ 2852433 h 6858000"/>
              <a:gd name="connsiteX300" fmla="*/ 5055294 w 12191999"/>
              <a:gd name="connsiteY300" fmla="*/ 2823113 h 6858000"/>
              <a:gd name="connsiteX301" fmla="*/ 5050406 w 12191999"/>
              <a:gd name="connsiteY301" fmla="*/ 2973375 h 6858000"/>
              <a:gd name="connsiteX302" fmla="*/ 5051628 w 12191999"/>
              <a:gd name="connsiteY302" fmla="*/ 3033236 h 6858000"/>
              <a:gd name="connsiteX303" fmla="*/ 5105382 w 12191999"/>
              <a:gd name="connsiteY303" fmla="*/ 3047896 h 6858000"/>
              <a:gd name="connsiteX304" fmla="*/ 5310620 w 12191999"/>
              <a:gd name="connsiteY304" fmla="*/ 3047896 h 6858000"/>
              <a:gd name="connsiteX305" fmla="*/ 5338715 w 12191999"/>
              <a:gd name="connsiteY305" fmla="*/ 3073551 h 6858000"/>
              <a:gd name="connsiteX306" fmla="*/ 5337493 w 12191999"/>
              <a:gd name="connsiteY306" fmla="*/ 3297112 h 6858000"/>
              <a:gd name="connsiteX307" fmla="*/ 5278853 w 12191999"/>
              <a:gd name="connsiteY307" fmla="*/ 3375299 h 6858000"/>
              <a:gd name="connsiteX308" fmla="*/ 5221435 w 12191999"/>
              <a:gd name="connsiteY308" fmla="*/ 3339871 h 6858000"/>
              <a:gd name="connsiteX309" fmla="*/ 5123706 w 12191999"/>
              <a:gd name="connsiteY309" fmla="*/ 3330097 h 6858000"/>
              <a:gd name="connsiteX310" fmla="*/ 5079725 w 12191999"/>
              <a:gd name="connsiteY310" fmla="*/ 3443711 h 6858000"/>
              <a:gd name="connsiteX311" fmla="*/ 5153026 w 12191999"/>
              <a:gd name="connsiteY311" fmla="*/ 3549995 h 6858000"/>
              <a:gd name="connsiteX312" fmla="*/ 5233655 w 12191999"/>
              <a:gd name="connsiteY312" fmla="*/ 3507238 h 6858000"/>
              <a:gd name="connsiteX313" fmla="*/ 5305732 w 12191999"/>
              <a:gd name="connsiteY313" fmla="*/ 3503573 h 6858000"/>
              <a:gd name="connsiteX314" fmla="*/ 5337493 w 12191999"/>
              <a:gd name="connsiteY314" fmla="*/ 3574428 h 6858000"/>
              <a:gd name="connsiteX315" fmla="*/ 5337493 w 12191999"/>
              <a:gd name="connsiteY315" fmla="*/ 3707588 h 6858000"/>
              <a:gd name="connsiteX316" fmla="*/ 5231209 w 12191999"/>
              <a:gd name="connsiteY316" fmla="*/ 3815093 h 6858000"/>
              <a:gd name="connsiteX317" fmla="*/ 5088277 w 12191999"/>
              <a:gd name="connsiteY317" fmla="*/ 3815093 h 6858000"/>
              <a:gd name="connsiteX318" fmla="*/ 5032081 w 12191999"/>
              <a:gd name="connsiteY318" fmla="*/ 3852965 h 6858000"/>
              <a:gd name="connsiteX319" fmla="*/ 5060180 w 12191999"/>
              <a:gd name="connsiteY319" fmla="*/ 3894500 h 6858000"/>
              <a:gd name="connsiteX320" fmla="*/ 5079725 w 12191999"/>
              <a:gd name="connsiteY320" fmla="*/ 4006891 h 6858000"/>
              <a:gd name="connsiteX321" fmla="*/ 4909915 w 12191999"/>
              <a:gd name="connsiteY321" fmla="*/ 4069196 h 6858000"/>
              <a:gd name="connsiteX322" fmla="*/ 4812184 w 12191999"/>
              <a:gd name="connsiteY322" fmla="*/ 3976351 h 6858000"/>
              <a:gd name="connsiteX323" fmla="*/ 4857383 w 12191999"/>
              <a:gd name="connsiteY323" fmla="*/ 3885949 h 6858000"/>
              <a:gd name="connsiteX324" fmla="*/ 4856163 w 12191999"/>
              <a:gd name="connsiteY324" fmla="*/ 3829753 h 6858000"/>
              <a:gd name="connsiteX325" fmla="*/ 4802409 w 12191999"/>
              <a:gd name="connsiteY325" fmla="*/ 3815093 h 6858000"/>
              <a:gd name="connsiteX326" fmla="*/ 4606946 w 12191999"/>
              <a:gd name="connsiteY326" fmla="*/ 3816315 h 6858000"/>
              <a:gd name="connsiteX327" fmla="*/ 4581843 w 12191999"/>
              <a:gd name="connsiteY327" fmla="*/ 3811533 h 6858000"/>
              <a:gd name="connsiteX328" fmla="*/ 4581798 w 12191999"/>
              <a:gd name="connsiteY328" fmla="*/ 3821095 h 6858000"/>
              <a:gd name="connsiteX329" fmla="*/ 4581798 w 12191999"/>
              <a:gd name="connsiteY329" fmla="*/ 4049544 h 6858000"/>
              <a:gd name="connsiteX330" fmla="*/ 4528044 w 12191999"/>
              <a:gd name="connsiteY330" fmla="*/ 4121621 h 6858000"/>
              <a:gd name="connsiteX331" fmla="*/ 4468182 w 12191999"/>
              <a:gd name="connsiteY331" fmla="*/ 4089859 h 6858000"/>
              <a:gd name="connsiteX332" fmla="*/ 4364344 w 12191999"/>
              <a:gd name="connsiteY332" fmla="*/ 4081306 h 6858000"/>
              <a:gd name="connsiteX333" fmla="*/ 4360678 w 12191999"/>
              <a:gd name="connsiteY333" fmla="*/ 4271879 h 6858000"/>
              <a:gd name="connsiteX334" fmla="*/ 4469406 w 12191999"/>
              <a:gd name="connsiteY334" fmla="*/ 4266992 h 6858000"/>
              <a:gd name="connsiteX335" fmla="*/ 4529266 w 12191999"/>
              <a:gd name="connsiteY335" fmla="*/ 4235230 h 6858000"/>
              <a:gd name="connsiteX336" fmla="*/ 4583017 w 12191999"/>
              <a:gd name="connsiteY336" fmla="*/ 4312195 h 6858000"/>
              <a:gd name="connsiteX337" fmla="*/ 4585462 w 12191999"/>
              <a:gd name="connsiteY337" fmla="*/ 4420922 h 6858000"/>
              <a:gd name="connsiteX338" fmla="*/ 4585462 w 12191999"/>
              <a:gd name="connsiteY338" fmla="*/ 4535755 h 6858000"/>
              <a:gd name="connsiteX339" fmla="*/ 4580270 w 12191999"/>
              <a:gd name="connsiteY339" fmla="*/ 4556981 h 6858000"/>
              <a:gd name="connsiteX340" fmla="*/ 4558623 w 12191999"/>
              <a:gd name="connsiteY340" fmla="*/ 4562623 h 6858000"/>
              <a:gd name="connsiteX341" fmla="*/ 4558623 w 12191999"/>
              <a:gd name="connsiteY341" fmla="*/ 4566440 h 6858000"/>
              <a:gd name="connsiteX342" fmla="*/ 4573343 w 12191999"/>
              <a:gd name="connsiteY342" fmla="*/ 4568280 h 6858000"/>
              <a:gd name="connsiteX343" fmla="*/ 4583997 w 12191999"/>
              <a:gd name="connsiteY343" fmla="*/ 4582238 h 6858000"/>
              <a:gd name="connsiteX344" fmla="*/ 4584236 w 12191999"/>
              <a:gd name="connsiteY344" fmla="*/ 4584622 h 6858000"/>
              <a:gd name="connsiteX345" fmla="*/ 4590467 w 12191999"/>
              <a:gd name="connsiteY345" fmla="*/ 4573843 h 6858000"/>
              <a:gd name="connsiteX346" fmla="*/ 4626810 w 12191999"/>
              <a:gd name="connsiteY346" fmla="*/ 4567125 h 6858000"/>
              <a:gd name="connsiteX347" fmla="*/ 4827160 w 12191999"/>
              <a:gd name="connsiteY347" fmla="*/ 4567125 h 6858000"/>
              <a:gd name="connsiteX348" fmla="*/ 4890685 w 12191999"/>
              <a:gd name="connsiteY348" fmla="*/ 4591556 h 6858000"/>
              <a:gd name="connsiteX349" fmla="*/ 4887021 w 12191999"/>
              <a:gd name="connsiteY349" fmla="*/ 4672186 h 6858000"/>
              <a:gd name="connsiteX350" fmla="*/ 4847929 w 12191999"/>
              <a:gd name="connsiteY350" fmla="*/ 4741820 h 6858000"/>
              <a:gd name="connsiteX351" fmla="*/ 4920006 w 12191999"/>
              <a:gd name="connsiteY351" fmla="*/ 4817562 h 6858000"/>
              <a:gd name="connsiteX352" fmla="*/ 5064161 w 12191999"/>
              <a:gd name="connsiteY352" fmla="*/ 4784578 h 6858000"/>
              <a:gd name="connsiteX353" fmla="*/ 5056831 w 12191999"/>
              <a:gd name="connsiteY353" fmla="*/ 4679516 h 6858000"/>
              <a:gd name="connsiteX354" fmla="*/ 5022625 w 12191999"/>
              <a:gd name="connsiteY354" fmla="*/ 4624541 h 6858000"/>
              <a:gd name="connsiteX355" fmla="*/ 5092258 w 12191999"/>
              <a:gd name="connsiteY355" fmla="*/ 4568344 h 6858000"/>
              <a:gd name="connsiteX356" fmla="*/ 5330479 w 12191999"/>
              <a:gd name="connsiteY356" fmla="*/ 4567125 h 6858000"/>
              <a:gd name="connsiteX357" fmla="*/ 5353691 w 12191999"/>
              <a:gd name="connsiteY357" fmla="*/ 4597667 h 6858000"/>
              <a:gd name="connsiteX358" fmla="*/ 5353691 w 12191999"/>
              <a:gd name="connsiteY358" fmla="*/ 4802902 h 6858000"/>
              <a:gd name="connsiteX359" fmla="*/ 5372016 w 12191999"/>
              <a:gd name="connsiteY359" fmla="*/ 4859100 h 6858000"/>
              <a:gd name="connsiteX360" fmla="*/ 5422104 w 12191999"/>
              <a:gd name="connsiteY360" fmla="*/ 4856655 h 6858000"/>
              <a:gd name="connsiteX361" fmla="*/ 5512505 w 12191999"/>
              <a:gd name="connsiteY361" fmla="*/ 4809011 h 6858000"/>
              <a:gd name="connsiteX362" fmla="*/ 5607793 w 12191999"/>
              <a:gd name="connsiteY362" fmla="*/ 4905522 h 6858000"/>
              <a:gd name="connsiteX363" fmla="*/ 5562593 w 12191999"/>
              <a:gd name="connsiteY363" fmla="*/ 5065559 h 6858000"/>
              <a:gd name="connsiteX364" fmla="*/ 5430656 w 12191999"/>
              <a:gd name="connsiteY364" fmla="*/ 5057007 h 6858000"/>
              <a:gd name="connsiteX365" fmla="*/ 5392783 w 12191999"/>
              <a:gd name="connsiteY365" fmla="*/ 5030132 h 6858000"/>
              <a:gd name="connsiteX366" fmla="*/ 5354913 w 12191999"/>
              <a:gd name="connsiteY366" fmla="*/ 5085106 h 6858000"/>
              <a:gd name="connsiteX367" fmla="*/ 5356135 w 12191999"/>
              <a:gd name="connsiteY367" fmla="*/ 5294008 h 6858000"/>
              <a:gd name="connsiteX368" fmla="*/ 5350738 w 12191999"/>
              <a:gd name="connsiteY368" fmla="*/ 5321930 h 6858000"/>
              <a:gd name="connsiteX369" fmla="*/ 5371287 w 12191999"/>
              <a:gd name="connsiteY369" fmla="*/ 5318874 h 6858000"/>
              <a:gd name="connsiteX370" fmla="*/ 5585072 w 12191999"/>
              <a:gd name="connsiteY370" fmla="*/ 5318874 h 6858000"/>
              <a:gd name="connsiteX371" fmla="*/ 5651043 w 12191999"/>
              <a:gd name="connsiteY371" fmla="*/ 5349416 h 6858000"/>
              <a:gd name="connsiteX372" fmla="*/ 5646155 w 12191999"/>
              <a:gd name="connsiteY372" fmla="*/ 5421493 h 6858000"/>
              <a:gd name="connsiteX373" fmla="*/ 5603399 w 12191999"/>
              <a:gd name="connsiteY373" fmla="*/ 5498458 h 6858000"/>
              <a:gd name="connsiteX374" fmla="*/ 5692578 w 12191999"/>
              <a:gd name="connsiteY374" fmla="*/ 5574200 h 6858000"/>
              <a:gd name="connsiteX375" fmla="*/ 5812299 w 12191999"/>
              <a:gd name="connsiteY375" fmla="*/ 5544881 h 6858000"/>
              <a:gd name="connsiteX376" fmla="*/ 5808637 w 12191999"/>
              <a:gd name="connsiteY376" fmla="*/ 5430047 h 6858000"/>
              <a:gd name="connsiteX377" fmla="*/ 5778092 w 12191999"/>
              <a:gd name="connsiteY377" fmla="*/ 5378737 h 6858000"/>
              <a:gd name="connsiteX378" fmla="*/ 5837954 w 12191999"/>
              <a:gd name="connsiteY378" fmla="*/ 5323761 h 6858000"/>
              <a:gd name="connsiteX379" fmla="*/ 6089611 w 12191999"/>
              <a:gd name="connsiteY379" fmla="*/ 5320096 h 6858000"/>
              <a:gd name="connsiteX380" fmla="*/ 6106714 w 12191999"/>
              <a:gd name="connsiteY380" fmla="*/ 5345752 h 6858000"/>
              <a:gd name="connsiteX381" fmla="*/ 6106714 w 12191999"/>
              <a:gd name="connsiteY381" fmla="*/ 5574200 h 6858000"/>
              <a:gd name="connsiteX382" fmla="*/ 6052963 w 12191999"/>
              <a:gd name="connsiteY382" fmla="*/ 5646278 h 6858000"/>
              <a:gd name="connsiteX383" fmla="*/ 5993101 w 12191999"/>
              <a:gd name="connsiteY383" fmla="*/ 5614516 h 6858000"/>
              <a:gd name="connsiteX384" fmla="*/ 5889264 w 12191999"/>
              <a:gd name="connsiteY384" fmla="*/ 5605962 h 6858000"/>
              <a:gd name="connsiteX385" fmla="*/ 5885598 w 12191999"/>
              <a:gd name="connsiteY385" fmla="*/ 5796541 h 6858000"/>
              <a:gd name="connsiteX386" fmla="*/ 5994323 w 12191999"/>
              <a:gd name="connsiteY386" fmla="*/ 5791654 h 6858000"/>
              <a:gd name="connsiteX387" fmla="*/ 6054184 w 12191999"/>
              <a:gd name="connsiteY387" fmla="*/ 5759891 h 6858000"/>
              <a:gd name="connsiteX388" fmla="*/ 6107935 w 12191999"/>
              <a:gd name="connsiteY388" fmla="*/ 5836855 h 6858000"/>
              <a:gd name="connsiteX389" fmla="*/ 6110381 w 12191999"/>
              <a:gd name="connsiteY389" fmla="*/ 5945582 h 6858000"/>
              <a:gd name="connsiteX390" fmla="*/ 6110381 w 12191999"/>
              <a:gd name="connsiteY390" fmla="*/ 6060417 h 6858000"/>
              <a:gd name="connsiteX391" fmla="*/ 6106055 w 12191999"/>
              <a:gd name="connsiteY391" fmla="*/ 6078094 h 6858000"/>
              <a:gd name="connsiteX392" fmla="*/ 6108059 w 12191999"/>
              <a:gd name="connsiteY392" fmla="*/ 6078201 h 6858000"/>
              <a:gd name="connsiteX393" fmla="*/ 6121268 w 12191999"/>
              <a:gd name="connsiteY393" fmla="*/ 6085837 h 6858000"/>
              <a:gd name="connsiteX394" fmla="*/ 6125405 w 12191999"/>
              <a:gd name="connsiteY394" fmla="*/ 6096044 h 6858000"/>
              <a:gd name="connsiteX395" fmla="*/ 6126156 w 12191999"/>
              <a:gd name="connsiteY395" fmla="*/ 6094323 h 6858000"/>
              <a:gd name="connsiteX396" fmla="*/ 6161736 w 12191999"/>
              <a:gd name="connsiteY396" fmla="*/ 6086077 h 6858000"/>
              <a:gd name="connsiteX397" fmla="*/ 6366973 w 12191999"/>
              <a:gd name="connsiteY397" fmla="*/ 6086077 h 6858000"/>
              <a:gd name="connsiteX398" fmla="*/ 6439050 w 12191999"/>
              <a:gd name="connsiteY398" fmla="*/ 6125170 h 6858000"/>
              <a:gd name="connsiteX399" fmla="*/ 6431720 w 12191999"/>
              <a:gd name="connsiteY399" fmla="*/ 6186252 h 6858000"/>
              <a:gd name="connsiteX400" fmla="*/ 6388963 w 12191999"/>
              <a:gd name="connsiteY400" fmla="*/ 6279097 h 6858000"/>
              <a:gd name="connsiteX401" fmla="*/ 6524567 w 12191999"/>
              <a:gd name="connsiteY401" fmla="*/ 6343846 h 6858000"/>
              <a:gd name="connsiteX402" fmla="*/ 6624741 w 12191999"/>
              <a:gd name="connsiteY402" fmla="*/ 6260772 h 6858000"/>
              <a:gd name="connsiteX403" fmla="*/ 6589314 w 12191999"/>
              <a:gd name="connsiteY403" fmla="*/ 6197247 h 6858000"/>
              <a:gd name="connsiteX404" fmla="*/ 6559994 w 12191999"/>
              <a:gd name="connsiteY404" fmla="*/ 6139830 h 6858000"/>
              <a:gd name="connsiteX405" fmla="*/ 6622298 w 12191999"/>
              <a:gd name="connsiteY405" fmla="*/ 6087298 h 6858000"/>
              <a:gd name="connsiteX406" fmla="*/ 6870294 w 12191999"/>
              <a:gd name="connsiteY406" fmla="*/ 6086077 h 6858000"/>
              <a:gd name="connsiteX407" fmla="*/ 6878000 w 12191999"/>
              <a:gd name="connsiteY407" fmla="*/ 6089431 h 6858000"/>
              <a:gd name="connsiteX408" fmla="*/ 6879007 w 12191999"/>
              <a:gd name="connsiteY408" fmla="*/ 6086924 h 6858000"/>
              <a:gd name="connsiteX409" fmla="*/ 6877557 w 12191999"/>
              <a:gd name="connsiteY409" fmla="*/ 6084401 h 6858000"/>
              <a:gd name="connsiteX410" fmla="*/ 6876069 w 12191999"/>
              <a:gd name="connsiteY410" fmla="*/ 6064396 h 6858000"/>
              <a:gd name="connsiteX411" fmla="*/ 6877291 w 12191999"/>
              <a:gd name="connsiteY411" fmla="*/ 5860381 h 6858000"/>
              <a:gd name="connsiteX412" fmla="*/ 6835754 w 12191999"/>
              <a:gd name="connsiteY412" fmla="*/ 5796854 h 6858000"/>
              <a:gd name="connsiteX413" fmla="*/ 6794219 w 12191999"/>
              <a:gd name="connsiteY413" fmla="*/ 5827396 h 6858000"/>
              <a:gd name="connsiteX414" fmla="*/ 6672053 w 12191999"/>
              <a:gd name="connsiteY414" fmla="*/ 5838391 h 6858000"/>
              <a:gd name="connsiteX415" fmla="*/ 6618301 w 12191999"/>
              <a:gd name="connsiteY415" fmla="*/ 5690570 h 6858000"/>
              <a:gd name="connsiteX416" fmla="*/ 6707480 w 12191999"/>
              <a:gd name="connsiteY416" fmla="*/ 5578181 h 6858000"/>
              <a:gd name="connsiteX417" fmla="*/ 6806435 w 12191999"/>
              <a:gd name="connsiteY417" fmla="*/ 5623380 h 6858000"/>
              <a:gd name="connsiteX418" fmla="*/ 6856522 w 12191999"/>
              <a:gd name="connsiteY418" fmla="*/ 5623380 h 6858000"/>
              <a:gd name="connsiteX419" fmla="*/ 6876069 w 12191999"/>
              <a:gd name="connsiteY419" fmla="*/ 5567184 h 6858000"/>
              <a:gd name="connsiteX420" fmla="*/ 6874847 w 12191999"/>
              <a:gd name="connsiteY420" fmla="*/ 5371720 h 6858000"/>
              <a:gd name="connsiteX421" fmla="*/ 6912719 w 12191999"/>
              <a:gd name="connsiteY421" fmla="*/ 5332627 h 6858000"/>
              <a:gd name="connsiteX422" fmla="*/ 7113069 w 12191999"/>
              <a:gd name="connsiteY422" fmla="*/ 5333849 h 6858000"/>
              <a:gd name="connsiteX423" fmla="*/ 7179039 w 12191999"/>
              <a:gd name="connsiteY423" fmla="*/ 5295978 h 6858000"/>
              <a:gd name="connsiteX424" fmla="*/ 7147275 w 12191999"/>
              <a:gd name="connsiteY424" fmla="*/ 5250776 h 6858000"/>
              <a:gd name="connsiteX425" fmla="*/ 7136280 w 12191999"/>
              <a:gd name="connsiteY425" fmla="*/ 5133498 h 6858000"/>
              <a:gd name="connsiteX426" fmla="*/ 7292651 w 12191999"/>
              <a:gd name="connsiteY426" fmla="*/ 5078525 h 6858000"/>
              <a:gd name="connsiteX427" fmla="*/ 7400157 w 12191999"/>
              <a:gd name="connsiteY427" fmla="*/ 5167705 h 6858000"/>
              <a:gd name="connsiteX428" fmla="*/ 7354955 w 12191999"/>
              <a:gd name="connsiteY428" fmla="*/ 5264216 h 6858000"/>
              <a:gd name="connsiteX429" fmla="*/ 7357398 w 12191999"/>
              <a:gd name="connsiteY429" fmla="*/ 5319191 h 6858000"/>
              <a:gd name="connsiteX430" fmla="*/ 7409930 w 12191999"/>
              <a:gd name="connsiteY430" fmla="*/ 5335071 h 6858000"/>
              <a:gd name="connsiteX431" fmla="*/ 7615166 w 12191999"/>
              <a:gd name="connsiteY431" fmla="*/ 5333849 h 6858000"/>
              <a:gd name="connsiteX432" fmla="*/ 7644486 w 12191999"/>
              <a:gd name="connsiteY432" fmla="*/ 5363168 h 6858000"/>
              <a:gd name="connsiteX433" fmla="*/ 7644486 w 12191999"/>
              <a:gd name="connsiteY433" fmla="*/ 5581843 h 6858000"/>
              <a:gd name="connsiteX434" fmla="*/ 7588291 w 12191999"/>
              <a:gd name="connsiteY434" fmla="*/ 5661252 h 6858000"/>
              <a:gd name="connsiteX435" fmla="*/ 7529651 w 12191999"/>
              <a:gd name="connsiteY435" fmla="*/ 5627045 h 6858000"/>
              <a:gd name="connsiteX436" fmla="*/ 7428255 w 12191999"/>
              <a:gd name="connsiteY436" fmla="*/ 5619716 h 6858000"/>
              <a:gd name="connsiteX437" fmla="*/ 7390383 w 12191999"/>
              <a:gd name="connsiteY437" fmla="*/ 5754097 h 6858000"/>
              <a:gd name="connsiteX438" fmla="*/ 7466127 w 12191999"/>
              <a:gd name="connsiteY438" fmla="*/ 5837169 h 6858000"/>
              <a:gd name="connsiteX439" fmla="*/ 7538204 w 12191999"/>
              <a:gd name="connsiteY439" fmla="*/ 5795633 h 6858000"/>
              <a:gd name="connsiteX440" fmla="*/ 7617611 w 12191999"/>
              <a:gd name="connsiteY440" fmla="*/ 5791968 h 6858000"/>
              <a:gd name="connsiteX441" fmla="*/ 7644486 w 12191999"/>
              <a:gd name="connsiteY441" fmla="*/ 5855493 h 6858000"/>
              <a:gd name="connsiteX442" fmla="*/ 7644486 w 12191999"/>
              <a:gd name="connsiteY442" fmla="*/ 5960555 h 6858000"/>
              <a:gd name="connsiteX443" fmla="*/ 7645708 w 12191999"/>
              <a:gd name="connsiteY443" fmla="*/ 6072947 h 6858000"/>
              <a:gd name="connsiteX444" fmla="*/ 7643676 w 12191999"/>
              <a:gd name="connsiteY444" fmla="*/ 6091527 h 6858000"/>
              <a:gd name="connsiteX445" fmla="*/ 7645318 w 12191999"/>
              <a:gd name="connsiteY445" fmla="*/ 6082343 h 6858000"/>
              <a:gd name="connsiteX446" fmla="*/ 7677538 w 12191999"/>
              <a:gd name="connsiteY446" fmla="*/ 6073639 h 6858000"/>
              <a:gd name="connsiteX447" fmla="*/ 7886441 w 12191999"/>
              <a:gd name="connsiteY447" fmla="*/ 6074861 h 6858000"/>
              <a:gd name="connsiteX448" fmla="*/ 7956073 w 12191999"/>
              <a:gd name="connsiteY448" fmla="*/ 6107844 h 6858000"/>
              <a:gd name="connsiteX449" fmla="*/ 7949965 w 12191999"/>
              <a:gd name="connsiteY449" fmla="*/ 6176258 h 6858000"/>
              <a:gd name="connsiteX450" fmla="*/ 7905986 w 12191999"/>
              <a:gd name="connsiteY450" fmla="*/ 6256885 h 6858000"/>
              <a:gd name="connsiteX451" fmla="*/ 8002497 w 12191999"/>
              <a:gd name="connsiteY451" fmla="*/ 6331407 h 6858000"/>
              <a:gd name="connsiteX452" fmla="*/ 8110001 w 12191999"/>
              <a:gd name="connsiteY452" fmla="*/ 6304530 h 6858000"/>
              <a:gd name="connsiteX453" fmla="*/ 8110001 w 12191999"/>
              <a:gd name="connsiteY453" fmla="*/ 6183586 h 6858000"/>
              <a:gd name="connsiteX454" fmla="*/ 8079461 w 12191999"/>
              <a:gd name="connsiteY454" fmla="*/ 6135943 h 6858000"/>
              <a:gd name="connsiteX455" fmla="*/ 8141764 w 12191999"/>
              <a:gd name="connsiteY455" fmla="*/ 6077304 h 6858000"/>
              <a:gd name="connsiteX456" fmla="*/ 8393425 w 12191999"/>
              <a:gd name="connsiteY456" fmla="*/ 6074861 h 6858000"/>
              <a:gd name="connsiteX457" fmla="*/ 8406729 w 12191999"/>
              <a:gd name="connsiteY457" fmla="*/ 6078106 h 6858000"/>
              <a:gd name="connsiteX458" fmla="*/ 8410249 w 12191999"/>
              <a:gd name="connsiteY458" fmla="*/ 6084768 h 6858000"/>
              <a:gd name="connsiteX459" fmla="*/ 8414744 w 12191999"/>
              <a:gd name="connsiteY459" fmla="*/ 6080797 h 6858000"/>
              <a:gd name="connsiteX460" fmla="*/ 8436581 w 12191999"/>
              <a:gd name="connsiteY460" fmla="*/ 6079422 h 6858000"/>
              <a:gd name="connsiteX461" fmla="*/ 8641819 w 12191999"/>
              <a:gd name="connsiteY461" fmla="*/ 6079422 h 6858000"/>
              <a:gd name="connsiteX462" fmla="*/ 8690684 w 12191999"/>
              <a:gd name="connsiteY462" fmla="*/ 6065984 h 6858000"/>
              <a:gd name="connsiteX463" fmla="*/ 8693127 w 12191999"/>
              <a:gd name="connsiteY463" fmla="*/ 6003680 h 6858000"/>
              <a:gd name="connsiteX464" fmla="*/ 8688242 w 12191999"/>
              <a:gd name="connsiteY464" fmla="*/ 5855861 h 6858000"/>
              <a:gd name="connsiteX465" fmla="*/ 8909360 w 12191999"/>
              <a:gd name="connsiteY465" fmla="*/ 5870521 h 6858000"/>
              <a:gd name="connsiteX466" fmla="*/ 8900808 w 12191999"/>
              <a:gd name="connsiteY466" fmla="*/ 5998795 h 6858000"/>
              <a:gd name="connsiteX467" fmla="*/ 8873933 w 12191999"/>
              <a:gd name="connsiteY467" fmla="*/ 6041552 h 6858000"/>
              <a:gd name="connsiteX468" fmla="*/ 8931350 w 12191999"/>
              <a:gd name="connsiteY468" fmla="*/ 6078202 h 6858000"/>
              <a:gd name="connsiteX469" fmla="*/ 9136587 w 12191999"/>
              <a:gd name="connsiteY469" fmla="*/ 6076979 h 6858000"/>
              <a:gd name="connsiteX470" fmla="*/ 9159416 w 12191999"/>
              <a:gd name="connsiteY470" fmla="*/ 6078201 h 6858000"/>
              <a:gd name="connsiteX471" fmla="*/ 9160395 w 12191999"/>
              <a:gd name="connsiteY471" fmla="*/ 6078767 h 6858000"/>
              <a:gd name="connsiteX472" fmla="*/ 9159383 w 12191999"/>
              <a:gd name="connsiteY472" fmla="*/ 6065178 h 6858000"/>
              <a:gd name="connsiteX473" fmla="*/ 9160606 w 12191999"/>
              <a:gd name="connsiteY473" fmla="*/ 5856275 h 6858000"/>
              <a:gd name="connsiteX474" fmla="*/ 9125178 w 12191999"/>
              <a:gd name="connsiteY474" fmla="*/ 5798859 h 6858000"/>
              <a:gd name="connsiteX475" fmla="*/ 9083641 w 12191999"/>
              <a:gd name="connsiteY475" fmla="*/ 5825735 h 6858000"/>
              <a:gd name="connsiteX476" fmla="*/ 8954147 w 12191999"/>
              <a:gd name="connsiteY476" fmla="*/ 5835507 h 6858000"/>
              <a:gd name="connsiteX477" fmla="*/ 8901615 w 12191999"/>
              <a:gd name="connsiteY477" fmla="*/ 5764652 h 6858000"/>
              <a:gd name="connsiteX478" fmla="*/ 8902838 w 12191999"/>
              <a:gd name="connsiteY478" fmla="*/ 5668142 h 6858000"/>
              <a:gd name="connsiteX479" fmla="*/ 9099523 w 12191999"/>
              <a:gd name="connsiteY479" fmla="*/ 5630271 h 6858000"/>
              <a:gd name="connsiteX480" fmla="*/ 9132508 w 12191999"/>
              <a:gd name="connsiteY480" fmla="*/ 5633936 h 6858000"/>
              <a:gd name="connsiteX481" fmla="*/ 9161828 w 12191999"/>
              <a:gd name="connsiteY481" fmla="*/ 5572855 h 6858000"/>
              <a:gd name="connsiteX482" fmla="*/ 9160606 w 12191999"/>
              <a:gd name="connsiteY482" fmla="*/ 5382276 h 6858000"/>
              <a:gd name="connsiteX483" fmla="*/ 9213137 w 12191999"/>
              <a:gd name="connsiteY483" fmla="*/ 5332188 h 6858000"/>
              <a:gd name="connsiteX484" fmla="*/ 9398827 w 12191999"/>
              <a:gd name="connsiteY484" fmla="*/ 5333410 h 6858000"/>
              <a:gd name="connsiteX485" fmla="*/ 9467240 w 12191999"/>
              <a:gd name="connsiteY485" fmla="*/ 5293094 h 6858000"/>
              <a:gd name="connsiteX486" fmla="*/ 9434256 w 12191999"/>
              <a:gd name="connsiteY486" fmla="*/ 5249118 h 6858000"/>
              <a:gd name="connsiteX487" fmla="*/ 9419596 w 12191999"/>
              <a:gd name="connsiteY487" fmla="*/ 5139169 h 6858000"/>
              <a:gd name="connsiteX488" fmla="*/ 9648044 w 12191999"/>
              <a:gd name="connsiteY488" fmla="*/ 5109848 h 6858000"/>
              <a:gd name="connsiteX489" fmla="*/ 9643157 w 12191999"/>
              <a:gd name="connsiteY489" fmla="*/ 5260110 h 6858000"/>
              <a:gd name="connsiteX490" fmla="*/ 9644379 w 12191999"/>
              <a:gd name="connsiteY490" fmla="*/ 5319971 h 6858000"/>
              <a:gd name="connsiteX491" fmla="*/ 9698131 w 12191999"/>
              <a:gd name="connsiteY491" fmla="*/ 5334631 h 6858000"/>
              <a:gd name="connsiteX492" fmla="*/ 9903370 w 12191999"/>
              <a:gd name="connsiteY492" fmla="*/ 5334631 h 6858000"/>
              <a:gd name="connsiteX493" fmla="*/ 9929654 w 12191999"/>
              <a:gd name="connsiteY493" fmla="*/ 5346485 h 6858000"/>
              <a:gd name="connsiteX494" fmla="*/ 9930724 w 12191999"/>
              <a:gd name="connsiteY494" fmla="*/ 5354628 h 6858000"/>
              <a:gd name="connsiteX495" fmla="*/ 9932264 w 12191999"/>
              <a:gd name="connsiteY495" fmla="*/ 5354628 h 6858000"/>
              <a:gd name="connsiteX496" fmla="*/ 9932800 w 12191999"/>
              <a:gd name="connsiteY496" fmla="*/ 5349644 h 6858000"/>
              <a:gd name="connsiteX497" fmla="*/ 9947918 w 12191999"/>
              <a:gd name="connsiteY497" fmla="*/ 5337597 h 6858000"/>
              <a:gd name="connsiteX498" fmla="*/ 9951318 w 12191999"/>
              <a:gd name="connsiteY498" fmla="*/ 5337347 h 6858000"/>
              <a:gd name="connsiteX499" fmla="*/ 9952291 w 12191999"/>
              <a:gd name="connsiteY499" fmla="*/ 5335521 h 6858000"/>
              <a:gd name="connsiteX500" fmla="*/ 9934946 w 12191999"/>
              <a:gd name="connsiteY500" fmla="*/ 5330599 h 6858000"/>
              <a:gd name="connsiteX501" fmla="*/ 9930821 w 12191999"/>
              <a:gd name="connsiteY501" fmla="*/ 5309831 h 6858000"/>
              <a:gd name="connsiteX502" fmla="*/ 9930821 w 12191999"/>
              <a:gd name="connsiteY502" fmla="*/ 5086269 h 6858000"/>
              <a:gd name="connsiteX503" fmla="*/ 9976023 w 12191999"/>
              <a:gd name="connsiteY503" fmla="*/ 5012969 h 6858000"/>
              <a:gd name="connsiteX504" fmla="*/ 10026111 w 12191999"/>
              <a:gd name="connsiteY504" fmla="*/ 5020300 h 6858000"/>
              <a:gd name="connsiteX505" fmla="*/ 10151942 w 12191999"/>
              <a:gd name="connsiteY505" fmla="*/ 5045954 h 6858000"/>
              <a:gd name="connsiteX506" fmla="*/ 10160492 w 12191999"/>
              <a:gd name="connsiteY506" fmla="*/ 4868816 h 6858000"/>
              <a:gd name="connsiteX507" fmla="*/ 10039550 w 12191999"/>
              <a:gd name="connsiteY507" fmla="*/ 4867593 h 6858000"/>
              <a:gd name="connsiteX508" fmla="*/ 9987018 w 12191999"/>
              <a:gd name="connsiteY508" fmla="*/ 4895690 h 6858000"/>
              <a:gd name="connsiteX509" fmla="*/ 9932044 w 12191999"/>
              <a:gd name="connsiteY509" fmla="*/ 4830943 h 6858000"/>
              <a:gd name="connsiteX510" fmla="*/ 9929601 w 12191999"/>
              <a:gd name="connsiteY510" fmla="*/ 4587835 h 6858000"/>
              <a:gd name="connsiteX511" fmla="*/ 9957699 w 12191999"/>
              <a:gd name="connsiteY511" fmla="*/ 4568288 h 6858000"/>
              <a:gd name="connsiteX512" fmla="*/ 10158050 w 12191999"/>
              <a:gd name="connsiteY512" fmla="*/ 4568288 h 6858000"/>
              <a:gd name="connsiteX513" fmla="*/ 10204472 w 12191999"/>
              <a:gd name="connsiteY513" fmla="*/ 4560959 h 6858000"/>
              <a:gd name="connsiteX514" fmla="*/ 10213024 w 12191999"/>
              <a:gd name="connsiteY514" fmla="*/ 4493768 h 6858000"/>
              <a:gd name="connsiteX515" fmla="*/ 10209359 w 12191999"/>
              <a:gd name="connsiteY515" fmla="*/ 4345948 h 6858000"/>
              <a:gd name="connsiteX516" fmla="*/ 10325263 w 12191999"/>
              <a:gd name="connsiteY516" fmla="*/ 4307925 h 6858000"/>
              <a:gd name="connsiteX517" fmla="*/ 10432920 w 12191999"/>
              <a:gd name="connsiteY517" fmla="*/ 4364272 h 6858000"/>
              <a:gd name="connsiteX518" fmla="*/ 10423148 w 12191999"/>
              <a:gd name="connsiteY518" fmla="*/ 4486437 h 6858000"/>
              <a:gd name="connsiteX519" fmla="*/ 10393828 w 12191999"/>
              <a:gd name="connsiteY519" fmla="*/ 4531639 h 6858000"/>
              <a:gd name="connsiteX520" fmla="*/ 10459798 w 12191999"/>
              <a:gd name="connsiteY520" fmla="*/ 4569509 h 6858000"/>
              <a:gd name="connsiteX521" fmla="*/ 10660149 w 12191999"/>
              <a:gd name="connsiteY521" fmla="*/ 4568288 h 6858000"/>
              <a:gd name="connsiteX522" fmla="*/ 10700463 w 12191999"/>
              <a:gd name="connsiteY522" fmla="*/ 4607381 h 6858000"/>
              <a:gd name="connsiteX523" fmla="*/ 10699241 w 12191999"/>
              <a:gd name="connsiteY523" fmla="*/ 4802845 h 6858000"/>
              <a:gd name="connsiteX524" fmla="*/ 10672366 w 12191999"/>
              <a:gd name="connsiteY524" fmla="*/ 4876145 h 6858000"/>
              <a:gd name="connsiteX525" fmla="*/ 10591736 w 12191999"/>
              <a:gd name="connsiteY525" fmla="*/ 4872480 h 6858000"/>
              <a:gd name="connsiteX526" fmla="*/ 10518437 w 12191999"/>
              <a:gd name="connsiteY526" fmla="*/ 4833387 h 6858000"/>
              <a:gd name="connsiteX527" fmla="*/ 10443915 w 12191999"/>
              <a:gd name="connsiteY527" fmla="*/ 4917681 h 6858000"/>
              <a:gd name="connsiteX528" fmla="*/ 10486675 w 12191999"/>
              <a:gd name="connsiteY528" fmla="*/ 5054507 h 6858000"/>
              <a:gd name="connsiteX529" fmla="*/ 10580742 w 12191999"/>
              <a:gd name="connsiteY529" fmla="*/ 5045954 h 6858000"/>
              <a:gd name="connsiteX530" fmla="*/ 10643046 w 12191999"/>
              <a:gd name="connsiteY530" fmla="*/ 5009304 h 6858000"/>
              <a:gd name="connsiteX531" fmla="*/ 10699241 w 12191999"/>
              <a:gd name="connsiteY531" fmla="*/ 5089935 h 6858000"/>
              <a:gd name="connsiteX532" fmla="*/ 10700463 w 12191999"/>
              <a:gd name="connsiteY532" fmla="*/ 5308610 h 6858000"/>
              <a:gd name="connsiteX533" fmla="*/ 10695953 w 12191999"/>
              <a:gd name="connsiteY533" fmla="*/ 5325919 h 6858000"/>
              <a:gd name="connsiteX534" fmla="*/ 10695953 w 12191999"/>
              <a:gd name="connsiteY534" fmla="*/ 5342506 h 6858000"/>
              <a:gd name="connsiteX535" fmla="*/ 10697005 w 12191999"/>
              <a:gd name="connsiteY535" fmla="*/ 5340688 h 6858000"/>
              <a:gd name="connsiteX536" fmla="*/ 10739305 w 12191999"/>
              <a:gd name="connsiteY536" fmla="*/ 5333510 h 6858000"/>
              <a:gd name="connsiteX537" fmla="*/ 10924995 w 12191999"/>
              <a:gd name="connsiteY537" fmla="*/ 5334732 h 6858000"/>
              <a:gd name="connsiteX538" fmla="*/ 10993408 w 12191999"/>
              <a:gd name="connsiteY538" fmla="*/ 5294417 h 6858000"/>
              <a:gd name="connsiteX539" fmla="*/ 10960424 w 12191999"/>
              <a:gd name="connsiteY539" fmla="*/ 5250439 h 6858000"/>
              <a:gd name="connsiteX540" fmla="*/ 10945764 w 12191999"/>
              <a:gd name="connsiteY540" fmla="*/ 5140490 h 6858000"/>
              <a:gd name="connsiteX541" fmla="*/ 11174212 w 12191999"/>
              <a:gd name="connsiteY541" fmla="*/ 5111172 h 6858000"/>
              <a:gd name="connsiteX542" fmla="*/ 11169325 w 12191999"/>
              <a:gd name="connsiteY542" fmla="*/ 5261432 h 6858000"/>
              <a:gd name="connsiteX543" fmla="*/ 11170547 w 12191999"/>
              <a:gd name="connsiteY543" fmla="*/ 5321293 h 6858000"/>
              <a:gd name="connsiteX544" fmla="*/ 11224299 w 12191999"/>
              <a:gd name="connsiteY544" fmla="*/ 5335954 h 6858000"/>
              <a:gd name="connsiteX545" fmla="*/ 11429538 w 12191999"/>
              <a:gd name="connsiteY545" fmla="*/ 5335954 h 6858000"/>
              <a:gd name="connsiteX546" fmla="*/ 11457635 w 12191999"/>
              <a:gd name="connsiteY546" fmla="*/ 5361608 h 6858000"/>
              <a:gd name="connsiteX547" fmla="*/ 11456413 w 12191999"/>
              <a:gd name="connsiteY547" fmla="*/ 5585169 h 6858000"/>
              <a:gd name="connsiteX548" fmla="*/ 11397773 w 12191999"/>
              <a:gd name="connsiteY548" fmla="*/ 5663355 h 6858000"/>
              <a:gd name="connsiteX549" fmla="*/ 11340356 w 12191999"/>
              <a:gd name="connsiteY549" fmla="*/ 5627928 h 6858000"/>
              <a:gd name="connsiteX550" fmla="*/ 11242624 w 12191999"/>
              <a:gd name="connsiteY550" fmla="*/ 5618154 h 6858000"/>
              <a:gd name="connsiteX551" fmla="*/ 11198645 w 12191999"/>
              <a:gd name="connsiteY551" fmla="*/ 5731767 h 6858000"/>
              <a:gd name="connsiteX552" fmla="*/ 11271944 w 12191999"/>
              <a:gd name="connsiteY552" fmla="*/ 5838051 h 6858000"/>
              <a:gd name="connsiteX553" fmla="*/ 11352573 w 12191999"/>
              <a:gd name="connsiteY553" fmla="*/ 5795294 h 6858000"/>
              <a:gd name="connsiteX554" fmla="*/ 11424650 w 12191999"/>
              <a:gd name="connsiteY554" fmla="*/ 5791629 h 6858000"/>
              <a:gd name="connsiteX555" fmla="*/ 11456413 w 12191999"/>
              <a:gd name="connsiteY555" fmla="*/ 5862484 h 6858000"/>
              <a:gd name="connsiteX556" fmla="*/ 11456413 w 12191999"/>
              <a:gd name="connsiteY556" fmla="*/ 5995645 h 6858000"/>
              <a:gd name="connsiteX557" fmla="*/ 11450808 w 12191999"/>
              <a:gd name="connsiteY557" fmla="*/ 6076903 h 6858000"/>
              <a:gd name="connsiteX558" fmla="*/ 11443434 w 12191999"/>
              <a:gd name="connsiteY558" fmla="*/ 6089200 h 6858000"/>
              <a:gd name="connsiteX559" fmla="*/ 11447629 w 12191999"/>
              <a:gd name="connsiteY559" fmla="*/ 6089179 h 6858000"/>
              <a:gd name="connsiteX560" fmla="*/ 11460380 w 12191999"/>
              <a:gd name="connsiteY560" fmla="*/ 6094729 h 6858000"/>
              <a:gd name="connsiteX561" fmla="*/ 11461414 w 12191999"/>
              <a:gd name="connsiteY561" fmla="*/ 6089396 h 6858000"/>
              <a:gd name="connsiteX562" fmla="*/ 11491039 w 12191999"/>
              <a:gd name="connsiteY562" fmla="*/ 6081456 h 6858000"/>
              <a:gd name="connsiteX563" fmla="*/ 11686503 w 12191999"/>
              <a:gd name="connsiteY563" fmla="*/ 6082676 h 6858000"/>
              <a:gd name="connsiteX564" fmla="*/ 11732927 w 12191999"/>
              <a:gd name="connsiteY564" fmla="*/ 6074124 h 6858000"/>
              <a:gd name="connsiteX565" fmla="*/ 11741477 w 12191999"/>
              <a:gd name="connsiteY565" fmla="*/ 6008156 h 6858000"/>
              <a:gd name="connsiteX566" fmla="*/ 11698720 w 12191999"/>
              <a:gd name="connsiteY566" fmla="*/ 5923862 h 6858000"/>
              <a:gd name="connsiteX567" fmla="*/ 11785457 w 12191999"/>
              <a:gd name="connsiteY567" fmla="*/ 5829795 h 6858000"/>
              <a:gd name="connsiteX568" fmla="*/ 11834763 w 12191999"/>
              <a:gd name="connsiteY568" fmla="*/ 5820594 h 6858000"/>
              <a:gd name="connsiteX569" fmla="*/ 11961375 w 12191999"/>
              <a:gd name="connsiteY569" fmla="*/ 5878660 h 6858000"/>
              <a:gd name="connsiteX570" fmla="*/ 11949158 w 12191999"/>
              <a:gd name="connsiteY570" fmla="*/ 6003269 h 6858000"/>
              <a:gd name="connsiteX571" fmla="*/ 11922283 w 12191999"/>
              <a:gd name="connsiteY571" fmla="*/ 6046026 h 6858000"/>
              <a:gd name="connsiteX572" fmla="*/ 11983365 w 12191999"/>
              <a:gd name="connsiteY572" fmla="*/ 6082676 h 6858000"/>
              <a:gd name="connsiteX573" fmla="*/ 12183716 w 12191999"/>
              <a:gd name="connsiteY573" fmla="*/ 6081456 h 6858000"/>
              <a:gd name="connsiteX574" fmla="*/ 12191999 w 12191999"/>
              <a:gd name="connsiteY574" fmla="*/ 6083007 h 6858000"/>
              <a:gd name="connsiteX575" fmla="*/ 12191999 w 12191999"/>
              <a:gd name="connsiteY575" fmla="*/ 6858000 h 6858000"/>
              <a:gd name="connsiteX576" fmla="*/ 0 w 12191999"/>
              <a:gd name="connsiteY57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Lst>
            <a:rect l="l" t="t" r="r" b="b"/>
            <a:pathLst>
              <a:path w="12191999" h="6858000">
                <a:moveTo>
                  <a:pt x="10699779" y="6099402"/>
                </a:moveTo>
                <a:lnTo>
                  <a:pt x="10700365" y="6104567"/>
                </a:lnTo>
                <a:lnTo>
                  <a:pt x="10702406" y="6099903"/>
                </a:lnTo>
                <a:close/>
                <a:moveTo>
                  <a:pt x="9177921" y="6098901"/>
                </a:moveTo>
                <a:lnTo>
                  <a:pt x="9178505" y="6100344"/>
                </a:lnTo>
                <a:lnTo>
                  <a:pt x="9178605" y="6102927"/>
                </a:lnTo>
                <a:lnTo>
                  <a:pt x="9183635" y="6102927"/>
                </a:lnTo>
                <a:lnTo>
                  <a:pt x="9185303" y="6100308"/>
                </a:lnTo>
                <a:close/>
                <a:moveTo>
                  <a:pt x="5342410" y="5330181"/>
                </a:moveTo>
                <a:lnTo>
                  <a:pt x="5338269" y="5332661"/>
                </a:lnTo>
                <a:lnTo>
                  <a:pt x="5322064" y="5334006"/>
                </a:lnTo>
                <a:lnTo>
                  <a:pt x="5335111" y="5336578"/>
                </a:lnTo>
                <a:lnTo>
                  <a:pt x="5337848" y="5340523"/>
                </a:lnTo>
                <a:lnTo>
                  <a:pt x="5338130" y="5335883"/>
                </a:lnTo>
                <a:close/>
                <a:moveTo>
                  <a:pt x="11820900" y="4311166"/>
                </a:moveTo>
                <a:cubicBezTo>
                  <a:pt x="11873927" y="4308131"/>
                  <a:pt x="11925923" y="4331037"/>
                  <a:pt x="11955244" y="4373182"/>
                </a:cubicBezTo>
                <a:cubicBezTo>
                  <a:pt x="11985785" y="4418384"/>
                  <a:pt x="11980898" y="4451368"/>
                  <a:pt x="11941805" y="4490463"/>
                </a:cubicBezTo>
                <a:cubicBezTo>
                  <a:pt x="11929590" y="4502678"/>
                  <a:pt x="11901490" y="4507563"/>
                  <a:pt x="11911265" y="4531997"/>
                </a:cubicBezTo>
                <a:cubicBezTo>
                  <a:pt x="11922260" y="4557650"/>
                  <a:pt x="11944250" y="4573534"/>
                  <a:pt x="11974790" y="4572310"/>
                </a:cubicBezTo>
                <a:cubicBezTo>
                  <a:pt x="12041982" y="4571090"/>
                  <a:pt x="12107951" y="4573534"/>
                  <a:pt x="12175141" y="4571090"/>
                </a:cubicBezTo>
                <a:lnTo>
                  <a:pt x="12191999" y="4574294"/>
                </a:lnTo>
                <a:lnTo>
                  <a:pt x="12191999" y="5337457"/>
                </a:lnTo>
                <a:lnTo>
                  <a:pt x="12177584" y="5340730"/>
                </a:lnTo>
                <a:cubicBezTo>
                  <a:pt x="12112836" y="5338287"/>
                  <a:pt x="12048089" y="5339507"/>
                  <a:pt x="11982120" y="5339507"/>
                </a:cubicBezTo>
                <a:cubicBezTo>
                  <a:pt x="11962574" y="5339507"/>
                  <a:pt x="11944250" y="5340730"/>
                  <a:pt x="11928367" y="5354166"/>
                </a:cubicBezTo>
                <a:cubicBezTo>
                  <a:pt x="11908820" y="5372491"/>
                  <a:pt x="11896605" y="5388373"/>
                  <a:pt x="11927145" y="5409142"/>
                </a:cubicBezTo>
                <a:cubicBezTo>
                  <a:pt x="11960130" y="5432354"/>
                  <a:pt x="11987007" y="5462893"/>
                  <a:pt x="11971125" y="5504430"/>
                </a:cubicBezTo>
                <a:cubicBezTo>
                  <a:pt x="11955244" y="5548410"/>
                  <a:pt x="11924702" y="5582614"/>
                  <a:pt x="11873393" y="5592389"/>
                </a:cubicBezTo>
                <a:cubicBezTo>
                  <a:pt x="11795208" y="5608269"/>
                  <a:pt x="11739011" y="5587502"/>
                  <a:pt x="11703584" y="5530084"/>
                </a:cubicBezTo>
                <a:cubicBezTo>
                  <a:pt x="11676707" y="5486105"/>
                  <a:pt x="11682816" y="5456786"/>
                  <a:pt x="11723129" y="5417694"/>
                </a:cubicBezTo>
                <a:cubicBezTo>
                  <a:pt x="11735346" y="5406699"/>
                  <a:pt x="11763444" y="5401812"/>
                  <a:pt x="11751228" y="5374936"/>
                </a:cubicBezTo>
                <a:cubicBezTo>
                  <a:pt x="11739011" y="5350502"/>
                  <a:pt x="11718244" y="5338287"/>
                  <a:pt x="11690146" y="5338287"/>
                </a:cubicBezTo>
                <a:cubicBezTo>
                  <a:pt x="11622955" y="5338287"/>
                  <a:pt x="11556985" y="5335842"/>
                  <a:pt x="11489795" y="5339507"/>
                </a:cubicBezTo>
                <a:cubicBezTo>
                  <a:pt x="11453145" y="5341952"/>
                  <a:pt x="11443371" y="5329735"/>
                  <a:pt x="11447036" y="5295528"/>
                </a:cubicBezTo>
                <a:cubicBezTo>
                  <a:pt x="11451923" y="5266207"/>
                  <a:pt x="11449481" y="5234446"/>
                  <a:pt x="11449481" y="5202683"/>
                </a:cubicBezTo>
                <a:cubicBezTo>
                  <a:pt x="11449481" y="5166034"/>
                  <a:pt x="11450701" y="5129384"/>
                  <a:pt x="11449481" y="5092735"/>
                </a:cubicBezTo>
                <a:cubicBezTo>
                  <a:pt x="11448258" y="5058528"/>
                  <a:pt x="11466583" y="5036539"/>
                  <a:pt x="11492238" y="5018215"/>
                </a:cubicBezTo>
                <a:cubicBezTo>
                  <a:pt x="11511785" y="5004774"/>
                  <a:pt x="11528888" y="5007220"/>
                  <a:pt x="11545990" y="5025544"/>
                </a:cubicBezTo>
                <a:cubicBezTo>
                  <a:pt x="11608295" y="5089069"/>
                  <a:pt x="11622955" y="5091513"/>
                  <a:pt x="11668156" y="5051198"/>
                </a:cubicBezTo>
                <a:cubicBezTo>
                  <a:pt x="11713357" y="5010884"/>
                  <a:pt x="11720686" y="4925368"/>
                  <a:pt x="11682816" y="4877723"/>
                </a:cubicBezTo>
                <a:cubicBezTo>
                  <a:pt x="11638837" y="4822748"/>
                  <a:pt x="11602187" y="4821529"/>
                  <a:pt x="11555765" y="4874058"/>
                </a:cubicBezTo>
                <a:cubicBezTo>
                  <a:pt x="11543547" y="4887496"/>
                  <a:pt x="11536218" y="4913152"/>
                  <a:pt x="11508120" y="4902158"/>
                </a:cubicBezTo>
                <a:cubicBezTo>
                  <a:pt x="11477578" y="4891162"/>
                  <a:pt x="11451923" y="4871616"/>
                  <a:pt x="11450701" y="4839852"/>
                </a:cubicBezTo>
                <a:cubicBezTo>
                  <a:pt x="11447036" y="4758002"/>
                  <a:pt x="11449481" y="4674930"/>
                  <a:pt x="11448258" y="4591857"/>
                </a:cubicBezTo>
                <a:cubicBezTo>
                  <a:pt x="11448258" y="4567425"/>
                  <a:pt x="11465361" y="4573534"/>
                  <a:pt x="11477578" y="4573534"/>
                </a:cubicBezTo>
                <a:cubicBezTo>
                  <a:pt x="11544768" y="4573534"/>
                  <a:pt x="11610737" y="4573534"/>
                  <a:pt x="11677929" y="4573534"/>
                </a:cubicBezTo>
                <a:cubicBezTo>
                  <a:pt x="11695032" y="4573534"/>
                  <a:pt x="11713357" y="4574756"/>
                  <a:pt x="11728016" y="4562539"/>
                </a:cubicBezTo>
                <a:cubicBezTo>
                  <a:pt x="11751228" y="4544213"/>
                  <a:pt x="11769553" y="4529553"/>
                  <a:pt x="11735346" y="4500233"/>
                </a:cubicBezTo>
                <a:cubicBezTo>
                  <a:pt x="11666934" y="4441595"/>
                  <a:pt x="11682816" y="4358522"/>
                  <a:pt x="11768331" y="4323095"/>
                </a:cubicBezTo>
                <a:cubicBezTo>
                  <a:pt x="11785434" y="4316070"/>
                  <a:pt x="11803224" y="4312177"/>
                  <a:pt x="11820900" y="4311166"/>
                </a:cubicBezTo>
                <a:close/>
                <a:moveTo>
                  <a:pt x="5742911" y="3557222"/>
                </a:moveTo>
                <a:cubicBezTo>
                  <a:pt x="5785237" y="3561738"/>
                  <a:pt x="5826597" y="3581666"/>
                  <a:pt x="5851336" y="3613963"/>
                </a:cubicBezTo>
                <a:cubicBezTo>
                  <a:pt x="5884320" y="3659163"/>
                  <a:pt x="5880655" y="3697035"/>
                  <a:pt x="5840341" y="3736128"/>
                </a:cubicBezTo>
                <a:cubicBezTo>
                  <a:pt x="5828123" y="3748345"/>
                  <a:pt x="5795140" y="3750787"/>
                  <a:pt x="5811021" y="3780107"/>
                </a:cubicBezTo>
                <a:cubicBezTo>
                  <a:pt x="5823239" y="3804540"/>
                  <a:pt x="5844004" y="3815534"/>
                  <a:pt x="5873327" y="3815534"/>
                </a:cubicBezTo>
                <a:cubicBezTo>
                  <a:pt x="5942958" y="3814314"/>
                  <a:pt x="6012594" y="3816757"/>
                  <a:pt x="6082230" y="3814314"/>
                </a:cubicBezTo>
                <a:cubicBezTo>
                  <a:pt x="6102386" y="3813398"/>
                  <a:pt x="6112234" y="3817291"/>
                  <a:pt x="6115900" y="3831149"/>
                </a:cubicBezTo>
                <a:lnTo>
                  <a:pt x="6116334" y="3835442"/>
                </a:lnTo>
                <a:lnTo>
                  <a:pt x="6135367" y="3820781"/>
                </a:lnTo>
                <a:cubicBezTo>
                  <a:pt x="6143326" y="3819255"/>
                  <a:pt x="6153251" y="3819407"/>
                  <a:pt x="6165468" y="3821240"/>
                </a:cubicBezTo>
                <a:cubicBezTo>
                  <a:pt x="6193565" y="3826127"/>
                  <a:pt x="6221664" y="3822462"/>
                  <a:pt x="6250984" y="3822462"/>
                </a:cubicBezTo>
                <a:cubicBezTo>
                  <a:pt x="6286411" y="3822462"/>
                  <a:pt x="6320618" y="3823685"/>
                  <a:pt x="6356045" y="3822462"/>
                </a:cubicBezTo>
                <a:cubicBezTo>
                  <a:pt x="6393917" y="3821240"/>
                  <a:pt x="6419570" y="3842009"/>
                  <a:pt x="6434230" y="3873772"/>
                </a:cubicBezTo>
                <a:cubicBezTo>
                  <a:pt x="6451333" y="3907977"/>
                  <a:pt x="6419570" y="3920194"/>
                  <a:pt x="6401245" y="3938519"/>
                </a:cubicBezTo>
                <a:cubicBezTo>
                  <a:pt x="6362153" y="3975168"/>
                  <a:pt x="6359710" y="3998381"/>
                  <a:pt x="6395138" y="4039916"/>
                </a:cubicBezTo>
                <a:cubicBezTo>
                  <a:pt x="6437895" y="4090005"/>
                  <a:pt x="6527076" y="4097333"/>
                  <a:pt x="6574721" y="4054576"/>
                </a:cubicBezTo>
                <a:cubicBezTo>
                  <a:pt x="6628473" y="4008153"/>
                  <a:pt x="6628473" y="3977611"/>
                  <a:pt x="6575941" y="3931189"/>
                </a:cubicBezTo>
                <a:cubicBezTo>
                  <a:pt x="6562504" y="3918974"/>
                  <a:pt x="6538071" y="3910422"/>
                  <a:pt x="6547844" y="3883545"/>
                </a:cubicBezTo>
                <a:cubicBezTo>
                  <a:pt x="6558839" y="3853004"/>
                  <a:pt x="6578386" y="3827349"/>
                  <a:pt x="6610148" y="3826127"/>
                </a:cubicBezTo>
                <a:cubicBezTo>
                  <a:pt x="6691998" y="3822462"/>
                  <a:pt x="6775070" y="3824905"/>
                  <a:pt x="6856921" y="3823685"/>
                </a:cubicBezTo>
                <a:cubicBezTo>
                  <a:pt x="6881354" y="3823685"/>
                  <a:pt x="6875246" y="3840787"/>
                  <a:pt x="6875246" y="3853004"/>
                </a:cubicBezTo>
                <a:cubicBezTo>
                  <a:pt x="6875246" y="3920194"/>
                  <a:pt x="6875246" y="3986164"/>
                  <a:pt x="6875246" y="4053355"/>
                </a:cubicBezTo>
                <a:cubicBezTo>
                  <a:pt x="6875246" y="4074123"/>
                  <a:pt x="6877689" y="4093668"/>
                  <a:pt x="6892348" y="4110773"/>
                </a:cubicBezTo>
                <a:cubicBezTo>
                  <a:pt x="6911895" y="4132762"/>
                  <a:pt x="6926555" y="4137648"/>
                  <a:pt x="6948545" y="4110773"/>
                </a:cubicBezTo>
                <a:cubicBezTo>
                  <a:pt x="7005962" y="4043581"/>
                  <a:pt x="7068267" y="4049690"/>
                  <a:pt x="7117131" y="4126653"/>
                </a:cubicBezTo>
                <a:cubicBezTo>
                  <a:pt x="7155003" y="4186514"/>
                  <a:pt x="7136679" y="4286688"/>
                  <a:pt x="7080482" y="4328224"/>
                </a:cubicBezTo>
                <a:cubicBezTo>
                  <a:pt x="7034060" y="4362430"/>
                  <a:pt x="6999854" y="4357545"/>
                  <a:pt x="6959540" y="4317229"/>
                </a:cubicBezTo>
                <a:cubicBezTo>
                  <a:pt x="6947323" y="4305014"/>
                  <a:pt x="6942436" y="4273250"/>
                  <a:pt x="6914338" y="4287910"/>
                </a:cubicBezTo>
                <a:cubicBezTo>
                  <a:pt x="6891126" y="4300127"/>
                  <a:pt x="6877689" y="4320896"/>
                  <a:pt x="6877689" y="4350213"/>
                </a:cubicBezTo>
                <a:cubicBezTo>
                  <a:pt x="6878911" y="4417403"/>
                  <a:pt x="6876468" y="4483374"/>
                  <a:pt x="6878911" y="4550565"/>
                </a:cubicBezTo>
                <a:cubicBezTo>
                  <a:pt x="6880133" y="4582327"/>
                  <a:pt x="6874024" y="4594544"/>
                  <a:pt x="6838596" y="4592100"/>
                </a:cubicBezTo>
                <a:cubicBezTo>
                  <a:pt x="6775070" y="4588436"/>
                  <a:pt x="6711545" y="4590880"/>
                  <a:pt x="6648020" y="4590880"/>
                </a:cubicBezTo>
                <a:cubicBezTo>
                  <a:pt x="6628473" y="4590880"/>
                  <a:pt x="6610148" y="4592100"/>
                  <a:pt x="6594266" y="4604318"/>
                </a:cubicBezTo>
                <a:cubicBezTo>
                  <a:pt x="6571056" y="4623864"/>
                  <a:pt x="6562504" y="4638522"/>
                  <a:pt x="6591823" y="4662956"/>
                </a:cubicBezTo>
                <a:cubicBezTo>
                  <a:pt x="6655348" y="4715488"/>
                  <a:pt x="6652905" y="4766796"/>
                  <a:pt x="6589381" y="4819328"/>
                </a:cubicBezTo>
                <a:cubicBezTo>
                  <a:pt x="6530741" y="4866973"/>
                  <a:pt x="6422015" y="4855979"/>
                  <a:pt x="6375592" y="4796116"/>
                </a:cubicBezTo>
                <a:cubicBezTo>
                  <a:pt x="6338943" y="4749693"/>
                  <a:pt x="6342608" y="4711821"/>
                  <a:pt x="6385365" y="4670287"/>
                </a:cubicBezTo>
                <a:cubicBezTo>
                  <a:pt x="6397580" y="4658070"/>
                  <a:pt x="6425680" y="4653182"/>
                  <a:pt x="6415905" y="4628749"/>
                </a:cubicBezTo>
                <a:cubicBezTo>
                  <a:pt x="6404910" y="4603096"/>
                  <a:pt x="6381700" y="4588436"/>
                  <a:pt x="6351158" y="4589658"/>
                </a:cubicBezTo>
                <a:cubicBezTo>
                  <a:pt x="6283968" y="4590880"/>
                  <a:pt x="6217999" y="4587214"/>
                  <a:pt x="6150809" y="4590880"/>
                </a:cubicBezTo>
                <a:cubicBezTo>
                  <a:pt x="6133707" y="4591491"/>
                  <a:pt x="6123322" y="4589047"/>
                  <a:pt x="6117367" y="4582327"/>
                </a:cubicBezTo>
                <a:lnTo>
                  <a:pt x="6114197" y="4575109"/>
                </a:lnTo>
                <a:lnTo>
                  <a:pt x="6109104" y="4582272"/>
                </a:lnTo>
                <a:cubicBezTo>
                  <a:pt x="6104218" y="4585785"/>
                  <a:pt x="6096888" y="4586396"/>
                  <a:pt x="6087114" y="4586396"/>
                </a:cubicBezTo>
                <a:cubicBezTo>
                  <a:pt x="6012594" y="4585175"/>
                  <a:pt x="5938072" y="4586396"/>
                  <a:pt x="5863552" y="4586396"/>
                </a:cubicBezTo>
                <a:cubicBezTo>
                  <a:pt x="5837898" y="4586396"/>
                  <a:pt x="5818351" y="4572957"/>
                  <a:pt x="5802472" y="4555854"/>
                </a:cubicBezTo>
                <a:cubicBezTo>
                  <a:pt x="5778036" y="4528977"/>
                  <a:pt x="5774373" y="4504545"/>
                  <a:pt x="5807356" y="4480114"/>
                </a:cubicBezTo>
                <a:cubicBezTo>
                  <a:pt x="5833011" y="4461788"/>
                  <a:pt x="5863552" y="4441018"/>
                  <a:pt x="5847670" y="4403148"/>
                </a:cubicBezTo>
                <a:cubicBezTo>
                  <a:pt x="5830567" y="4361611"/>
                  <a:pt x="5801250" y="4332291"/>
                  <a:pt x="5752384" y="4329849"/>
                </a:cubicBezTo>
                <a:cubicBezTo>
                  <a:pt x="5704740" y="4327406"/>
                  <a:pt x="5660758" y="4329849"/>
                  <a:pt x="5628995" y="4372606"/>
                </a:cubicBezTo>
                <a:cubicBezTo>
                  <a:pt x="5599676" y="4412923"/>
                  <a:pt x="5600896" y="4436133"/>
                  <a:pt x="5638769" y="4470339"/>
                </a:cubicBezTo>
                <a:cubicBezTo>
                  <a:pt x="5655874" y="4486221"/>
                  <a:pt x="5688856" y="4493550"/>
                  <a:pt x="5674197" y="4527758"/>
                </a:cubicBezTo>
                <a:cubicBezTo>
                  <a:pt x="5659538" y="4564408"/>
                  <a:pt x="5632660" y="4586396"/>
                  <a:pt x="5591125" y="4586396"/>
                </a:cubicBezTo>
                <a:cubicBezTo>
                  <a:pt x="5520269" y="4586396"/>
                  <a:pt x="5448192" y="4585175"/>
                  <a:pt x="5377337" y="4586396"/>
                </a:cubicBezTo>
                <a:cubicBezTo>
                  <a:pt x="5350458" y="4587617"/>
                  <a:pt x="5346796" y="4576623"/>
                  <a:pt x="5346796" y="4553411"/>
                </a:cubicBezTo>
                <a:cubicBezTo>
                  <a:pt x="5348016" y="4486221"/>
                  <a:pt x="5346796" y="4420251"/>
                  <a:pt x="5348016" y="4353059"/>
                </a:cubicBezTo>
                <a:cubicBezTo>
                  <a:pt x="5348016" y="4329849"/>
                  <a:pt x="5344352" y="4309081"/>
                  <a:pt x="5327249" y="4291978"/>
                </a:cubicBezTo>
                <a:cubicBezTo>
                  <a:pt x="5310145" y="4274875"/>
                  <a:pt x="5295486" y="4267544"/>
                  <a:pt x="5278383" y="4293199"/>
                </a:cubicBezTo>
                <a:cubicBezTo>
                  <a:pt x="5253948" y="4328628"/>
                  <a:pt x="5222185" y="4357946"/>
                  <a:pt x="5174543" y="4337181"/>
                </a:cubicBezTo>
                <a:cubicBezTo>
                  <a:pt x="5125677" y="4315189"/>
                  <a:pt x="5092692" y="4279761"/>
                  <a:pt x="5089026" y="4221122"/>
                </a:cubicBezTo>
                <a:cubicBezTo>
                  <a:pt x="5085363" y="4164927"/>
                  <a:pt x="5093914" y="4113618"/>
                  <a:pt x="5144002" y="4078190"/>
                </a:cubicBezTo>
                <a:cubicBezTo>
                  <a:pt x="5191646" y="4043983"/>
                  <a:pt x="5224631" y="4046428"/>
                  <a:pt x="5264946" y="4087965"/>
                </a:cubicBezTo>
                <a:cubicBezTo>
                  <a:pt x="5277159" y="4101402"/>
                  <a:pt x="5283271" y="4130722"/>
                  <a:pt x="5311367" y="4117283"/>
                </a:cubicBezTo>
                <a:cubicBezTo>
                  <a:pt x="5335801" y="4105067"/>
                  <a:pt x="5346796" y="4083077"/>
                  <a:pt x="5346796" y="4054980"/>
                </a:cubicBezTo>
                <a:cubicBezTo>
                  <a:pt x="5346796" y="3986566"/>
                  <a:pt x="5348016" y="3918154"/>
                  <a:pt x="5345574" y="3849742"/>
                </a:cubicBezTo>
                <a:cubicBezTo>
                  <a:pt x="5344352" y="3821644"/>
                  <a:pt x="5349236" y="3809427"/>
                  <a:pt x="5381003" y="3811870"/>
                </a:cubicBezTo>
                <a:cubicBezTo>
                  <a:pt x="5416429" y="3817979"/>
                  <a:pt x="5451858" y="3815534"/>
                  <a:pt x="5486063" y="3815534"/>
                </a:cubicBezTo>
                <a:cubicBezTo>
                  <a:pt x="5522713" y="3815534"/>
                  <a:pt x="5559361" y="3814314"/>
                  <a:pt x="5596012" y="3815534"/>
                </a:cubicBezTo>
                <a:cubicBezTo>
                  <a:pt x="5624110" y="3816757"/>
                  <a:pt x="5641213" y="3799654"/>
                  <a:pt x="5650984" y="3777664"/>
                </a:cubicBezTo>
                <a:cubicBezTo>
                  <a:pt x="5660758" y="3755674"/>
                  <a:pt x="5636325" y="3748345"/>
                  <a:pt x="5625329" y="3738570"/>
                </a:cubicBezTo>
                <a:cubicBezTo>
                  <a:pt x="5567914" y="3684820"/>
                  <a:pt x="5576466" y="3622514"/>
                  <a:pt x="5649765" y="3576091"/>
                </a:cubicBezTo>
                <a:cubicBezTo>
                  <a:pt x="5665035" y="3566624"/>
                  <a:pt x="5682520" y="3560668"/>
                  <a:pt x="5700845" y="3557958"/>
                </a:cubicBezTo>
                <a:cubicBezTo>
                  <a:pt x="5714588" y="3555925"/>
                  <a:pt x="5728804" y="3555718"/>
                  <a:pt x="5742911" y="3557222"/>
                </a:cubicBezTo>
                <a:close/>
                <a:moveTo>
                  <a:pt x="5726517" y="2017504"/>
                </a:moveTo>
                <a:cubicBezTo>
                  <a:pt x="5769733" y="2023154"/>
                  <a:pt x="5810962" y="2045754"/>
                  <a:pt x="5834786" y="2083015"/>
                </a:cubicBezTo>
                <a:cubicBezTo>
                  <a:pt x="5861661" y="2124551"/>
                  <a:pt x="5855555" y="2157535"/>
                  <a:pt x="5820126" y="2192965"/>
                </a:cubicBezTo>
                <a:cubicBezTo>
                  <a:pt x="5806689" y="2206402"/>
                  <a:pt x="5777368" y="2210067"/>
                  <a:pt x="5787140" y="2236943"/>
                </a:cubicBezTo>
                <a:cubicBezTo>
                  <a:pt x="5798136" y="2266262"/>
                  <a:pt x="5823790" y="2277258"/>
                  <a:pt x="5855555" y="2277258"/>
                </a:cubicBezTo>
                <a:cubicBezTo>
                  <a:pt x="5917857" y="2276037"/>
                  <a:pt x="5978941" y="2279702"/>
                  <a:pt x="6041243" y="2276037"/>
                </a:cubicBezTo>
                <a:cubicBezTo>
                  <a:pt x="6080338" y="2273592"/>
                  <a:pt x="6097440" y="2280923"/>
                  <a:pt x="6093775" y="2326124"/>
                </a:cubicBezTo>
                <a:cubicBezTo>
                  <a:pt x="6088888" y="2389649"/>
                  <a:pt x="6093775" y="2453175"/>
                  <a:pt x="6092553" y="2516703"/>
                </a:cubicBezTo>
                <a:cubicBezTo>
                  <a:pt x="6092553" y="2543577"/>
                  <a:pt x="6101105" y="2561902"/>
                  <a:pt x="6121873" y="2577785"/>
                </a:cubicBezTo>
                <a:cubicBezTo>
                  <a:pt x="6134090" y="2586335"/>
                  <a:pt x="6142641" y="2585115"/>
                  <a:pt x="6154856" y="2574120"/>
                </a:cubicBezTo>
                <a:cubicBezTo>
                  <a:pt x="6241593" y="2494711"/>
                  <a:pt x="6290460" y="2503263"/>
                  <a:pt x="6351542" y="2611990"/>
                </a:cubicBezTo>
                <a:cubicBezTo>
                  <a:pt x="6352764" y="2644975"/>
                  <a:pt x="6352764" y="2676738"/>
                  <a:pt x="6352764" y="2708501"/>
                </a:cubicBezTo>
                <a:cubicBezTo>
                  <a:pt x="6338104" y="2734156"/>
                  <a:pt x="6325887" y="2761033"/>
                  <a:pt x="6300232" y="2779356"/>
                </a:cubicBezTo>
                <a:cubicBezTo>
                  <a:pt x="6251367" y="2817228"/>
                  <a:pt x="6212273" y="2813563"/>
                  <a:pt x="6170739" y="2769584"/>
                </a:cubicBezTo>
                <a:cubicBezTo>
                  <a:pt x="6159745" y="2757366"/>
                  <a:pt x="6154856" y="2729269"/>
                  <a:pt x="6129202" y="2742708"/>
                </a:cubicBezTo>
                <a:cubicBezTo>
                  <a:pt x="6107212" y="2753701"/>
                  <a:pt x="6093775" y="2772026"/>
                  <a:pt x="6093775" y="2800124"/>
                </a:cubicBezTo>
                <a:cubicBezTo>
                  <a:pt x="6094997" y="2869758"/>
                  <a:pt x="6092553" y="2939392"/>
                  <a:pt x="6094997" y="3009027"/>
                </a:cubicBezTo>
                <a:cubicBezTo>
                  <a:pt x="6096218" y="3042011"/>
                  <a:pt x="6085222" y="3048121"/>
                  <a:pt x="6054683" y="3046899"/>
                </a:cubicBezTo>
                <a:cubicBezTo>
                  <a:pt x="5989937" y="3044455"/>
                  <a:pt x="5923966" y="3045676"/>
                  <a:pt x="5859220" y="3045676"/>
                </a:cubicBezTo>
                <a:cubicBezTo>
                  <a:pt x="5839672" y="3045676"/>
                  <a:pt x="5821349" y="3046899"/>
                  <a:pt x="5805467" y="3060336"/>
                </a:cubicBezTo>
                <a:cubicBezTo>
                  <a:pt x="5785921" y="3078662"/>
                  <a:pt x="5774925" y="3095764"/>
                  <a:pt x="5804246" y="3116533"/>
                </a:cubicBezTo>
                <a:cubicBezTo>
                  <a:pt x="5834786" y="3138522"/>
                  <a:pt x="5861661" y="3165399"/>
                  <a:pt x="5849445" y="3206935"/>
                </a:cubicBezTo>
                <a:cubicBezTo>
                  <a:pt x="5834786" y="3254578"/>
                  <a:pt x="5803023" y="3288785"/>
                  <a:pt x="5751713" y="3299780"/>
                </a:cubicBezTo>
                <a:cubicBezTo>
                  <a:pt x="5674750" y="3315662"/>
                  <a:pt x="5616113" y="3293673"/>
                  <a:pt x="5581905" y="3237475"/>
                </a:cubicBezTo>
                <a:cubicBezTo>
                  <a:pt x="5555029" y="3193496"/>
                  <a:pt x="5561135" y="3162956"/>
                  <a:pt x="5601451" y="3125084"/>
                </a:cubicBezTo>
                <a:cubicBezTo>
                  <a:pt x="5613669" y="3114088"/>
                  <a:pt x="5640546" y="3109203"/>
                  <a:pt x="5629551" y="3083549"/>
                </a:cubicBezTo>
                <a:cubicBezTo>
                  <a:pt x="5619775" y="3059114"/>
                  <a:pt x="5599008" y="3046899"/>
                  <a:pt x="5573353" y="3045676"/>
                </a:cubicBezTo>
                <a:cubicBezTo>
                  <a:pt x="5525708" y="3044455"/>
                  <a:pt x="5478065" y="3045676"/>
                  <a:pt x="5430421" y="3045676"/>
                </a:cubicBezTo>
                <a:cubicBezTo>
                  <a:pt x="5324139" y="3045676"/>
                  <a:pt x="5324139" y="3045676"/>
                  <a:pt x="5324139" y="2938172"/>
                </a:cubicBezTo>
                <a:cubicBezTo>
                  <a:pt x="5324139" y="2894192"/>
                  <a:pt x="5325358" y="2848990"/>
                  <a:pt x="5324139" y="2805010"/>
                </a:cubicBezTo>
                <a:cubicBezTo>
                  <a:pt x="5322917" y="2775691"/>
                  <a:pt x="5335133" y="2752481"/>
                  <a:pt x="5355900" y="2734156"/>
                </a:cubicBezTo>
                <a:cubicBezTo>
                  <a:pt x="5380332" y="2712165"/>
                  <a:pt x="5403544" y="2707279"/>
                  <a:pt x="5427977" y="2737821"/>
                </a:cubicBezTo>
                <a:cubicBezTo>
                  <a:pt x="5447526" y="2763474"/>
                  <a:pt x="5467069" y="2795238"/>
                  <a:pt x="5508607" y="2780578"/>
                </a:cubicBezTo>
                <a:cubicBezTo>
                  <a:pt x="5552586" y="2765919"/>
                  <a:pt x="5579462" y="2724383"/>
                  <a:pt x="5581905" y="2674294"/>
                </a:cubicBezTo>
                <a:cubicBezTo>
                  <a:pt x="5584348" y="2629092"/>
                  <a:pt x="5577018" y="2590001"/>
                  <a:pt x="5537926" y="2560681"/>
                </a:cubicBezTo>
                <a:cubicBezTo>
                  <a:pt x="5497612" y="2530140"/>
                  <a:pt x="5475621" y="2532583"/>
                  <a:pt x="5440195" y="2570454"/>
                </a:cubicBezTo>
                <a:cubicBezTo>
                  <a:pt x="5424312" y="2587558"/>
                  <a:pt x="5418205" y="2619320"/>
                  <a:pt x="5382779" y="2605882"/>
                </a:cubicBezTo>
                <a:cubicBezTo>
                  <a:pt x="5347348" y="2591221"/>
                  <a:pt x="5325358" y="2565567"/>
                  <a:pt x="5324139" y="2527695"/>
                </a:cubicBezTo>
                <a:cubicBezTo>
                  <a:pt x="5322917" y="2453175"/>
                  <a:pt x="5324139" y="2378654"/>
                  <a:pt x="5322917" y="2304134"/>
                </a:cubicBezTo>
                <a:cubicBezTo>
                  <a:pt x="5322917" y="2280923"/>
                  <a:pt x="5332689" y="2278479"/>
                  <a:pt x="5351016" y="2278479"/>
                </a:cubicBezTo>
                <a:cubicBezTo>
                  <a:pt x="5419427" y="2279702"/>
                  <a:pt x="5487839" y="2278479"/>
                  <a:pt x="5556254" y="2278479"/>
                </a:cubicBezTo>
                <a:cubicBezTo>
                  <a:pt x="5575797" y="2278479"/>
                  <a:pt x="5594120" y="2277258"/>
                  <a:pt x="5610003" y="2263820"/>
                </a:cubicBezTo>
                <a:cubicBezTo>
                  <a:pt x="5631992" y="2244274"/>
                  <a:pt x="5641767" y="2228392"/>
                  <a:pt x="5611225" y="2203958"/>
                </a:cubicBezTo>
                <a:cubicBezTo>
                  <a:pt x="5547698" y="2152649"/>
                  <a:pt x="5548920" y="2108671"/>
                  <a:pt x="5606337" y="2053696"/>
                </a:cubicBezTo>
                <a:cubicBezTo>
                  <a:pt x="5638102" y="2023155"/>
                  <a:pt x="5683302" y="2011854"/>
                  <a:pt x="5726517" y="2017504"/>
                </a:cubicBezTo>
                <a:close/>
                <a:moveTo>
                  <a:pt x="0" y="0"/>
                </a:moveTo>
                <a:lnTo>
                  <a:pt x="5329115" y="0"/>
                </a:lnTo>
                <a:lnTo>
                  <a:pt x="5332434" y="5729"/>
                </a:lnTo>
                <a:cubicBezTo>
                  <a:pt x="5333904" y="11284"/>
                  <a:pt x="5334438" y="18309"/>
                  <a:pt x="5334132" y="27166"/>
                </a:cubicBezTo>
                <a:cubicBezTo>
                  <a:pt x="5331688" y="93135"/>
                  <a:pt x="5332910" y="160325"/>
                  <a:pt x="5332910" y="227517"/>
                </a:cubicBezTo>
                <a:cubicBezTo>
                  <a:pt x="5332910" y="245842"/>
                  <a:pt x="5334132" y="262944"/>
                  <a:pt x="5346347" y="276382"/>
                </a:cubicBezTo>
                <a:cubicBezTo>
                  <a:pt x="5364674" y="295929"/>
                  <a:pt x="5378111" y="304481"/>
                  <a:pt x="5402544" y="277604"/>
                </a:cubicBezTo>
                <a:cubicBezTo>
                  <a:pt x="5463627" y="204305"/>
                  <a:pt x="5551584" y="225072"/>
                  <a:pt x="5582127" y="317919"/>
                </a:cubicBezTo>
                <a:cubicBezTo>
                  <a:pt x="5606557" y="392438"/>
                  <a:pt x="5583346" y="463295"/>
                  <a:pt x="5523486" y="501165"/>
                </a:cubicBezTo>
                <a:cubicBezTo>
                  <a:pt x="5479508" y="529263"/>
                  <a:pt x="5450188" y="523155"/>
                  <a:pt x="5411097" y="481620"/>
                </a:cubicBezTo>
                <a:cubicBezTo>
                  <a:pt x="5398879" y="469403"/>
                  <a:pt x="5393991" y="441305"/>
                  <a:pt x="5369558" y="453522"/>
                </a:cubicBezTo>
                <a:cubicBezTo>
                  <a:pt x="5345127" y="464516"/>
                  <a:pt x="5332910" y="485285"/>
                  <a:pt x="5332910" y="514605"/>
                </a:cubicBezTo>
                <a:cubicBezTo>
                  <a:pt x="5334132" y="583017"/>
                  <a:pt x="5331688" y="651429"/>
                  <a:pt x="5334132" y="719841"/>
                </a:cubicBezTo>
                <a:cubicBezTo>
                  <a:pt x="5335356" y="750383"/>
                  <a:pt x="5328023" y="761378"/>
                  <a:pt x="5295041" y="760156"/>
                </a:cubicBezTo>
                <a:cubicBezTo>
                  <a:pt x="5229072" y="757713"/>
                  <a:pt x="5161881" y="758935"/>
                  <a:pt x="5094692" y="758935"/>
                </a:cubicBezTo>
                <a:cubicBezTo>
                  <a:pt x="5077586" y="758935"/>
                  <a:pt x="5060482" y="758935"/>
                  <a:pt x="5045820" y="772373"/>
                </a:cubicBezTo>
                <a:cubicBezTo>
                  <a:pt x="5025053" y="791918"/>
                  <a:pt x="5011616" y="805357"/>
                  <a:pt x="5043379" y="831012"/>
                </a:cubicBezTo>
                <a:cubicBezTo>
                  <a:pt x="5109351" y="883542"/>
                  <a:pt x="5102018" y="948291"/>
                  <a:pt x="5031161" y="997156"/>
                </a:cubicBezTo>
                <a:cubicBezTo>
                  <a:pt x="4963969" y="1042356"/>
                  <a:pt x="4861351" y="1019146"/>
                  <a:pt x="4818594" y="949511"/>
                </a:cubicBezTo>
                <a:cubicBezTo>
                  <a:pt x="4791718" y="905532"/>
                  <a:pt x="4797826" y="878656"/>
                  <a:pt x="4840582" y="837120"/>
                </a:cubicBezTo>
                <a:cubicBezTo>
                  <a:pt x="4852797" y="824903"/>
                  <a:pt x="4879674" y="818795"/>
                  <a:pt x="4866234" y="793140"/>
                </a:cubicBezTo>
                <a:cubicBezTo>
                  <a:pt x="4854020" y="772373"/>
                  <a:pt x="4836918" y="757713"/>
                  <a:pt x="4808822" y="758935"/>
                </a:cubicBezTo>
                <a:cubicBezTo>
                  <a:pt x="4737964" y="760156"/>
                  <a:pt x="4665887" y="758935"/>
                  <a:pt x="4595032" y="760156"/>
                </a:cubicBezTo>
                <a:cubicBezTo>
                  <a:pt x="4585870" y="760156"/>
                  <a:pt x="4578942" y="759469"/>
                  <a:pt x="4573923" y="757192"/>
                </a:cubicBezTo>
                <a:lnTo>
                  <a:pt x="4572290" y="755075"/>
                </a:lnTo>
                <a:lnTo>
                  <a:pt x="4542110" y="755075"/>
                </a:lnTo>
                <a:lnTo>
                  <a:pt x="4532620" y="757803"/>
                </a:lnTo>
                <a:cubicBezTo>
                  <a:pt x="4461765" y="756580"/>
                  <a:pt x="4389688" y="756580"/>
                  <a:pt x="4318830" y="757803"/>
                </a:cubicBezTo>
                <a:cubicBezTo>
                  <a:pt x="4291954" y="757803"/>
                  <a:pt x="4269964" y="746808"/>
                  <a:pt x="4252861" y="727261"/>
                </a:cubicBezTo>
                <a:cubicBezTo>
                  <a:pt x="4230872" y="701606"/>
                  <a:pt x="4222318" y="677173"/>
                  <a:pt x="4257749" y="652741"/>
                </a:cubicBezTo>
                <a:cubicBezTo>
                  <a:pt x="4284626" y="633194"/>
                  <a:pt x="4315164" y="611204"/>
                  <a:pt x="4298063" y="570889"/>
                </a:cubicBezTo>
                <a:cubicBezTo>
                  <a:pt x="4280960" y="531797"/>
                  <a:pt x="4251638" y="503698"/>
                  <a:pt x="4205214" y="501255"/>
                </a:cubicBezTo>
                <a:cubicBezTo>
                  <a:pt x="4161241" y="498812"/>
                  <a:pt x="4119705" y="498812"/>
                  <a:pt x="4087942" y="535462"/>
                </a:cubicBezTo>
                <a:cubicBezTo>
                  <a:pt x="4050070" y="578219"/>
                  <a:pt x="4051293" y="606317"/>
                  <a:pt x="4094050" y="644189"/>
                </a:cubicBezTo>
                <a:cubicBezTo>
                  <a:pt x="4111153" y="658848"/>
                  <a:pt x="4138030" y="669843"/>
                  <a:pt x="4127035" y="700384"/>
                </a:cubicBezTo>
                <a:cubicBezTo>
                  <a:pt x="4114818" y="732148"/>
                  <a:pt x="4090385" y="756580"/>
                  <a:pt x="4057400" y="757803"/>
                </a:cubicBezTo>
                <a:cubicBezTo>
                  <a:pt x="3977993" y="761467"/>
                  <a:pt x="3898585" y="759023"/>
                  <a:pt x="3819179" y="759023"/>
                </a:cubicBezTo>
                <a:lnTo>
                  <a:pt x="3813849" y="756900"/>
                </a:lnTo>
                <a:lnTo>
                  <a:pt x="3810549" y="758781"/>
                </a:lnTo>
                <a:lnTo>
                  <a:pt x="3815750" y="768157"/>
                </a:lnTo>
                <a:cubicBezTo>
                  <a:pt x="3817087" y="773464"/>
                  <a:pt x="3817545" y="780106"/>
                  <a:pt x="3817238" y="788353"/>
                </a:cubicBezTo>
                <a:cubicBezTo>
                  <a:pt x="3814797" y="853100"/>
                  <a:pt x="3816018" y="919069"/>
                  <a:pt x="3816018" y="983816"/>
                </a:cubicBezTo>
                <a:cubicBezTo>
                  <a:pt x="3816018" y="1011914"/>
                  <a:pt x="3809910" y="1036348"/>
                  <a:pt x="3789144" y="1057116"/>
                </a:cubicBezTo>
                <a:cubicBezTo>
                  <a:pt x="3757381" y="1088878"/>
                  <a:pt x="3737836" y="1087658"/>
                  <a:pt x="3708516" y="1053451"/>
                </a:cubicBezTo>
                <a:cubicBezTo>
                  <a:pt x="3688971" y="1031461"/>
                  <a:pt x="3670645" y="1000919"/>
                  <a:pt x="3635219" y="1014358"/>
                </a:cubicBezTo>
                <a:cubicBezTo>
                  <a:pt x="3596125" y="1029018"/>
                  <a:pt x="3566806" y="1054673"/>
                  <a:pt x="3560696" y="1098651"/>
                </a:cubicBezTo>
                <a:cubicBezTo>
                  <a:pt x="3553368" y="1151183"/>
                  <a:pt x="3555811" y="1200050"/>
                  <a:pt x="3603457" y="1235477"/>
                </a:cubicBezTo>
                <a:cubicBezTo>
                  <a:pt x="3642548" y="1264796"/>
                  <a:pt x="3664539" y="1262352"/>
                  <a:pt x="3697521" y="1226924"/>
                </a:cubicBezTo>
                <a:cubicBezTo>
                  <a:pt x="3714624" y="1208600"/>
                  <a:pt x="3724397" y="1174394"/>
                  <a:pt x="3759825" y="1190276"/>
                </a:cubicBezTo>
                <a:cubicBezTo>
                  <a:pt x="3794029" y="1204935"/>
                  <a:pt x="3814797" y="1233032"/>
                  <a:pt x="3816018" y="1270905"/>
                </a:cubicBezTo>
                <a:cubicBezTo>
                  <a:pt x="3817238" y="1344204"/>
                  <a:pt x="3816018" y="1417503"/>
                  <a:pt x="3817238" y="1489580"/>
                </a:cubicBezTo>
                <a:cubicBezTo>
                  <a:pt x="3817238" y="1499964"/>
                  <a:pt x="3815711" y="1506988"/>
                  <a:pt x="3811589" y="1511264"/>
                </a:cubicBezTo>
                <a:lnTo>
                  <a:pt x="3801031" y="1513846"/>
                </a:lnTo>
                <a:lnTo>
                  <a:pt x="3806488" y="1516917"/>
                </a:lnTo>
                <a:lnTo>
                  <a:pt x="3807926" y="1520360"/>
                </a:lnTo>
                <a:lnTo>
                  <a:pt x="3814241" y="1520360"/>
                </a:lnTo>
                <a:lnTo>
                  <a:pt x="3829058" y="1502514"/>
                </a:lnTo>
                <a:cubicBezTo>
                  <a:pt x="3837597" y="1499199"/>
                  <a:pt x="3849165" y="1498742"/>
                  <a:pt x="3863824" y="1499658"/>
                </a:cubicBezTo>
                <a:cubicBezTo>
                  <a:pt x="3926128" y="1503323"/>
                  <a:pt x="3987214" y="1499658"/>
                  <a:pt x="4049516" y="1500879"/>
                </a:cubicBezTo>
                <a:cubicBezTo>
                  <a:pt x="4081280" y="1500879"/>
                  <a:pt x="4106935" y="1489884"/>
                  <a:pt x="4117929" y="1460565"/>
                </a:cubicBezTo>
                <a:cubicBezTo>
                  <a:pt x="4127702" y="1433689"/>
                  <a:pt x="4098382" y="1430024"/>
                  <a:pt x="4084945" y="1416587"/>
                </a:cubicBezTo>
                <a:cubicBezTo>
                  <a:pt x="4049516" y="1381158"/>
                  <a:pt x="4043408" y="1348173"/>
                  <a:pt x="4070285" y="1306638"/>
                </a:cubicBezTo>
                <a:cubicBezTo>
                  <a:pt x="4094107" y="1269377"/>
                  <a:pt x="4135338" y="1246777"/>
                  <a:pt x="4178554" y="1241127"/>
                </a:cubicBezTo>
                <a:cubicBezTo>
                  <a:pt x="4221764" y="1235476"/>
                  <a:pt x="4266966" y="1246777"/>
                  <a:pt x="4298729" y="1277318"/>
                </a:cubicBezTo>
                <a:cubicBezTo>
                  <a:pt x="4356145" y="1332293"/>
                  <a:pt x="4357369" y="1376272"/>
                  <a:pt x="4293841" y="1427580"/>
                </a:cubicBezTo>
                <a:cubicBezTo>
                  <a:pt x="4263300" y="1452014"/>
                  <a:pt x="4273074" y="1467896"/>
                  <a:pt x="4295062" y="1487441"/>
                </a:cubicBezTo>
                <a:cubicBezTo>
                  <a:pt x="4310947" y="1500879"/>
                  <a:pt x="4329269" y="1502101"/>
                  <a:pt x="4348815" y="1502101"/>
                </a:cubicBezTo>
                <a:cubicBezTo>
                  <a:pt x="4417231" y="1502101"/>
                  <a:pt x="4485641" y="1503323"/>
                  <a:pt x="4554055" y="1502101"/>
                </a:cubicBezTo>
                <a:cubicBezTo>
                  <a:pt x="4567798" y="1502101"/>
                  <a:pt x="4576731" y="1503475"/>
                  <a:pt x="4580339" y="1513955"/>
                </a:cubicBezTo>
                <a:lnTo>
                  <a:pt x="4580382" y="1514287"/>
                </a:lnTo>
                <a:lnTo>
                  <a:pt x="4581432" y="1513558"/>
                </a:lnTo>
                <a:cubicBezTo>
                  <a:pt x="4585612" y="1512222"/>
                  <a:pt x="4591033" y="1511688"/>
                  <a:pt x="4598057" y="1511994"/>
                </a:cubicBezTo>
                <a:cubicBezTo>
                  <a:pt x="4668913" y="1514436"/>
                  <a:pt x="4740990" y="1513216"/>
                  <a:pt x="4811845" y="1513216"/>
                </a:cubicBezTo>
                <a:cubicBezTo>
                  <a:pt x="4853383" y="1513216"/>
                  <a:pt x="4880258" y="1535205"/>
                  <a:pt x="4894918" y="1571855"/>
                </a:cubicBezTo>
                <a:cubicBezTo>
                  <a:pt x="4908357" y="1606060"/>
                  <a:pt x="4876594" y="1614613"/>
                  <a:pt x="4859491" y="1630493"/>
                </a:cubicBezTo>
                <a:cubicBezTo>
                  <a:pt x="4821621" y="1665922"/>
                  <a:pt x="4820399" y="1690354"/>
                  <a:pt x="4853383" y="1731891"/>
                </a:cubicBezTo>
                <a:cubicBezTo>
                  <a:pt x="4883921" y="1769762"/>
                  <a:pt x="4925460" y="1772204"/>
                  <a:pt x="4969438" y="1770984"/>
                </a:cubicBezTo>
                <a:cubicBezTo>
                  <a:pt x="5020749" y="1768539"/>
                  <a:pt x="5052511" y="1740442"/>
                  <a:pt x="5069614" y="1696462"/>
                </a:cubicBezTo>
                <a:cubicBezTo>
                  <a:pt x="5085496" y="1656148"/>
                  <a:pt x="5051292" y="1636602"/>
                  <a:pt x="5025634" y="1617055"/>
                </a:cubicBezTo>
                <a:cubicBezTo>
                  <a:pt x="4997537" y="1595065"/>
                  <a:pt x="5001201" y="1573075"/>
                  <a:pt x="5020749" y="1548643"/>
                </a:cubicBezTo>
                <a:cubicBezTo>
                  <a:pt x="5039074" y="1525431"/>
                  <a:pt x="5062283" y="1513216"/>
                  <a:pt x="5094050" y="1513216"/>
                </a:cubicBezTo>
                <a:cubicBezTo>
                  <a:pt x="5163683" y="1514436"/>
                  <a:pt x="5233316" y="1515658"/>
                  <a:pt x="5302949" y="1513216"/>
                </a:cubicBezTo>
                <a:cubicBezTo>
                  <a:pt x="5332270" y="1511994"/>
                  <a:pt x="5337157" y="1524210"/>
                  <a:pt x="5335935" y="1548643"/>
                </a:cubicBezTo>
                <a:cubicBezTo>
                  <a:pt x="5334713" y="1581628"/>
                  <a:pt x="5335935" y="1615833"/>
                  <a:pt x="5335935" y="1648817"/>
                </a:cubicBezTo>
                <a:cubicBezTo>
                  <a:pt x="5337157" y="1668364"/>
                  <a:pt x="5337157" y="1686689"/>
                  <a:pt x="5335935" y="1706237"/>
                </a:cubicBezTo>
                <a:cubicBezTo>
                  <a:pt x="5335935" y="1727004"/>
                  <a:pt x="5337157" y="1747772"/>
                  <a:pt x="5335935" y="1768539"/>
                </a:cubicBezTo>
                <a:cubicBezTo>
                  <a:pt x="5333492" y="1805189"/>
                  <a:pt x="5312721" y="1830844"/>
                  <a:pt x="5279741" y="1844283"/>
                </a:cubicBezTo>
                <a:cubicBezTo>
                  <a:pt x="5246756" y="1857721"/>
                  <a:pt x="5235760" y="1827179"/>
                  <a:pt x="5219879" y="1808854"/>
                </a:cubicBezTo>
                <a:cubicBezTo>
                  <a:pt x="5185675" y="1770984"/>
                  <a:pt x="5161239" y="1768539"/>
                  <a:pt x="5122147" y="1799081"/>
                </a:cubicBezTo>
                <a:cubicBezTo>
                  <a:pt x="5074501" y="1834509"/>
                  <a:pt x="5070837" y="1883375"/>
                  <a:pt x="5080610" y="1935906"/>
                </a:cubicBezTo>
                <a:cubicBezTo>
                  <a:pt x="5087938" y="1979885"/>
                  <a:pt x="5117259" y="2005540"/>
                  <a:pt x="5156351" y="2018979"/>
                </a:cubicBezTo>
                <a:cubicBezTo>
                  <a:pt x="5193002" y="2029974"/>
                  <a:pt x="5210105" y="2000654"/>
                  <a:pt x="5229651" y="1978665"/>
                </a:cubicBezTo>
                <a:cubicBezTo>
                  <a:pt x="5260193" y="1945680"/>
                  <a:pt x="5278517" y="1945680"/>
                  <a:pt x="5311502" y="1977443"/>
                </a:cubicBezTo>
                <a:cubicBezTo>
                  <a:pt x="5331048" y="1996989"/>
                  <a:pt x="5335935" y="2020200"/>
                  <a:pt x="5335935" y="2047077"/>
                </a:cubicBezTo>
                <a:cubicBezTo>
                  <a:pt x="5334713" y="2114267"/>
                  <a:pt x="5333492" y="2181459"/>
                  <a:pt x="5335935" y="2247429"/>
                </a:cubicBezTo>
                <a:cubicBezTo>
                  <a:pt x="5337157" y="2275526"/>
                  <a:pt x="5331048" y="2285299"/>
                  <a:pt x="5300506" y="2284079"/>
                </a:cubicBezTo>
                <a:cubicBezTo>
                  <a:pt x="5230872" y="2281634"/>
                  <a:pt x="5161239" y="2282856"/>
                  <a:pt x="5091606" y="2282856"/>
                </a:cubicBezTo>
                <a:cubicBezTo>
                  <a:pt x="5062283" y="2282856"/>
                  <a:pt x="5041516" y="2297516"/>
                  <a:pt x="5030522" y="2320726"/>
                </a:cubicBezTo>
                <a:cubicBezTo>
                  <a:pt x="5018307" y="2346381"/>
                  <a:pt x="5046403" y="2351268"/>
                  <a:pt x="5058619" y="2362263"/>
                </a:cubicBezTo>
                <a:cubicBezTo>
                  <a:pt x="5102599" y="2402578"/>
                  <a:pt x="5106265" y="2439228"/>
                  <a:pt x="5070837" y="2486872"/>
                </a:cubicBezTo>
                <a:cubicBezTo>
                  <a:pt x="5034186" y="2535737"/>
                  <a:pt x="4982875" y="2543067"/>
                  <a:pt x="4926682" y="2539402"/>
                </a:cubicBezTo>
                <a:cubicBezTo>
                  <a:pt x="4869262" y="2535737"/>
                  <a:pt x="4833836" y="2501532"/>
                  <a:pt x="4813067" y="2452666"/>
                </a:cubicBezTo>
                <a:cubicBezTo>
                  <a:pt x="4793521" y="2406242"/>
                  <a:pt x="4822840" y="2376923"/>
                  <a:pt x="4855825" y="2352491"/>
                </a:cubicBezTo>
                <a:cubicBezTo>
                  <a:pt x="4886368" y="2329278"/>
                  <a:pt x="4872928" y="2313396"/>
                  <a:pt x="4853383" y="2296294"/>
                </a:cubicBezTo>
                <a:cubicBezTo>
                  <a:pt x="4837499" y="2282856"/>
                  <a:pt x="4819176" y="2281634"/>
                  <a:pt x="4799629" y="2281634"/>
                </a:cubicBezTo>
                <a:cubicBezTo>
                  <a:pt x="4744656" y="2281634"/>
                  <a:pt x="4688460" y="2281634"/>
                  <a:pt x="4633486" y="2281634"/>
                </a:cubicBezTo>
                <a:cubicBezTo>
                  <a:pt x="4584009" y="2281634"/>
                  <a:pt x="4571638" y="2281634"/>
                  <a:pt x="4568545" y="2254834"/>
                </a:cubicBezTo>
                <a:lnTo>
                  <a:pt x="4568533" y="2254378"/>
                </a:lnTo>
                <a:lnTo>
                  <a:pt x="4567644" y="2255861"/>
                </a:lnTo>
                <a:lnTo>
                  <a:pt x="4544720" y="2264404"/>
                </a:lnTo>
                <a:lnTo>
                  <a:pt x="4554906" y="2264379"/>
                </a:lnTo>
                <a:cubicBezTo>
                  <a:pt x="4579338" y="2264379"/>
                  <a:pt x="4573231" y="2281482"/>
                  <a:pt x="4573231" y="2293699"/>
                </a:cubicBezTo>
                <a:cubicBezTo>
                  <a:pt x="4573231" y="2360888"/>
                  <a:pt x="4573231" y="2426858"/>
                  <a:pt x="4573231" y="2494050"/>
                </a:cubicBezTo>
                <a:cubicBezTo>
                  <a:pt x="4573231" y="2514817"/>
                  <a:pt x="4575675" y="2534362"/>
                  <a:pt x="4590334" y="2551467"/>
                </a:cubicBezTo>
                <a:cubicBezTo>
                  <a:pt x="4609880" y="2573457"/>
                  <a:pt x="4624541" y="2578342"/>
                  <a:pt x="4646530" y="2551467"/>
                </a:cubicBezTo>
                <a:cubicBezTo>
                  <a:pt x="4703946" y="2484275"/>
                  <a:pt x="4766251" y="2490385"/>
                  <a:pt x="4815115" y="2567347"/>
                </a:cubicBezTo>
                <a:cubicBezTo>
                  <a:pt x="4852987" y="2627209"/>
                  <a:pt x="4834663" y="2727384"/>
                  <a:pt x="4778466" y="2768920"/>
                </a:cubicBezTo>
                <a:cubicBezTo>
                  <a:pt x="4732044" y="2803126"/>
                  <a:pt x="4697840" y="2798240"/>
                  <a:pt x="4657524" y="2757926"/>
                </a:cubicBezTo>
                <a:cubicBezTo>
                  <a:pt x="4645308" y="2745708"/>
                  <a:pt x="4640420" y="2713946"/>
                  <a:pt x="4612323" y="2728606"/>
                </a:cubicBezTo>
                <a:cubicBezTo>
                  <a:pt x="4589112" y="2740822"/>
                  <a:pt x="4575675" y="2761591"/>
                  <a:pt x="4575675" y="2790910"/>
                </a:cubicBezTo>
                <a:cubicBezTo>
                  <a:pt x="4576894" y="2858100"/>
                  <a:pt x="4574453" y="2924070"/>
                  <a:pt x="4576894" y="2991261"/>
                </a:cubicBezTo>
                <a:cubicBezTo>
                  <a:pt x="4577506" y="3007143"/>
                  <a:pt x="4576286" y="3018138"/>
                  <a:pt x="4570481" y="3024856"/>
                </a:cubicBezTo>
                <a:lnTo>
                  <a:pt x="4561944" y="3029609"/>
                </a:lnTo>
                <a:lnTo>
                  <a:pt x="4568608" y="3030206"/>
                </a:lnTo>
                <a:cubicBezTo>
                  <a:pt x="4573170" y="3031561"/>
                  <a:pt x="4576490" y="3033737"/>
                  <a:pt x="4578857" y="3036715"/>
                </a:cubicBezTo>
                <a:lnTo>
                  <a:pt x="4581540" y="3051267"/>
                </a:lnTo>
                <a:lnTo>
                  <a:pt x="4595169" y="3045892"/>
                </a:lnTo>
                <a:cubicBezTo>
                  <a:pt x="4602213" y="3044843"/>
                  <a:pt x="4610614" y="3044843"/>
                  <a:pt x="4620385" y="3045454"/>
                </a:cubicBezTo>
                <a:cubicBezTo>
                  <a:pt x="4682688" y="3049119"/>
                  <a:pt x="4743775" y="3045454"/>
                  <a:pt x="4806076" y="3046674"/>
                </a:cubicBezTo>
                <a:cubicBezTo>
                  <a:pt x="4837839" y="3046674"/>
                  <a:pt x="4863493" y="3035679"/>
                  <a:pt x="4874487" y="3006359"/>
                </a:cubicBezTo>
                <a:cubicBezTo>
                  <a:pt x="4884260" y="2979484"/>
                  <a:pt x="4854941" y="2975819"/>
                  <a:pt x="4841504" y="2962382"/>
                </a:cubicBezTo>
                <a:cubicBezTo>
                  <a:pt x="4806076" y="2926952"/>
                  <a:pt x="4799966" y="2893968"/>
                  <a:pt x="4826843" y="2852433"/>
                </a:cubicBezTo>
                <a:cubicBezTo>
                  <a:pt x="4874487" y="2777911"/>
                  <a:pt x="4991766" y="2762031"/>
                  <a:pt x="5055294" y="2823113"/>
                </a:cubicBezTo>
                <a:cubicBezTo>
                  <a:pt x="5112710" y="2878088"/>
                  <a:pt x="5113934" y="2922067"/>
                  <a:pt x="5050406" y="2973375"/>
                </a:cubicBezTo>
                <a:cubicBezTo>
                  <a:pt x="5019863" y="2997809"/>
                  <a:pt x="5029637" y="3013691"/>
                  <a:pt x="5051628" y="3033236"/>
                </a:cubicBezTo>
                <a:cubicBezTo>
                  <a:pt x="5067509" y="3046674"/>
                  <a:pt x="5085834" y="3047896"/>
                  <a:pt x="5105382" y="3047896"/>
                </a:cubicBezTo>
                <a:cubicBezTo>
                  <a:pt x="5173793" y="3047896"/>
                  <a:pt x="5242205" y="3049119"/>
                  <a:pt x="5310620" y="3047896"/>
                </a:cubicBezTo>
                <a:cubicBezTo>
                  <a:pt x="5328943" y="3047896"/>
                  <a:pt x="5338715" y="3050340"/>
                  <a:pt x="5338715" y="3073551"/>
                </a:cubicBezTo>
                <a:cubicBezTo>
                  <a:pt x="5337493" y="3148071"/>
                  <a:pt x="5338715" y="3222592"/>
                  <a:pt x="5337493" y="3297112"/>
                </a:cubicBezTo>
                <a:cubicBezTo>
                  <a:pt x="5336275" y="3334984"/>
                  <a:pt x="5314284" y="3360640"/>
                  <a:pt x="5278853" y="3375299"/>
                </a:cubicBezTo>
                <a:cubicBezTo>
                  <a:pt x="5243424" y="3388737"/>
                  <a:pt x="5237318" y="3356974"/>
                  <a:pt x="5221435" y="3339871"/>
                </a:cubicBezTo>
                <a:cubicBezTo>
                  <a:pt x="5186011" y="3302000"/>
                  <a:pt x="5164019" y="3299557"/>
                  <a:pt x="5123706" y="3330097"/>
                </a:cubicBezTo>
                <a:cubicBezTo>
                  <a:pt x="5084613" y="3359419"/>
                  <a:pt x="5077283" y="3398509"/>
                  <a:pt x="5079725" y="3443711"/>
                </a:cubicBezTo>
                <a:cubicBezTo>
                  <a:pt x="5082171" y="3493800"/>
                  <a:pt x="5109045" y="3535335"/>
                  <a:pt x="5153026" y="3549995"/>
                </a:cubicBezTo>
                <a:cubicBezTo>
                  <a:pt x="5194561" y="3564655"/>
                  <a:pt x="5214107" y="3532891"/>
                  <a:pt x="5233655" y="3507238"/>
                </a:cubicBezTo>
                <a:cubicBezTo>
                  <a:pt x="5258085" y="3476696"/>
                  <a:pt x="5281299" y="3481583"/>
                  <a:pt x="5305732" y="3503573"/>
                </a:cubicBezTo>
                <a:cubicBezTo>
                  <a:pt x="5326497" y="3521897"/>
                  <a:pt x="5338715" y="3545108"/>
                  <a:pt x="5337493" y="3574428"/>
                </a:cubicBezTo>
                <a:cubicBezTo>
                  <a:pt x="5336275" y="3618407"/>
                  <a:pt x="5337493" y="3663609"/>
                  <a:pt x="5337493" y="3707588"/>
                </a:cubicBezTo>
                <a:cubicBezTo>
                  <a:pt x="5337493" y="3815093"/>
                  <a:pt x="5337493" y="3815093"/>
                  <a:pt x="5231209" y="3815093"/>
                </a:cubicBezTo>
                <a:cubicBezTo>
                  <a:pt x="5183567" y="3815093"/>
                  <a:pt x="5135923" y="3813871"/>
                  <a:pt x="5088277" y="3815093"/>
                </a:cubicBezTo>
                <a:cubicBezTo>
                  <a:pt x="5062622" y="3816315"/>
                  <a:pt x="5041855" y="3828531"/>
                  <a:pt x="5032081" y="3852965"/>
                </a:cubicBezTo>
                <a:cubicBezTo>
                  <a:pt x="5021087" y="3878619"/>
                  <a:pt x="5047962" y="3883505"/>
                  <a:pt x="5060180" y="3894500"/>
                </a:cubicBezTo>
                <a:cubicBezTo>
                  <a:pt x="5100495" y="3932372"/>
                  <a:pt x="5106604" y="3962912"/>
                  <a:pt x="5079725" y="4006891"/>
                </a:cubicBezTo>
                <a:cubicBezTo>
                  <a:pt x="5045520" y="4063088"/>
                  <a:pt x="4986880" y="4085078"/>
                  <a:pt x="4909915" y="4069196"/>
                </a:cubicBezTo>
                <a:cubicBezTo>
                  <a:pt x="4858608" y="4058201"/>
                  <a:pt x="4826843" y="4023994"/>
                  <a:pt x="4812184" y="3976351"/>
                </a:cubicBezTo>
                <a:cubicBezTo>
                  <a:pt x="4799966" y="3934814"/>
                  <a:pt x="4826843" y="3907938"/>
                  <a:pt x="4857383" y="3885949"/>
                </a:cubicBezTo>
                <a:cubicBezTo>
                  <a:pt x="4886704" y="3865180"/>
                  <a:pt x="4875708" y="3848078"/>
                  <a:pt x="4856163" y="3829753"/>
                </a:cubicBezTo>
                <a:cubicBezTo>
                  <a:pt x="4840282" y="3816315"/>
                  <a:pt x="4821956" y="3815093"/>
                  <a:pt x="4802409" y="3815093"/>
                </a:cubicBezTo>
                <a:cubicBezTo>
                  <a:pt x="4737662" y="3815093"/>
                  <a:pt x="4671692" y="3813871"/>
                  <a:pt x="4606946" y="3816315"/>
                </a:cubicBezTo>
                <a:lnTo>
                  <a:pt x="4581843" y="3811533"/>
                </a:lnTo>
                <a:lnTo>
                  <a:pt x="4581798" y="3821095"/>
                </a:lnTo>
                <a:cubicBezTo>
                  <a:pt x="4581798" y="3896838"/>
                  <a:pt x="4583017" y="3973802"/>
                  <a:pt x="4581798" y="4049544"/>
                </a:cubicBezTo>
                <a:cubicBezTo>
                  <a:pt x="4581798" y="4084971"/>
                  <a:pt x="4558584" y="4106962"/>
                  <a:pt x="4528044" y="4121621"/>
                </a:cubicBezTo>
                <a:cubicBezTo>
                  <a:pt x="4495059" y="4137504"/>
                  <a:pt x="4484065" y="4106962"/>
                  <a:pt x="4468182" y="4089859"/>
                </a:cubicBezTo>
                <a:cubicBezTo>
                  <a:pt x="4430311" y="4047102"/>
                  <a:pt x="4407103" y="4045879"/>
                  <a:pt x="4364344" y="4081306"/>
                </a:cubicBezTo>
                <a:cubicBezTo>
                  <a:pt x="4309368" y="4127729"/>
                  <a:pt x="4306924" y="4223012"/>
                  <a:pt x="4360678" y="4271879"/>
                </a:cubicBezTo>
                <a:cubicBezTo>
                  <a:pt x="4403437" y="4310973"/>
                  <a:pt x="4430311" y="4309750"/>
                  <a:pt x="4469406" y="4266992"/>
                </a:cubicBezTo>
                <a:cubicBezTo>
                  <a:pt x="4485284" y="4249889"/>
                  <a:pt x="4496280" y="4219348"/>
                  <a:pt x="4529266" y="4235230"/>
                </a:cubicBezTo>
                <a:cubicBezTo>
                  <a:pt x="4561028" y="4249889"/>
                  <a:pt x="4583017" y="4273100"/>
                  <a:pt x="4583017" y="4312195"/>
                </a:cubicBezTo>
                <a:cubicBezTo>
                  <a:pt x="4585462" y="4347622"/>
                  <a:pt x="4585462" y="4384273"/>
                  <a:pt x="4585462" y="4420922"/>
                </a:cubicBezTo>
                <a:cubicBezTo>
                  <a:pt x="4585462" y="4458793"/>
                  <a:pt x="4584239" y="4496664"/>
                  <a:pt x="4585462" y="4535755"/>
                </a:cubicBezTo>
                <a:cubicBezTo>
                  <a:pt x="4586072" y="4546140"/>
                  <a:pt x="4584544" y="4552858"/>
                  <a:pt x="4580270" y="4556981"/>
                </a:cubicBezTo>
                <a:lnTo>
                  <a:pt x="4558623" y="4562623"/>
                </a:lnTo>
                <a:lnTo>
                  <a:pt x="4558623" y="4566440"/>
                </a:lnTo>
                <a:lnTo>
                  <a:pt x="4573343" y="4568280"/>
                </a:lnTo>
                <a:cubicBezTo>
                  <a:pt x="4578783" y="4570870"/>
                  <a:pt x="4582162" y="4575308"/>
                  <a:pt x="4583997" y="4582238"/>
                </a:cubicBezTo>
                <a:lnTo>
                  <a:pt x="4584236" y="4584622"/>
                </a:lnTo>
                <a:lnTo>
                  <a:pt x="4590467" y="4573843"/>
                </a:lnTo>
                <a:cubicBezTo>
                  <a:pt x="4597795" y="4567736"/>
                  <a:pt x="4609706" y="4566514"/>
                  <a:pt x="4626810" y="4567125"/>
                </a:cubicBezTo>
                <a:cubicBezTo>
                  <a:pt x="4692779" y="4569566"/>
                  <a:pt x="4759971" y="4568344"/>
                  <a:pt x="4827160" y="4567125"/>
                </a:cubicBezTo>
                <a:cubicBezTo>
                  <a:pt x="4852815" y="4567125"/>
                  <a:pt x="4873581" y="4573232"/>
                  <a:pt x="4890685" y="4591556"/>
                </a:cubicBezTo>
                <a:cubicBezTo>
                  <a:pt x="4922450" y="4624541"/>
                  <a:pt x="4922450" y="4641643"/>
                  <a:pt x="4887021" y="4672186"/>
                </a:cubicBezTo>
                <a:cubicBezTo>
                  <a:pt x="4865031" y="4690510"/>
                  <a:pt x="4839376" y="4707614"/>
                  <a:pt x="4847929" y="4741820"/>
                </a:cubicBezTo>
                <a:cubicBezTo>
                  <a:pt x="4857700" y="4779693"/>
                  <a:pt x="4882136" y="4806567"/>
                  <a:pt x="4920006" y="4817562"/>
                </a:cubicBezTo>
                <a:cubicBezTo>
                  <a:pt x="4973756" y="4832222"/>
                  <a:pt x="5023846" y="4829780"/>
                  <a:pt x="5064161" y="4784578"/>
                </a:cubicBezTo>
                <a:cubicBezTo>
                  <a:pt x="5100811" y="4744263"/>
                  <a:pt x="5098367" y="4714943"/>
                  <a:pt x="5056831" y="4679516"/>
                </a:cubicBezTo>
                <a:cubicBezTo>
                  <a:pt x="5039730" y="4664857"/>
                  <a:pt x="5011629" y="4653861"/>
                  <a:pt x="5022625" y="4624541"/>
                </a:cubicBezTo>
                <a:cubicBezTo>
                  <a:pt x="5034842" y="4592778"/>
                  <a:pt x="5056831" y="4568344"/>
                  <a:pt x="5092258" y="4568344"/>
                </a:cubicBezTo>
                <a:cubicBezTo>
                  <a:pt x="5171666" y="4567125"/>
                  <a:pt x="5251073" y="4568344"/>
                  <a:pt x="5330479" y="4567125"/>
                </a:cubicBezTo>
                <a:cubicBezTo>
                  <a:pt x="5354913" y="4567125"/>
                  <a:pt x="5353691" y="4581784"/>
                  <a:pt x="5353691" y="4597667"/>
                </a:cubicBezTo>
                <a:cubicBezTo>
                  <a:pt x="5353691" y="4666079"/>
                  <a:pt x="5353691" y="4734491"/>
                  <a:pt x="5353691" y="4802902"/>
                </a:cubicBezTo>
                <a:cubicBezTo>
                  <a:pt x="5353691" y="4823671"/>
                  <a:pt x="5354913" y="4843218"/>
                  <a:pt x="5372016" y="4859100"/>
                </a:cubicBezTo>
                <a:cubicBezTo>
                  <a:pt x="5390340" y="4876203"/>
                  <a:pt x="5404999" y="4881089"/>
                  <a:pt x="5422104" y="4856655"/>
                </a:cubicBezTo>
                <a:cubicBezTo>
                  <a:pt x="5444093" y="4826114"/>
                  <a:pt x="5470970" y="4796794"/>
                  <a:pt x="5512505" y="4809011"/>
                </a:cubicBezTo>
                <a:cubicBezTo>
                  <a:pt x="5560149" y="4822449"/>
                  <a:pt x="5596799" y="4854213"/>
                  <a:pt x="5607793" y="4905522"/>
                </a:cubicBezTo>
                <a:cubicBezTo>
                  <a:pt x="5620010" y="4965383"/>
                  <a:pt x="5615124" y="5021578"/>
                  <a:pt x="5562593" y="5065559"/>
                </a:cubicBezTo>
                <a:cubicBezTo>
                  <a:pt x="5512505" y="5105874"/>
                  <a:pt x="5473414" y="5103431"/>
                  <a:pt x="5430656" y="5057007"/>
                </a:cubicBezTo>
                <a:cubicBezTo>
                  <a:pt x="5419660" y="5046011"/>
                  <a:pt x="5414773" y="5020357"/>
                  <a:pt x="5392783" y="5030132"/>
                </a:cubicBezTo>
                <a:cubicBezTo>
                  <a:pt x="5370794" y="5039903"/>
                  <a:pt x="5354913" y="5058228"/>
                  <a:pt x="5354913" y="5085106"/>
                </a:cubicBezTo>
                <a:cubicBezTo>
                  <a:pt x="5354913" y="5154739"/>
                  <a:pt x="5353691" y="5224372"/>
                  <a:pt x="5356135" y="5294008"/>
                </a:cubicBezTo>
                <a:lnTo>
                  <a:pt x="5350738" y="5321930"/>
                </a:lnTo>
                <a:lnTo>
                  <a:pt x="5371287" y="5318874"/>
                </a:lnTo>
                <a:cubicBezTo>
                  <a:pt x="5442143" y="5320096"/>
                  <a:pt x="5514220" y="5320096"/>
                  <a:pt x="5585072" y="5318874"/>
                </a:cubicBezTo>
                <a:cubicBezTo>
                  <a:pt x="5613173" y="5318874"/>
                  <a:pt x="5633940" y="5328648"/>
                  <a:pt x="5651043" y="5349416"/>
                </a:cubicBezTo>
                <a:cubicBezTo>
                  <a:pt x="5673032" y="5375071"/>
                  <a:pt x="5677919" y="5398281"/>
                  <a:pt x="5646155" y="5421493"/>
                </a:cubicBezTo>
                <a:cubicBezTo>
                  <a:pt x="5620503" y="5439818"/>
                  <a:pt x="5591181" y="5460587"/>
                  <a:pt x="5603399" y="5498458"/>
                </a:cubicBezTo>
                <a:cubicBezTo>
                  <a:pt x="5616836" y="5539994"/>
                  <a:pt x="5647378" y="5568092"/>
                  <a:pt x="5692578" y="5574200"/>
                </a:cubicBezTo>
                <a:cubicBezTo>
                  <a:pt x="5736560" y="5580308"/>
                  <a:pt x="5778092" y="5577865"/>
                  <a:pt x="5812299" y="5544881"/>
                </a:cubicBezTo>
                <a:cubicBezTo>
                  <a:pt x="5855056" y="5502123"/>
                  <a:pt x="5853835" y="5469139"/>
                  <a:pt x="5808637" y="5430047"/>
                </a:cubicBezTo>
                <a:cubicBezTo>
                  <a:pt x="5792754" y="5416606"/>
                  <a:pt x="5765877" y="5408054"/>
                  <a:pt x="5778092" y="5378737"/>
                </a:cubicBezTo>
                <a:cubicBezTo>
                  <a:pt x="5789088" y="5351860"/>
                  <a:pt x="5807412" y="5324983"/>
                  <a:pt x="5837954" y="5323761"/>
                </a:cubicBezTo>
                <a:cubicBezTo>
                  <a:pt x="5922246" y="5320096"/>
                  <a:pt x="6006538" y="5321318"/>
                  <a:pt x="6089611" y="5320096"/>
                </a:cubicBezTo>
                <a:cubicBezTo>
                  <a:pt x="6110381" y="5320096"/>
                  <a:pt x="6106714" y="5333534"/>
                  <a:pt x="6106714" y="5345752"/>
                </a:cubicBezTo>
                <a:cubicBezTo>
                  <a:pt x="6106714" y="5421493"/>
                  <a:pt x="6107935" y="5498458"/>
                  <a:pt x="6106714" y="5574200"/>
                </a:cubicBezTo>
                <a:cubicBezTo>
                  <a:pt x="6106714" y="5609627"/>
                  <a:pt x="6083502" y="5631617"/>
                  <a:pt x="6052963" y="5646278"/>
                </a:cubicBezTo>
                <a:cubicBezTo>
                  <a:pt x="6019978" y="5662160"/>
                  <a:pt x="6008982" y="5631617"/>
                  <a:pt x="5993101" y="5614516"/>
                </a:cubicBezTo>
                <a:cubicBezTo>
                  <a:pt x="5955231" y="5571758"/>
                  <a:pt x="5932020" y="5570536"/>
                  <a:pt x="5889264" y="5605962"/>
                </a:cubicBezTo>
                <a:cubicBezTo>
                  <a:pt x="5834290" y="5652387"/>
                  <a:pt x="5831845" y="5747674"/>
                  <a:pt x="5885598" y="5796541"/>
                </a:cubicBezTo>
                <a:cubicBezTo>
                  <a:pt x="5928355" y="5835633"/>
                  <a:pt x="5955231" y="5834411"/>
                  <a:pt x="5994323" y="5791654"/>
                </a:cubicBezTo>
                <a:cubicBezTo>
                  <a:pt x="6010204" y="5774551"/>
                  <a:pt x="6021199" y="5744009"/>
                  <a:pt x="6054184" y="5759891"/>
                </a:cubicBezTo>
                <a:cubicBezTo>
                  <a:pt x="6085947" y="5774551"/>
                  <a:pt x="6107935" y="5797761"/>
                  <a:pt x="6107935" y="5836855"/>
                </a:cubicBezTo>
                <a:cubicBezTo>
                  <a:pt x="6110381" y="5872283"/>
                  <a:pt x="6110381" y="5908933"/>
                  <a:pt x="6110381" y="5945582"/>
                </a:cubicBezTo>
                <a:cubicBezTo>
                  <a:pt x="6110381" y="5983452"/>
                  <a:pt x="6109158" y="6021324"/>
                  <a:pt x="6110381" y="6060417"/>
                </a:cubicBezTo>
                <a:lnTo>
                  <a:pt x="6106055" y="6078094"/>
                </a:lnTo>
                <a:lnTo>
                  <a:pt x="6108059" y="6078201"/>
                </a:lnTo>
                <a:cubicBezTo>
                  <a:pt x="6113937" y="6079652"/>
                  <a:pt x="6118214" y="6082172"/>
                  <a:pt x="6121268" y="6085837"/>
                </a:cubicBezTo>
                <a:lnTo>
                  <a:pt x="6125405" y="6096044"/>
                </a:lnTo>
                <a:lnTo>
                  <a:pt x="6126156" y="6094323"/>
                </a:lnTo>
                <a:cubicBezTo>
                  <a:pt x="6132418" y="6087298"/>
                  <a:pt x="6143413" y="6084855"/>
                  <a:pt x="6161736" y="6086077"/>
                </a:cubicBezTo>
                <a:cubicBezTo>
                  <a:pt x="6230149" y="6089740"/>
                  <a:pt x="6298561" y="6088520"/>
                  <a:pt x="6366973" y="6086077"/>
                </a:cubicBezTo>
                <a:cubicBezTo>
                  <a:pt x="6399958" y="6084855"/>
                  <a:pt x="6420725" y="6100737"/>
                  <a:pt x="6439050" y="6125170"/>
                </a:cubicBezTo>
                <a:cubicBezTo>
                  <a:pt x="6454932" y="6147159"/>
                  <a:pt x="6456154" y="6166707"/>
                  <a:pt x="6431720" y="6186252"/>
                </a:cubicBezTo>
                <a:cubicBezTo>
                  <a:pt x="6403623" y="6209464"/>
                  <a:pt x="6364530" y="6230232"/>
                  <a:pt x="6388963" y="6279097"/>
                </a:cubicBezTo>
                <a:cubicBezTo>
                  <a:pt x="6413395" y="6327963"/>
                  <a:pt x="6463484" y="6351176"/>
                  <a:pt x="6524567" y="6343846"/>
                </a:cubicBezTo>
                <a:cubicBezTo>
                  <a:pt x="6570989" y="6337738"/>
                  <a:pt x="6618633" y="6299866"/>
                  <a:pt x="6624741" y="6260772"/>
                </a:cubicBezTo>
                <a:cubicBezTo>
                  <a:pt x="6629628" y="6231454"/>
                  <a:pt x="6608861" y="6214349"/>
                  <a:pt x="6589314" y="6197247"/>
                </a:cubicBezTo>
                <a:cubicBezTo>
                  <a:pt x="6572211" y="6182587"/>
                  <a:pt x="6546556" y="6170372"/>
                  <a:pt x="6559994" y="6139830"/>
                </a:cubicBezTo>
                <a:cubicBezTo>
                  <a:pt x="6572211" y="6112953"/>
                  <a:pt x="6590536" y="6088520"/>
                  <a:pt x="6622298" y="6087298"/>
                </a:cubicBezTo>
                <a:cubicBezTo>
                  <a:pt x="6705370" y="6084855"/>
                  <a:pt x="6787220" y="6086077"/>
                  <a:pt x="6870294" y="6086077"/>
                </a:cubicBezTo>
                <a:lnTo>
                  <a:pt x="6878000" y="6089431"/>
                </a:lnTo>
                <a:lnTo>
                  <a:pt x="6879007" y="6086924"/>
                </a:lnTo>
                <a:lnTo>
                  <a:pt x="6877557" y="6084401"/>
                </a:lnTo>
                <a:cubicBezTo>
                  <a:pt x="6876221" y="6079209"/>
                  <a:pt x="6875763" y="6072642"/>
                  <a:pt x="6876069" y="6064396"/>
                </a:cubicBezTo>
                <a:cubicBezTo>
                  <a:pt x="6879734" y="5997205"/>
                  <a:pt x="6877291" y="5928793"/>
                  <a:pt x="6877291" y="5860381"/>
                </a:cubicBezTo>
                <a:cubicBezTo>
                  <a:pt x="6877291" y="5829839"/>
                  <a:pt x="6861409" y="5807849"/>
                  <a:pt x="6835754" y="5796854"/>
                </a:cubicBezTo>
                <a:cubicBezTo>
                  <a:pt x="6812542" y="5787081"/>
                  <a:pt x="6806435" y="5815179"/>
                  <a:pt x="6794219" y="5827396"/>
                </a:cubicBezTo>
                <a:cubicBezTo>
                  <a:pt x="6753903" y="5867710"/>
                  <a:pt x="6717253" y="5871375"/>
                  <a:pt x="6672053" y="5838391"/>
                </a:cubicBezTo>
                <a:cubicBezTo>
                  <a:pt x="6620744" y="5800519"/>
                  <a:pt x="6613414" y="5749211"/>
                  <a:pt x="6618301" y="5690570"/>
                </a:cubicBezTo>
                <a:cubicBezTo>
                  <a:pt x="6623188" y="5633153"/>
                  <a:pt x="6657393" y="5597725"/>
                  <a:pt x="6707480" y="5578181"/>
                </a:cubicBezTo>
                <a:cubicBezTo>
                  <a:pt x="6753903" y="5559855"/>
                  <a:pt x="6782002" y="5590395"/>
                  <a:pt x="6806435" y="5623380"/>
                </a:cubicBezTo>
                <a:cubicBezTo>
                  <a:pt x="6824759" y="5647814"/>
                  <a:pt x="6839419" y="5640484"/>
                  <a:pt x="6856522" y="5623380"/>
                </a:cubicBezTo>
                <a:cubicBezTo>
                  <a:pt x="6871182" y="5607498"/>
                  <a:pt x="6876069" y="5589174"/>
                  <a:pt x="6876069" y="5567184"/>
                </a:cubicBezTo>
                <a:cubicBezTo>
                  <a:pt x="6874847" y="5501214"/>
                  <a:pt x="6877291" y="5436468"/>
                  <a:pt x="6874847" y="5371720"/>
                </a:cubicBezTo>
                <a:cubicBezTo>
                  <a:pt x="6873626" y="5342401"/>
                  <a:pt x="6879734" y="5331406"/>
                  <a:pt x="6912719" y="5332627"/>
                </a:cubicBezTo>
                <a:cubicBezTo>
                  <a:pt x="6979908" y="5335071"/>
                  <a:pt x="7045878" y="5332627"/>
                  <a:pt x="7113069" y="5333849"/>
                </a:cubicBezTo>
                <a:cubicBezTo>
                  <a:pt x="7143610" y="5333849"/>
                  <a:pt x="7166822" y="5321632"/>
                  <a:pt x="7179039" y="5295978"/>
                </a:cubicBezTo>
                <a:cubicBezTo>
                  <a:pt x="7191254" y="5269101"/>
                  <a:pt x="7159492" y="5264216"/>
                  <a:pt x="7147275" y="5250776"/>
                </a:cubicBezTo>
                <a:cubicBezTo>
                  <a:pt x="7109404" y="5212905"/>
                  <a:pt x="7104517" y="5178699"/>
                  <a:pt x="7136280" y="5133498"/>
                </a:cubicBezTo>
                <a:cubicBezTo>
                  <a:pt x="7175372" y="5077303"/>
                  <a:pt x="7231569" y="5072416"/>
                  <a:pt x="7292651" y="5078525"/>
                </a:cubicBezTo>
                <a:cubicBezTo>
                  <a:pt x="7337853" y="5083410"/>
                  <a:pt x="7389162" y="5124946"/>
                  <a:pt x="7400157" y="5167705"/>
                </a:cubicBezTo>
                <a:cubicBezTo>
                  <a:pt x="7412373" y="5211683"/>
                  <a:pt x="7387940" y="5242226"/>
                  <a:pt x="7354955" y="5264216"/>
                </a:cubicBezTo>
                <a:cubicBezTo>
                  <a:pt x="7324413" y="5284983"/>
                  <a:pt x="7336631" y="5300865"/>
                  <a:pt x="7357398" y="5319191"/>
                </a:cubicBezTo>
                <a:cubicBezTo>
                  <a:pt x="7372058" y="5332627"/>
                  <a:pt x="7390383" y="5335071"/>
                  <a:pt x="7409930" y="5335071"/>
                </a:cubicBezTo>
                <a:cubicBezTo>
                  <a:pt x="7478342" y="5333849"/>
                  <a:pt x="7546754" y="5335071"/>
                  <a:pt x="7615166" y="5333849"/>
                </a:cubicBezTo>
                <a:cubicBezTo>
                  <a:pt x="7638378" y="5333849"/>
                  <a:pt x="7644486" y="5339958"/>
                  <a:pt x="7644486" y="5363168"/>
                </a:cubicBezTo>
                <a:cubicBezTo>
                  <a:pt x="7643265" y="5436468"/>
                  <a:pt x="7644486" y="5508546"/>
                  <a:pt x="7644486" y="5581843"/>
                </a:cubicBezTo>
                <a:cubicBezTo>
                  <a:pt x="7644486" y="5622159"/>
                  <a:pt x="7622498" y="5646592"/>
                  <a:pt x="7588291" y="5661252"/>
                </a:cubicBezTo>
                <a:cubicBezTo>
                  <a:pt x="7552863" y="5677133"/>
                  <a:pt x="7545534" y="5642927"/>
                  <a:pt x="7529651" y="5627045"/>
                </a:cubicBezTo>
                <a:cubicBezTo>
                  <a:pt x="7493002" y="5589174"/>
                  <a:pt x="7468569" y="5586731"/>
                  <a:pt x="7428255" y="5619716"/>
                </a:cubicBezTo>
                <a:cubicBezTo>
                  <a:pt x="7384275" y="5656366"/>
                  <a:pt x="7381832" y="5704009"/>
                  <a:pt x="7390383" y="5754097"/>
                </a:cubicBezTo>
                <a:cubicBezTo>
                  <a:pt x="7397713" y="5798076"/>
                  <a:pt x="7428255" y="5823731"/>
                  <a:pt x="7466127" y="5837169"/>
                </a:cubicBezTo>
                <a:cubicBezTo>
                  <a:pt x="7500332" y="5849386"/>
                  <a:pt x="7521101" y="5820066"/>
                  <a:pt x="7538204" y="5795633"/>
                </a:cubicBezTo>
                <a:cubicBezTo>
                  <a:pt x="7563858" y="5760204"/>
                  <a:pt x="7589513" y="5766314"/>
                  <a:pt x="7617611" y="5791968"/>
                </a:cubicBezTo>
                <a:cubicBezTo>
                  <a:pt x="7635935" y="5809071"/>
                  <a:pt x="7645708" y="5829839"/>
                  <a:pt x="7644486" y="5855493"/>
                </a:cubicBezTo>
                <a:cubicBezTo>
                  <a:pt x="7643265" y="5890921"/>
                  <a:pt x="7644486" y="5925128"/>
                  <a:pt x="7644486" y="5960555"/>
                </a:cubicBezTo>
                <a:cubicBezTo>
                  <a:pt x="7643265" y="5998427"/>
                  <a:pt x="7643265" y="6036299"/>
                  <a:pt x="7645708" y="6072947"/>
                </a:cubicBezTo>
                <a:lnTo>
                  <a:pt x="7643676" y="6091527"/>
                </a:lnTo>
                <a:lnTo>
                  <a:pt x="7645318" y="6082343"/>
                </a:lnTo>
                <a:cubicBezTo>
                  <a:pt x="7650662" y="6075776"/>
                  <a:pt x="7660435" y="6073028"/>
                  <a:pt x="7677538" y="6073639"/>
                </a:cubicBezTo>
                <a:cubicBezTo>
                  <a:pt x="7747172" y="6077304"/>
                  <a:pt x="7816806" y="6074861"/>
                  <a:pt x="7886441" y="6074861"/>
                </a:cubicBezTo>
                <a:cubicBezTo>
                  <a:pt x="7915760" y="6074861"/>
                  <a:pt x="7938970" y="6085854"/>
                  <a:pt x="7956073" y="6107844"/>
                </a:cubicBezTo>
                <a:cubicBezTo>
                  <a:pt x="7975620" y="6132276"/>
                  <a:pt x="7979285" y="6154268"/>
                  <a:pt x="7949965" y="6176258"/>
                </a:cubicBezTo>
                <a:cubicBezTo>
                  <a:pt x="7924311" y="6195803"/>
                  <a:pt x="7890105" y="6216571"/>
                  <a:pt x="7905986" y="6256885"/>
                </a:cubicBezTo>
                <a:cubicBezTo>
                  <a:pt x="7923090" y="6298422"/>
                  <a:pt x="7953630" y="6327742"/>
                  <a:pt x="8002497" y="6331407"/>
                </a:cubicBezTo>
                <a:cubicBezTo>
                  <a:pt x="8041589" y="6335072"/>
                  <a:pt x="8078239" y="6332629"/>
                  <a:pt x="8110001" y="6304530"/>
                </a:cubicBezTo>
                <a:cubicBezTo>
                  <a:pt x="8160089" y="6258108"/>
                  <a:pt x="8160089" y="6228788"/>
                  <a:pt x="8110001" y="6183586"/>
                </a:cubicBezTo>
                <a:cubicBezTo>
                  <a:pt x="8095342" y="6171371"/>
                  <a:pt x="8070909" y="6161598"/>
                  <a:pt x="8079461" y="6135943"/>
                </a:cubicBezTo>
                <a:cubicBezTo>
                  <a:pt x="8089234" y="6106623"/>
                  <a:pt x="8108779" y="6078526"/>
                  <a:pt x="8141764" y="6077304"/>
                </a:cubicBezTo>
                <a:cubicBezTo>
                  <a:pt x="8226058" y="6073639"/>
                  <a:pt x="8310352" y="6074861"/>
                  <a:pt x="8393425" y="6074861"/>
                </a:cubicBezTo>
                <a:cubicBezTo>
                  <a:pt x="8399838" y="6074861"/>
                  <a:pt x="8404037" y="6076082"/>
                  <a:pt x="8406729" y="6078106"/>
                </a:cubicBezTo>
                <a:lnTo>
                  <a:pt x="8410249" y="6084768"/>
                </a:lnTo>
                <a:lnTo>
                  <a:pt x="8414744" y="6080797"/>
                </a:lnTo>
                <a:cubicBezTo>
                  <a:pt x="8420699" y="6078506"/>
                  <a:pt x="8428640" y="6079422"/>
                  <a:pt x="8436581" y="6079422"/>
                </a:cubicBezTo>
                <a:cubicBezTo>
                  <a:pt x="8504993" y="6079422"/>
                  <a:pt x="8573405" y="6079422"/>
                  <a:pt x="8641819" y="6079422"/>
                </a:cubicBezTo>
                <a:cubicBezTo>
                  <a:pt x="8660144" y="6079422"/>
                  <a:pt x="8677247" y="6078202"/>
                  <a:pt x="8690684" y="6065984"/>
                </a:cubicBezTo>
                <a:cubicBezTo>
                  <a:pt x="8713896" y="6046439"/>
                  <a:pt x="8726112" y="6030557"/>
                  <a:pt x="8693127" y="6003680"/>
                </a:cubicBezTo>
                <a:cubicBezTo>
                  <a:pt x="8633267" y="5957258"/>
                  <a:pt x="8633267" y="5909613"/>
                  <a:pt x="8688242" y="5855861"/>
                </a:cubicBezTo>
                <a:cubicBezTo>
                  <a:pt x="8746881" y="5798443"/>
                  <a:pt x="8856828" y="5805773"/>
                  <a:pt x="8909360" y="5870521"/>
                </a:cubicBezTo>
                <a:cubicBezTo>
                  <a:pt x="8949675" y="5919386"/>
                  <a:pt x="8946010" y="5954815"/>
                  <a:pt x="8900808" y="5998795"/>
                </a:cubicBezTo>
                <a:cubicBezTo>
                  <a:pt x="8888593" y="6011010"/>
                  <a:pt x="8861716" y="6017119"/>
                  <a:pt x="8873933" y="6041552"/>
                </a:cubicBezTo>
                <a:cubicBezTo>
                  <a:pt x="8884928" y="6063542"/>
                  <a:pt x="8904473" y="6078202"/>
                  <a:pt x="8931350" y="6078202"/>
                </a:cubicBezTo>
                <a:cubicBezTo>
                  <a:pt x="8999762" y="6078202"/>
                  <a:pt x="9068174" y="6080644"/>
                  <a:pt x="9136587" y="6076979"/>
                </a:cubicBezTo>
                <a:cubicBezTo>
                  <a:pt x="9146055" y="6076369"/>
                  <a:pt x="9153537" y="6076751"/>
                  <a:pt x="9159416" y="6078201"/>
                </a:cubicBezTo>
                <a:lnTo>
                  <a:pt x="9160395" y="6078767"/>
                </a:lnTo>
                <a:lnTo>
                  <a:pt x="9159383" y="6065178"/>
                </a:lnTo>
                <a:cubicBezTo>
                  <a:pt x="9161828" y="5995543"/>
                  <a:pt x="9159383" y="5925909"/>
                  <a:pt x="9160606" y="5856275"/>
                </a:cubicBezTo>
                <a:cubicBezTo>
                  <a:pt x="9160606" y="5828177"/>
                  <a:pt x="9147168" y="5809852"/>
                  <a:pt x="9125178" y="5798859"/>
                </a:cubicBezTo>
                <a:cubicBezTo>
                  <a:pt x="9099523" y="5785420"/>
                  <a:pt x="9094636" y="5813517"/>
                  <a:pt x="9083641" y="5825735"/>
                </a:cubicBezTo>
                <a:cubicBezTo>
                  <a:pt x="9042106" y="5869714"/>
                  <a:pt x="9003012" y="5873379"/>
                  <a:pt x="8954147" y="5835507"/>
                </a:cubicBezTo>
                <a:cubicBezTo>
                  <a:pt x="8928492" y="5817184"/>
                  <a:pt x="8916275" y="5790307"/>
                  <a:pt x="8901615" y="5764652"/>
                </a:cubicBezTo>
                <a:cubicBezTo>
                  <a:pt x="8901615" y="5732890"/>
                  <a:pt x="8901615" y="5701127"/>
                  <a:pt x="8902838" y="5668142"/>
                </a:cubicBezTo>
                <a:cubicBezTo>
                  <a:pt x="8963920" y="5559415"/>
                  <a:pt x="9012786" y="5550862"/>
                  <a:pt x="9099523" y="5630271"/>
                </a:cubicBezTo>
                <a:cubicBezTo>
                  <a:pt x="9111739" y="5641266"/>
                  <a:pt x="9120291" y="5642486"/>
                  <a:pt x="9132508" y="5633936"/>
                </a:cubicBezTo>
                <a:cubicBezTo>
                  <a:pt x="9153276" y="5618054"/>
                  <a:pt x="9161828" y="5599729"/>
                  <a:pt x="9161828" y="5572855"/>
                </a:cubicBezTo>
                <a:cubicBezTo>
                  <a:pt x="9160606" y="5509327"/>
                  <a:pt x="9165493" y="5445801"/>
                  <a:pt x="9160606" y="5382276"/>
                </a:cubicBezTo>
                <a:cubicBezTo>
                  <a:pt x="9156941" y="5337075"/>
                  <a:pt x="9174043" y="5329745"/>
                  <a:pt x="9213137" y="5332188"/>
                </a:cubicBezTo>
                <a:cubicBezTo>
                  <a:pt x="9275440" y="5335853"/>
                  <a:pt x="9336524" y="5332188"/>
                  <a:pt x="9398827" y="5333410"/>
                </a:cubicBezTo>
                <a:cubicBezTo>
                  <a:pt x="9430591" y="5333410"/>
                  <a:pt x="9456246" y="5322415"/>
                  <a:pt x="9467240" y="5293094"/>
                </a:cubicBezTo>
                <a:cubicBezTo>
                  <a:pt x="9477013" y="5266220"/>
                  <a:pt x="9447693" y="5262554"/>
                  <a:pt x="9434256" y="5249118"/>
                </a:cubicBezTo>
                <a:cubicBezTo>
                  <a:pt x="9398827" y="5213689"/>
                  <a:pt x="9392719" y="5180704"/>
                  <a:pt x="9419596" y="5139169"/>
                </a:cubicBezTo>
                <a:cubicBezTo>
                  <a:pt x="9467240" y="5064646"/>
                  <a:pt x="9584518" y="5048767"/>
                  <a:pt x="9648044" y="5109848"/>
                </a:cubicBezTo>
                <a:cubicBezTo>
                  <a:pt x="9705461" y="5164823"/>
                  <a:pt x="9706684" y="5208802"/>
                  <a:pt x="9643157" y="5260110"/>
                </a:cubicBezTo>
                <a:cubicBezTo>
                  <a:pt x="9612615" y="5284544"/>
                  <a:pt x="9622389" y="5300426"/>
                  <a:pt x="9644379" y="5319971"/>
                </a:cubicBezTo>
                <a:cubicBezTo>
                  <a:pt x="9660261" y="5333410"/>
                  <a:pt x="9678584" y="5334631"/>
                  <a:pt x="9698131" y="5334631"/>
                </a:cubicBezTo>
                <a:cubicBezTo>
                  <a:pt x="9766544" y="5334631"/>
                  <a:pt x="9834956" y="5335853"/>
                  <a:pt x="9903370" y="5334631"/>
                </a:cubicBezTo>
                <a:cubicBezTo>
                  <a:pt x="9917113" y="5334631"/>
                  <a:pt x="9926046" y="5336007"/>
                  <a:pt x="9929654" y="5346485"/>
                </a:cubicBezTo>
                <a:lnTo>
                  <a:pt x="9930724" y="5354628"/>
                </a:lnTo>
                <a:lnTo>
                  <a:pt x="9932264" y="5354628"/>
                </a:lnTo>
                <a:lnTo>
                  <a:pt x="9932800" y="5349644"/>
                </a:lnTo>
                <a:cubicBezTo>
                  <a:pt x="9935434" y="5343481"/>
                  <a:pt x="9940130" y="5339572"/>
                  <a:pt x="9947918" y="5337597"/>
                </a:cubicBezTo>
                <a:lnTo>
                  <a:pt x="9951318" y="5337347"/>
                </a:lnTo>
                <a:lnTo>
                  <a:pt x="9952291" y="5335521"/>
                </a:lnTo>
                <a:lnTo>
                  <a:pt x="9934946" y="5330599"/>
                </a:lnTo>
                <a:cubicBezTo>
                  <a:pt x="9931128" y="5326323"/>
                  <a:pt x="9930211" y="5319604"/>
                  <a:pt x="9930821" y="5309831"/>
                </a:cubicBezTo>
                <a:cubicBezTo>
                  <a:pt x="9932044" y="5235310"/>
                  <a:pt x="9932044" y="5160790"/>
                  <a:pt x="9930821" y="5086269"/>
                </a:cubicBezTo>
                <a:cubicBezTo>
                  <a:pt x="9930821" y="5052061"/>
                  <a:pt x="9950369" y="5030071"/>
                  <a:pt x="9976023" y="5012969"/>
                </a:cubicBezTo>
                <a:cubicBezTo>
                  <a:pt x="9993126" y="5001974"/>
                  <a:pt x="10009008" y="5003196"/>
                  <a:pt x="10026111" y="5020300"/>
                </a:cubicBezTo>
                <a:cubicBezTo>
                  <a:pt x="10092080" y="5086269"/>
                  <a:pt x="10106740" y="5088711"/>
                  <a:pt x="10151942" y="5045954"/>
                </a:cubicBezTo>
                <a:cubicBezTo>
                  <a:pt x="10198364" y="5001974"/>
                  <a:pt x="10203251" y="4916459"/>
                  <a:pt x="10160492" y="4868816"/>
                </a:cubicBezTo>
                <a:cubicBezTo>
                  <a:pt x="10115292" y="4817505"/>
                  <a:pt x="10084750" y="4817505"/>
                  <a:pt x="10039550" y="4867593"/>
                </a:cubicBezTo>
                <a:cubicBezTo>
                  <a:pt x="10026111" y="4882253"/>
                  <a:pt x="10017560" y="4907907"/>
                  <a:pt x="9987018" y="4895690"/>
                </a:cubicBezTo>
                <a:cubicBezTo>
                  <a:pt x="9956476" y="4883475"/>
                  <a:pt x="9933266" y="4863928"/>
                  <a:pt x="9932044" y="4830943"/>
                </a:cubicBezTo>
                <a:cubicBezTo>
                  <a:pt x="9929601" y="4750316"/>
                  <a:pt x="9930821" y="4669686"/>
                  <a:pt x="9929601" y="4587835"/>
                </a:cubicBezTo>
                <a:cubicBezTo>
                  <a:pt x="9929601" y="4564624"/>
                  <a:pt x="9944261" y="4568288"/>
                  <a:pt x="9957699" y="4568288"/>
                </a:cubicBezTo>
                <a:cubicBezTo>
                  <a:pt x="10024890" y="4568288"/>
                  <a:pt x="10090860" y="4568288"/>
                  <a:pt x="10158050" y="4568288"/>
                </a:cubicBezTo>
                <a:cubicBezTo>
                  <a:pt x="10173932" y="4568288"/>
                  <a:pt x="10189812" y="4569509"/>
                  <a:pt x="10204472" y="4560959"/>
                </a:cubicBezTo>
                <a:cubicBezTo>
                  <a:pt x="10241122" y="4540189"/>
                  <a:pt x="10243566" y="4520644"/>
                  <a:pt x="10213024" y="4493768"/>
                </a:cubicBezTo>
                <a:cubicBezTo>
                  <a:pt x="10155607" y="4442457"/>
                  <a:pt x="10154385" y="4398478"/>
                  <a:pt x="10209359" y="4345948"/>
                </a:cubicBezTo>
                <a:cubicBezTo>
                  <a:pt x="10239900" y="4316628"/>
                  <a:pt x="10283268" y="4304412"/>
                  <a:pt x="10325263" y="4307925"/>
                </a:cubicBezTo>
                <a:cubicBezTo>
                  <a:pt x="10367257" y="4311436"/>
                  <a:pt x="10407876" y="4330677"/>
                  <a:pt x="10432920" y="4364272"/>
                </a:cubicBezTo>
                <a:cubicBezTo>
                  <a:pt x="10467127" y="4409475"/>
                  <a:pt x="10462240" y="4447344"/>
                  <a:pt x="10423148" y="4486437"/>
                </a:cubicBezTo>
                <a:cubicBezTo>
                  <a:pt x="10410932" y="4498655"/>
                  <a:pt x="10377948" y="4502319"/>
                  <a:pt x="10393828" y="4531639"/>
                </a:cubicBezTo>
                <a:cubicBezTo>
                  <a:pt x="10407266" y="4557294"/>
                  <a:pt x="10429257" y="4569509"/>
                  <a:pt x="10459798" y="4569509"/>
                </a:cubicBezTo>
                <a:cubicBezTo>
                  <a:pt x="10526989" y="4568288"/>
                  <a:pt x="10592957" y="4570731"/>
                  <a:pt x="10660149" y="4568288"/>
                </a:cubicBezTo>
                <a:cubicBezTo>
                  <a:pt x="10690691" y="4567067"/>
                  <a:pt x="10701684" y="4574397"/>
                  <a:pt x="10700463" y="4607381"/>
                </a:cubicBezTo>
                <a:cubicBezTo>
                  <a:pt x="10698020" y="4672129"/>
                  <a:pt x="10699241" y="4738097"/>
                  <a:pt x="10699241" y="4802845"/>
                </a:cubicBezTo>
                <a:cubicBezTo>
                  <a:pt x="10699241" y="4830943"/>
                  <a:pt x="10693133" y="4855378"/>
                  <a:pt x="10672366" y="4876145"/>
                </a:cubicBezTo>
                <a:cubicBezTo>
                  <a:pt x="10640602" y="4907907"/>
                  <a:pt x="10621056" y="4906687"/>
                  <a:pt x="10591736" y="4872480"/>
                </a:cubicBezTo>
                <a:cubicBezTo>
                  <a:pt x="10572189" y="4850489"/>
                  <a:pt x="10553864" y="4819948"/>
                  <a:pt x="10518437" y="4833387"/>
                </a:cubicBezTo>
                <a:cubicBezTo>
                  <a:pt x="10479345" y="4848047"/>
                  <a:pt x="10450025" y="4873702"/>
                  <a:pt x="10443915" y="4917681"/>
                </a:cubicBezTo>
                <a:cubicBezTo>
                  <a:pt x="10436587" y="4970212"/>
                  <a:pt x="10439030" y="5019078"/>
                  <a:pt x="10486675" y="5054507"/>
                </a:cubicBezTo>
                <a:cubicBezTo>
                  <a:pt x="10525767" y="5083825"/>
                  <a:pt x="10547757" y="5081381"/>
                  <a:pt x="10580742" y="5045954"/>
                </a:cubicBezTo>
                <a:cubicBezTo>
                  <a:pt x="10597844" y="5027629"/>
                  <a:pt x="10607617" y="4993424"/>
                  <a:pt x="10643046" y="5009304"/>
                </a:cubicBezTo>
                <a:cubicBezTo>
                  <a:pt x="10677251" y="5023964"/>
                  <a:pt x="10698020" y="5052061"/>
                  <a:pt x="10699241" y="5089935"/>
                </a:cubicBezTo>
                <a:cubicBezTo>
                  <a:pt x="10700463" y="5163234"/>
                  <a:pt x="10699241" y="5236532"/>
                  <a:pt x="10700463" y="5308610"/>
                </a:cubicBezTo>
                <a:lnTo>
                  <a:pt x="10695953" y="5325919"/>
                </a:lnTo>
                <a:lnTo>
                  <a:pt x="10695953" y="5342506"/>
                </a:lnTo>
                <a:lnTo>
                  <a:pt x="10697005" y="5340688"/>
                </a:lnTo>
                <a:cubicBezTo>
                  <a:pt x="10705709" y="5333510"/>
                  <a:pt x="10719758" y="5332289"/>
                  <a:pt x="10739305" y="5333510"/>
                </a:cubicBezTo>
                <a:cubicBezTo>
                  <a:pt x="10801608" y="5337175"/>
                  <a:pt x="10862692" y="5333510"/>
                  <a:pt x="10924995" y="5334732"/>
                </a:cubicBezTo>
                <a:cubicBezTo>
                  <a:pt x="10956759" y="5334732"/>
                  <a:pt x="10982414" y="5323737"/>
                  <a:pt x="10993408" y="5294417"/>
                </a:cubicBezTo>
                <a:cubicBezTo>
                  <a:pt x="11003181" y="5267541"/>
                  <a:pt x="10973861" y="5263877"/>
                  <a:pt x="10960424" y="5250439"/>
                </a:cubicBezTo>
                <a:cubicBezTo>
                  <a:pt x="10924995" y="5215009"/>
                  <a:pt x="10918887" y="5182026"/>
                  <a:pt x="10945764" y="5140490"/>
                </a:cubicBezTo>
                <a:cubicBezTo>
                  <a:pt x="10993408" y="5065968"/>
                  <a:pt x="11110686" y="5050088"/>
                  <a:pt x="11174212" y="5111172"/>
                </a:cubicBezTo>
                <a:cubicBezTo>
                  <a:pt x="11231629" y="5166144"/>
                  <a:pt x="11232852" y="5210124"/>
                  <a:pt x="11169325" y="5261432"/>
                </a:cubicBezTo>
                <a:cubicBezTo>
                  <a:pt x="11138783" y="5285866"/>
                  <a:pt x="11148557" y="5301748"/>
                  <a:pt x="11170547" y="5321293"/>
                </a:cubicBezTo>
                <a:cubicBezTo>
                  <a:pt x="11186429" y="5334732"/>
                  <a:pt x="11204752" y="5335954"/>
                  <a:pt x="11224299" y="5335954"/>
                </a:cubicBezTo>
                <a:cubicBezTo>
                  <a:pt x="11292712" y="5335954"/>
                  <a:pt x="11361124" y="5337175"/>
                  <a:pt x="11429538" y="5335954"/>
                </a:cubicBezTo>
                <a:cubicBezTo>
                  <a:pt x="11447862" y="5335954"/>
                  <a:pt x="11457635" y="5338397"/>
                  <a:pt x="11457635" y="5361608"/>
                </a:cubicBezTo>
                <a:cubicBezTo>
                  <a:pt x="11456413" y="5436129"/>
                  <a:pt x="11457635" y="5510649"/>
                  <a:pt x="11456413" y="5585169"/>
                </a:cubicBezTo>
                <a:cubicBezTo>
                  <a:pt x="11455192" y="5623042"/>
                  <a:pt x="11433202" y="5648697"/>
                  <a:pt x="11397773" y="5663355"/>
                </a:cubicBezTo>
                <a:cubicBezTo>
                  <a:pt x="11362346" y="5676794"/>
                  <a:pt x="11356238" y="5645031"/>
                  <a:pt x="11340356" y="5627928"/>
                </a:cubicBezTo>
                <a:cubicBezTo>
                  <a:pt x="11304929" y="5590057"/>
                  <a:pt x="11282939" y="5587614"/>
                  <a:pt x="11242624" y="5618154"/>
                </a:cubicBezTo>
                <a:cubicBezTo>
                  <a:pt x="11203532" y="5647475"/>
                  <a:pt x="11196202" y="5686566"/>
                  <a:pt x="11198645" y="5731767"/>
                </a:cubicBezTo>
                <a:cubicBezTo>
                  <a:pt x="11201089" y="5781856"/>
                  <a:pt x="11227964" y="5823392"/>
                  <a:pt x="11271944" y="5838051"/>
                </a:cubicBezTo>
                <a:cubicBezTo>
                  <a:pt x="11313481" y="5852711"/>
                  <a:pt x="11333026" y="5820947"/>
                  <a:pt x="11352573" y="5795294"/>
                </a:cubicBezTo>
                <a:cubicBezTo>
                  <a:pt x="11377006" y="5764752"/>
                  <a:pt x="11400218" y="5769639"/>
                  <a:pt x="11424650" y="5791629"/>
                </a:cubicBezTo>
                <a:cubicBezTo>
                  <a:pt x="11445418" y="5809954"/>
                  <a:pt x="11457635" y="5833164"/>
                  <a:pt x="11456413" y="5862484"/>
                </a:cubicBezTo>
                <a:cubicBezTo>
                  <a:pt x="11455192" y="5906464"/>
                  <a:pt x="11456413" y="5951665"/>
                  <a:pt x="11456413" y="5995645"/>
                </a:cubicBezTo>
                <a:cubicBezTo>
                  <a:pt x="11456413" y="6035959"/>
                  <a:pt x="11456413" y="6061155"/>
                  <a:pt x="11450808" y="6076903"/>
                </a:cubicBezTo>
                <a:lnTo>
                  <a:pt x="11443434" y="6089200"/>
                </a:lnTo>
                <a:lnTo>
                  <a:pt x="11447629" y="6089179"/>
                </a:lnTo>
                <a:lnTo>
                  <a:pt x="11460380" y="6094729"/>
                </a:lnTo>
                <a:lnTo>
                  <a:pt x="11461414" y="6089396"/>
                </a:lnTo>
                <a:cubicBezTo>
                  <a:pt x="11466607" y="6083288"/>
                  <a:pt x="11475769" y="6080844"/>
                  <a:pt x="11491039" y="6081456"/>
                </a:cubicBezTo>
                <a:cubicBezTo>
                  <a:pt x="11555788" y="6083898"/>
                  <a:pt x="11621755" y="6082676"/>
                  <a:pt x="11686503" y="6082676"/>
                </a:cubicBezTo>
                <a:cubicBezTo>
                  <a:pt x="11702385" y="6082676"/>
                  <a:pt x="11718267" y="6082676"/>
                  <a:pt x="11732927" y="6074124"/>
                </a:cubicBezTo>
                <a:cubicBezTo>
                  <a:pt x="11768354" y="6055799"/>
                  <a:pt x="11770797" y="6033811"/>
                  <a:pt x="11741477" y="6008156"/>
                </a:cubicBezTo>
                <a:cubicBezTo>
                  <a:pt x="11715824" y="5986166"/>
                  <a:pt x="11688947" y="5961732"/>
                  <a:pt x="11698720" y="5923862"/>
                </a:cubicBezTo>
                <a:cubicBezTo>
                  <a:pt x="11710937" y="5878660"/>
                  <a:pt x="11741477" y="5844455"/>
                  <a:pt x="11785457" y="5829795"/>
                </a:cubicBezTo>
                <a:cubicBezTo>
                  <a:pt x="11801644" y="5823992"/>
                  <a:pt x="11818289" y="5821014"/>
                  <a:pt x="11834763" y="5820594"/>
                </a:cubicBezTo>
                <a:cubicBezTo>
                  <a:pt x="11884183" y="5819334"/>
                  <a:pt x="11932056" y="5841095"/>
                  <a:pt x="11961375" y="5878660"/>
                </a:cubicBezTo>
                <a:cubicBezTo>
                  <a:pt x="11998025" y="5925083"/>
                  <a:pt x="11993137" y="5961732"/>
                  <a:pt x="11949158" y="6003269"/>
                </a:cubicBezTo>
                <a:cubicBezTo>
                  <a:pt x="11936942" y="6014264"/>
                  <a:pt x="11910065" y="6019151"/>
                  <a:pt x="11922283" y="6046026"/>
                </a:cubicBezTo>
                <a:cubicBezTo>
                  <a:pt x="11934500" y="6070461"/>
                  <a:pt x="11956488" y="6082676"/>
                  <a:pt x="11983365" y="6082676"/>
                </a:cubicBezTo>
                <a:cubicBezTo>
                  <a:pt x="12050556" y="6082676"/>
                  <a:pt x="12116524" y="6085121"/>
                  <a:pt x="12183716" y="6081456"/>
                </a:cubicBezTo>
                <a:lnTo>
                  <a:pt x="12191999" y="6083007"/>
                </a:lnTo>
                <a:lnTo>
                  <a:pt x="12191999" y="6858000"/>
                </a:lnTo>
                <a:lnTo>
                  <a:pt x="0" y="6858000"/>
                </a:lnTo>
                <a:close/>
              </a:path>
            </a:pathLst>
          </a:custGeom>
          <a:solidFill>
            <a:schemeClr val="bg1">
              <a:lumMod val="95000"/>
            </a:schemeClr>
          </a:solidFill>
          <a:ln w="12700">
            <a:noFill/>
          </a:ln>
        </p:spPr>
        <p:txBody>
          <a:bodyPr wrap="square" anchor="ctr">
            <a:noAutofit/>
          </a:bodyPr>
          <a:lstStyle>
            <a:lvl1pPr marL="0" indent="0" algn="ctr">
              <a:buNone/>
              <a:defRPr sz="12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 </a:t>
            </a:r>
            <a:endParaRPr lang="ko-KR" altLang="en-US" dirty="0"/>
          </a:p>
        </p:txBody>
      </p:sp>
    </p:spTree>
    <p:extLst>
      <p:ext uri="{BB962C8B-B14F-4D97-AF65-F5344CB8AC3E}">
        <p14:creationId xmlns:p14="http://schemas.microsoft.com/office/powerpoint/2010/main" val="38332950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6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04451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7_Contents slide layout">
    <p:spTree>
      <p:nvGrpSpPr>
        <p:cNvPr id="1" name=""/>
        <p:cNvGrpSpPr/>
        <p:nvPr/>
      </p:nvGrpSpPr>
      <p:grpSpPr>
        <a:xfrm>
          <a:off x="0" y="0"/>
          <a:ext cx="0" cy="0"/>
          <a:chOff x="0" y="0"/>
          <a:chExt cx="0" cy="0"/>
        </a:xfrm>
      </p:grpSpPr>
      <p:grpSp>
        <p:nvGrpSpPr>
          <p:cNvPr id="2" name="Graphic 14">
            <a:extLst>
              <a:ext uri="{FF2B5EF4-FFF2-40B4-BE49-F238E27FC236}">
                <a16:creationId xmlns:a16="http://schemas.microsoft.com/office/drawing/2014/main" id="{951D8330-E771-4350-AECC-9F5BCE08B469}"/>
              </a:ext>
            </a:extLst>
          </p:cNvPr>
          <p:cNvGrpSpPr/>
          <p:nvPr userDrawn="1"/>
        </p:nvGrpSpPr>
        <p:grpSpPr>
          <a:xfrm>
            <a:off x="4079368" y="2057112"/>
            <a:ext cx="4033264" cy="3172231"/>
            <a:chOff x="2444748" y="555045"/>
            <a:chExt cx="7282048" cy="5727454"/>
          </a:xfrm>
        </p:grpSpPr>
        <p:sp>
          <p:nvSpPr>
            <p:cNvPr id="3" name="Freeform: Shape 2">
              <a:extLst>
                <a:ext uri="{FF2B5EF4-FFF2-40B4-BE49-F238E27FC236}">
                  <a16:creationId xmlns:a16="http://schemas.microsoft.com/office/drawing/2014/main" id="{A9BC9537-D370-4B73-BE04-2487029288D3}"/>
                </a:ext>
              </a:extLst>
            </p:cNvPr>
            <p:cNvSpPr/>
            <p:nvPr/>
          </p:nvSpPr>
          <p:spPr>
            <a:xfrm>
              <a:off x="4964693" y="5443837"/>
              <a:ext cx="2168250" cy="818208"/>
            </a:xfrm>
            <a:custGeom>
              <a:avLst/>
              <a:gdLst>
                <a:gd name="connsiteX0" fmla="*/ 1941333 w 2168250"/>
                <a:gd name="connsiteY0" fmla="*/ 525699 h 818207"/>
                <a:gd name="connsiteX1" fmla="*/ 1785874 w 2168250"/>
                <a:gd name="connsiteY1" fmla="*/ 30683 h 818207"/>
                <a:gd name="connsiteX2" fmla="*/ 1114943 w 2168250"/>
                <a:gd name="connsiteY2" fmla="*/ 30683 h 818207"/>
                <a:gd name="connsiteX3" fmla="*/ 1065851 w 2168250"/>
                <a:gd name="connsiteY3" fmla="*/ 30683 h 818207"/>
                <a:gd name="connsiteX4" fmla="*/ 390830 w 2168250"/>
                <a:gd name="connsiteY4" fmla="*/ 30683 h 818207"/>
                <a:gd name="connsiteX5" fmla="*/ 235370 w 2168250"/>
                <a:gd name="connsiteY5" fmla="*/ 525699 h 818207"/>
                <a:gd name="connsiteX6" fmla="*/ 259916 w 2168250"/>
                <a:gd name="connsiteY6" fmla="*/ 816162 h 818207"/>
                <a:gd name="connsiteX7" fmla="*/ 1065851 w 2168250"/>
                <a:gd name="connsiteY7" fmla="*/ 816162 h 818207"/>
                <a:gd name="connsiteX8" fmla="*/ 1114943 w 2168250"/>
                <a:gd name="connsiteY8" fmla="*/ 816162 h 818207"/>
                <a:gd name="connsiteX9" fmla="*/ 1920878 w 2168250"/>
                <a:gd name="connsiteY9" fmla="*/ 816162 h 818207"/>
                <a:gd name="connsiteX10" fmla="*/ 1941333 w 2168250"/>
                <a:gd name="connsiteY10" fmla="*/ 525699 h 818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68250" h="818207">
                  <a:moveTo>
                    <a:pt x="1941333" y="525699"/>
                  </a:moveTo>
                  <a:cubicBezTo>
                    <a:pt x="1789965" y="370239"/>
                    <a:pt x="1785874" y="30683"/>
                    <a:pt x="1785874" y="30683"/>
                  </a:cubicBezTo>
                  <a:lnTo>
                    <a:pt x="1114943" y="30683"/>
                  </a:lnTo>
                  <a:lnTo>
                    <a:pt x="1065851" y="30683"/>
                  </a:lnTo>
                  <a:lnTo>
                    <a:pt x="390830" y="30683"/>
                  </a:lnTo>
                  <a:cubicBezTo>
                    <a:pt x="390830" y="30683"/>
                    <a:pt x="386739" y="366148"/>
                    <a:pt x="235370" y="525699"/>
                  </a:cubicBezTo>
                  <a:cubicBezTo>
                    <a:pt x="84002" y="681158"/>
                    <a:pt x="-149188" y="816162"/>
                    <a:pt x="259916" y="816162"/>
                  </a:cubicBezTo>
                  <a:cubicBezTo>
                    <a:pt x="587199" y="816162"/>
                    <a:pt x="939029" y="816162"/>
                    <a:pt x="1065851" y="816162"/>
                  </a:cubicBezTo>
                  <a:cubicBezTo>
                    <a:pt x="1098579" y="816162"/>
                    <a:pt x="1114943" y="816162"/>
                    <a:pt x="1114943" y="816162"/>
                  </a:cubicBezTo>
                  <a:cubicBezTo>
                    <a:pt x="1245857" y="816162"/>
                    <a:pt x="1597686" y="816162"/>
                    <a:pt x="1920878" y="816162"/>
                  </a:cubicBezTo>
                  <a:cubicBezTo>
                    <a:pt x="2329982" y="816162"/>
                    <a:pt x="2092702" y="681158"/>
                    <a:pt x="1941333" y="525699"/>
                  </a:cubicBezTo>
                  <a:close/>
                </a:path>
              </a:pathLst>
            </a:custGeom>
            <a:gradFill>
              <a:gsLst>
                <a:gs pos="0">
                  <a:schemeClr val="bg1">
                    <a:lumMod val="75000"/>
                  </a:schemeClr>
                </a:gs>
                <a:gs pos="53000">
                  <a:schemeClr val="bg1">
                    <a:lumMod val="85000"/>
                  </a:schemeClr>
                </a:gs>
                <a:gs pos="83000">
                  <a:schemeClr val="bg1">
                    <a:lumMod val="75000"/>
                  </a:schemeClr>
                </a:gs>
                <a:gs pos="100000">
                  <a:schemeClr val="bg1">
                    <a:lumMod val="75000"/>
                  </a:schemeClr>
                </a:gs>
              </a:gsLst>
              <a:lin ang="16200000" scaled="0"/>
            </a:gradFill>
            <a:ln w="9525" cap="flat">
              <a:noFill/>
              <a:prstDash val="solid"/>
              <a:miter/>
            </a:ln>
          </p:spPr>
          <p:txBody>
            <a:bodyPr rtlCol="0" anchor="ctr"/>
            <a:lstStyle/>
            <a:p>
              <a:endParaRPr lang="en-US"/>
            </a:p>
          </p:txBody>
        </p:sp>
        <p:sp>
          <p:nvSpPr>
            <p:cNvPr id="4" name="Freeform: Shape 3">
              <a:extLst>
                <a:ext uri="{FF2B5EF4-FFF2-40B4-BE49-F238E27FC236}">
                  <a16:creationId xmlns:a16="http://schemas.microsoft.com/office/drawing/2014/main" id="{789FD703-8A1A-4123-93DA-DCB9796279E7}"/>
                </a:ext>
              </a:extLst>
            </p:cNvPr>
            <p:cNvSpPr/>
            <p:nvPr/>
          </p:nvSpPr>
          <p:spPr>
            <a:xfrm>
              <a:off x="2444748" y="555045"/>
              <a:ext cx="7282048" cy="4950157"/>
            </a:xfrm>
            <a:custGeom>
              <a:avLst/>
              <a:gdLst>
                <a:gd name="connsiteX0" fmla="*/ 7038632 w 7282048"/>
                <a:gd name="connsiteY0" fmla="*/ 30683 h 4950157"/>
                <a:gd name="connsiteX1" fmla="*/ 3704436 w 7282048"/>
                <a:gd name="connsiteY1" fmla="*/ 30683 h 4950157"/>
                <a:gd name="connsiteX2" fmla="*/ 3589886 w 7282048"/>
                <a:gd name="connsiteY2" fmla="*/ 30683 h 4950157"/>
                <a:gd name="connsiteX3" fmla="*/ 259781 w 7282048"/>
                <a:gd name="connsiteY3" fmla="*/ 30683 h 4950157"/>
                <a:gd name="connsiteX4" fmla="*/ 30683 w 7282048"/>
                <a:gd name="connsiteY4" fmla="*/ 259781 h 4950157"/>
                <a:gd name="connsiteX5" fmla="*/ 30683 w 7282048"/>
                <a:gd name="connsiteY5" fmla="*/ 4698558 h 4950157"/>
                <a:gd name="connsiteX6" fmla="*/ 239326 w 7282048"/>
                <a:gd name="connsiteY6" fmla="*/ 4931748 h 4950157"/>
                <a:gd name="connsiteX7" fmla="*/ 7042723 w 7282048"/>
                <a:gd name="connsiteY7" fmla="*/ 4931748 h 4950157"/>
                <a:gd name="connsiteX8" fmla="*/ 7251366 w 7282048"/>
                <a:gd name="connsiteY8" fmla="*/ 4698558 h 4950157"/>
                <a:gd name="connsiteX9" fmla="*/ 7251366 w 7282048"/>
                <a:gd name="connsiteY9" fmla="*/ 259781 h 4950157"/>
                <a:gd name="connsiteX10" fmla="*/ 7038632 w 7282048"/>
                <a:gd name="connsiteY10" fmla="*/ 30683 h 4950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82048" h="4950157">
                  <a:moveTo>
                    <a:pt x="7038632" y="30683"/>
                  </a:moveTo>
                  <a:lnTo>
                    <a:pt x="3704436" y="30683"/>
                  </a:lnTo>
                  <a:lnTo>
                    <a:pt x="3589886" y="30683"/>
                  </a:lnTo>
                  <a:lnTo>
                    <a:pt x="259781" y="30683"/>
                  </a:lnTo>
                  <a:cubicBezTo>
                    <a:pt x="141141" y="30683"/>
                    <a:pt x="30683" y="128868"/>
                    <a:pt x="30683" y="259781"/>
                  </a:cubicBezTo>
                  <a:lnTo>
                    <a:pt x="30683" y="4698558"/>
                  </a:lnTo>
                  <a:cubicBezTo>
                    <a:pt x="30683" y="4829472"/>
                    <a:pt x="124777" y="4931748"/>
                    <a:pt x="239326" y="4931748"/>
                  </a:cubicBezTo>
                  <a:lnTo>
                    <a:pt x="7042723" y="4931748"/>
                  </a:lnTo>
                  <a:cubicBezTo>
                    <a:pt x="7157272" y="4931748"/>
                    <a:pt x="7251366" y="4825380"/>
                    <a:pt x="7251366" y="4698558"/>
                  </a:cubicBezTo>
                  <a:lnTo>
                    <a:pt x="7251366" y="259781"/>
                  </a:lnTo>
                  <a:cubicBezTo>
                    <a:pt x="7251366" y="128868"/>
                    <a:pt x="7157272" y="30683"/>
                    <a:pt x="7038632" y="30683"/>
                  </a:cubicBezTo>
                  <a:close/>
                </a:path>
              </a:pathLst>
            </a:custGeom>
            <a:solidFill>
              <a:srgbClr val="999999"/>
            </a:solidFill>
            <a:ln w="9525" cap="flat">
              <a:noFill/>
              <a:prstDash val="solid"/>
              <a:miter/>
            </a:ln>
          </p:spPr>
          <p:txBody>
            <a:bodyPr rtlCol="0" anchor="ctr"/>
            <a:lstStyle/>
            <a:p>
              <a:endParaRPr lang="en-US" dirty="0"/>
            </a:p>
          </p:txBody>
        </p:sp>
        <p:sp>
          <p:nvSpPr>
            <p:cNvPr id="5" name="Freeform: Shape 4">
              <a:extLst>
                <a:ext uri="{FF2B5EF4-FFF2-40B4-BE49-F238E27FC236}">
                  <a16:creationId xmlns:a16="http://schemas.microsoft.com/office/drawing/2014/main" id="{5513713B-7120-4DB6-9B20-6EAD0FF0844F}"/>
                </a:ext>
              </a:extLst>
            </p:cNvPr>
            <p:cNvSpPr/>
            <p:nvPr/>
          </p:nvSpPr>
          <p:spPr>
            <a:xfrm>
              <a:off x="8706599" y="5435655"/>
              <a:ext cx="490925" cy="81821"/>
            </a:xfrm>
            <a:custGeom>
              <a:avLst/>
              <a:gdLst>
                <a:gd name="connsiteX0" fmla="*/ 32212 w 490924"/>
                <a:gd name="connsiteY0" fmla="*/ 30683 h 81820"/>
                <a:gd name="connsiteX1" fmla="*/ 64939 w 490924"/>
                <a:gd name="connsiteY1" fmla="*/ 71593 h 81820"/>
                <a:gd name="connsiteX2" fmla="*/ 461771 w 490924"/>
                <a:gd name="connsiteY2" fmla="*/ 71593 h 81820"/>
                <a:gd name="connsiteX3" fmla="*/ 498590 w 490924"/>
                <a:gd name="connsiteY3" fmla="*/ 30683 h 81820"/>
                <a:gd name="connsiteX4" fmla="*/ 32212 w 490924"/>
                <a:gd name="connsiteY4" fmla="*/ 30683 h 81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0924" h="81820">
                  <a:moveTo>
                    <a:pt x="32212" y="30683"/>
                  </a:moveTo>
                  <a:cubicBezTo>
                    <a:pt x="32212" y="30683"/>
                    <a:pt x="19938" y="67502"/>
                    <a:pt x="64939" y="71593"/>
                  </a:cubicBezTo>
                  <a:lnTo>
                    <a:pt x="461771" y="71593"/>
                  </a:lnTo>
                  <a:cubicBezTo>
                    <a:pt x="461771" y="71593"/>
                    <a:pt x="502681" y="75684"/>
                    <a:pt x="498590" y="30683"/>
                  </a:cubicBezTo>
                  <a:lnTo>
                    <a:pt x="32212" y="30683"/>
                  </a:lnTo>
                  <a:close/>
                </a:path>
              </a:pathLst>
            </a:custGeom>
            <a:solidFill>
              <a:srgbClr val="999999"/>
            </a:solidFill>
            <a:ln w="9525" cap="flat">
              <a:noFill/>
              <a:prstDash val="solid"/>
              <a:miter/>
            </a:ln>
          </p:spPr>
          <p:txBody>
            <a:bodyPr rtlCol="0" anchor="ctr"/>
            <a:lstStyle/>
            <a:p>
              <a:endParaRPr lang="en-US"/>
            </a:p>
          </p:txBody>
        </p:sp>
        <p:sp>
          <p:nvSpPr>
            <p:cNvPr id="6" name="Freeform: Shape 5">
              <a:extLst>
                <a:ext uri="{FF2B5EF4-FFF2-40B4-BE49-F238E27FC236}">
                  <a16:creationId xmlns:a16="http://schemas.microsoft.com/office/drawing/2014/main" id="{94728E52-C81E-4E0F-AE94-8B5DD8D16BB8}"/>
                </a:ext>
              </a:extLst>
            </p:cNvPr>
            <p:cNvSpPr/>
            <p:nvPr/>
          </p:nvSpPr>
          <p:spPr>
            <a:xfrm>
              <a:off x="2481568" y="595956"/>
              <a:ext cx="7200228" cy="4336501"/>
            </a:xfrm>
            <a:custGeom>
              <a:avLst/>
              <a:gdLst>
                <a:gd name="connsiteX0" fmla="*/ 6973175 w 7200227"/>
                <a:gd name="connsiteY0" fmla="*/ 30683 h 4336501"/>
                <a:gd name="connsiteX1" fmla="*/ 3671707 w 7200227"/>
                <a:gd name="connsiteY1" fmla="*/ 30683 h 4336501"/>
                <a:gd name="connsiteX2" fmla="*/ 3561249 w 7200227"/>
                <a:gd name="connsiteY2" fmla="*/ 30683 h 4336501"/>
                <a:gd name="connsiteX3" fmla="*/ 259781 w 7200227"/>
                <a:gd name="connsiteY3" fmla="*/ 30683 h 4336501"/>
                <a:gd name="connsiteX4" fmla="*/ 30683 w 7200227"/>
                <a:gd name="connsiteY4" fmla="*/ 231144 h 4336501"/>
                <a:gd name="connsiteX5" fmla="*/ 30683 w 7200227"/>
                <a:gd name="connsiteY5" fmla="*/ 4330365 h 4336501"/>
                <a:gd name="connsiteX6" fmla="*/ 7185909 w 7200227"/>
                <a:gd name="connsiteY6" fmla="*/ 4330365 h 4336501"/>
                <a:gd name="connsiteX7" fmla="*/ 7185909 w 7200227"/>
                <a:gd name="connsiteY7" fmla="*/ 231144 h 4336501"/>
                <a:gd name="connsiteX8" fmla="*/ 6973175 w 7200227"/>
                <a:gd name="connsiteY8" fmla="*/ 30683 h 4336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227" h="4336501">
                  <a:moveTo>
                    <a:pt x="6973175" y="30683"/>
                  </a:moveTo>
                  <a:lnTo>
                    <a:pt x="3671707" y="30683"/>
                  </a:lnTo>
                  <a:lnTo>
                    <a:pt x="3561249" y="30683"/>
                  </a:lnTo>
                  <a:lnTo>
                    <a:pt x="259781" y="30683"/>
                  </a:lnTo>
                  <a:cubicBezTo>
                    <a:pt x="141141" y="30683"/>
                    <a:pt x="30683" y="112504"/>
                    <a:pt x="30683" y="231144"/>
                  </a:cubicBezTo>
                  <a:lnTo>
                    <a:pt x="30683" y="4330365"/>
                  </a:lnTo>
                  <a:lnTo>
                    <a:pt x="7185909" y="4330365"/>
                  </a:lnTo>
                  <a:lnTo>
                    <a:pt x="7185909" y="231144"/>
                  </a:lnTo>
                  <a:cubicBezTo>
                    <a:pt x="7185909" y="112504"/>
                    <a:pt x="7091815" y="30683"/>
                    <a:pt x="6973175" y="30683"/>
                  </a:cubicBezTo>
                  <a:close/>
                </a:path>
              </a:pathLst>
            </a:custGeom>
            <a:solidFill>
              <a:srgbClr val="231F20"/>
            </a:solidFill>
            <a:ln w="9525" cap="flat">
              <a:noFill/>
              <a:prstDash val="solid"/>
              <a:miter/>
            </a:ln>
          </p:spPr>
          <p:txBody>
            <a:bodyPr rtlCol="0" anchor="ctr"/>
            <a:lstStyle/>
            <a:p>
              <a:endParaRPr lang="en-US" dirty="0"/>
            </a:p>
          </p:txBody>
        </p:sp>
        <p:sp>
          <p:nvSpPr>
            <p:cNvPr id="7" name="Freeform: Shape 6">
              <a:extLst>
                <a:ext uri="{FF2B5EF4-FFF2-40B4-BE49-F238E27FC236}">
                  <a16:creationId xmlns:a16="http://schemas.microsoft.com/office/drawing/2014/main" id="{867B8875-7B2F-4099-BF43-6AEEFA066AC6}"/>
                </a:ext>
              </a:extLst>
            </p:cNvPr>
            <p:cNvSpPr/>
            <p:nvPr/>
          </p:nvSpPr>
          <p:spPr>
            <a:xfrm>
              <a:off x="4968919" y="6159768"/>
              <a:ext cx="2168250" cy="122731"/>
            </a:xfrm>
            <a:custGeom>
              <a:avLst/>
              <a:gdLst>
                <a:gd name="connsiteX0" fmla="*/ 30683 w 2168250"/>
                <a:gd name="connsiteY0" fmla="*/ 34774 h 122731"/>
                <a:gd name="connsiteX1" fmla="*/ 30683 w 2168250"/>
                <a:gd name="connsiteY1" fmla="*/ 34774 h 122731"/>
                <a:gd name="connsiteX2" fmla="*/ 30683 w 2168250"/>
                <a:gd name="connsiteY2" fmla="*/ 38865 h 122731"/>
                <a:gd name="connsiteX3" fmla="*/ 30683 w 2168250"/>
                <a:gd name="connsiteY3" fmla="*/ 38865 h 122731"/>
                <a:gd name="connsiteX4" fmla="*/ 263872 w 2168250"/>
                <a:gd name="connsiteY4" fmla="*/ 96140 h 122731"/>
                <a:gd name="connsiteX5" fmla="*/ 1069807 w 2168250"/>
                <a:gd name="connsiteY5" fmla="*/ 96140 h 122731"/>
                <a:gd name="connsiteX6" fmla="*/ 1118899 w 2168250"/>
                <a:gd name="connsiteY6" fmla="*/ 96140 h 122731"/>
                <a:gd name="connsiteX7" fmla="*/ 1924834 w 2168250"/>
                <a:gd name="connsiteY7" fmla="*/ 96140 h 122731"/>
                <a:gd name="connsiteX8" fmla="*/ 2153932 w 2168250"/>
                <a:gd name="connsiteY8" fmla="*/ 30683 h 122731"/>
                <a:gd name="connsiteX9" fmla="*/ 2137568 w 2168250"/>
                <a:gd name="connsiteY9" fmla="*/ 30683 h 122731"/>
                <a:gd name="connsiteX10" fmla="*/ 2137568 w 2168250"/>
                <a:gd name="connsiteY10" fmla="*/ 30683 h 122731"/>
                <a:gd name="connsiteX11" fmla="*/ 30683 w 2168250"/>
                <a:gd name="connsiteY11" fmla="*/ 30683 h 122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68250" h="122731">
                  <a:moveTo>
                    <a:pt x="30683" y="34774"/>
                  </a:moveTo>
                  <a:lnTo>
                    <a:pt x="30683" y="34774"/>
                  </a:lnTo>
                  <a:cubicBezTo>
                    <a:pt x="30683" y="38865"/>
                    <a:pt x="30683" y="38865"/>
                    <a:pt x="30683" y="38865"/>
                  </a:cubicBezTo>
                  <a:lnTo>
                    <a:pt x="30683" y="38865"/>
                  </a:lnTo>
                  <a:cubicBezTo>
                    <a:pt x="30683" y="79775"/>
                    <a:pt x="96139" y="96140"/>
                    <a:pt x="263872" y="96140"/>
                  </a:cubicBezTo>
                  <a:cubicBezTo>
                    <a:pt x="591155" y="96140"/>
                    <a:pt x="942984" y="96140"/>
                    <a:pt x="1069807" y="96140"/>
                  </a:cubicBezTo>
                  <a:cubicBezTo>
                    <a:pt x="1102535" y="96140"/>
                    <a:pt x="1118899" y="96140"/>
                    <a:pt x="1118899" y="96140"/>
                  </a:cubicBezTo>
                  <a:cubicBezTo>
                    <a:pt x="1249812" y="96140"/>
                    <a:pt x="1601642" y="96140"/>
                    <a:pt x="1924834" y="96140"/>
                  </a:cubicBezTo>
                  <a:cubicBezTo>
                    <a:pt x="2092566" y="96140"/>
                    <a:pt x="2149841" y="75684"/>
                    <a:pt x="2153932" y="30683"/>
                  </a:cubicBezTo>
                  <a:lnTo>
                    <a:pt x="2137568" y="30683"/>
                  </a:lnTo>
                  <a:lnTo>
                    <a:pt x="2137568" y="30683"/>
                  </a:lnTo>
                  <a:lnTo>
                    <a:pt x="30683" y="30683"/>
                  </a:lnTo>
                  <a:close/>
                </a:path>
              </a:pathLst>
            </a:custGeom>
            <a:solidFill>
              <a:schemeClr val="tx1">
                <a:lumMod val="50000"/>
                <a:lumOff val="50000"/>
              </a:schemeClr>
            </a:solidFill>
            <a:ln w="9525" cap="flat">
              <a:noFill/>
              <a:prstDash val="solid"/>
              <a:miter/>
            </a:ln>
          </p:spPr>
          <p:txBody>
            <a:bodyPr rtlCol="0" anchor="ctr"/>
            <a:lstStyle/>
            <a:p>
              <a:endParaRPr lang="en-US" dirty="0"/>
            </a:p>
          </p:txBody>
        </p:sp>
        <p:sp>
          <p:nvSpPr>
            <p:cNvPr id="8" name="Freeform: Shape 7">
              <a:extLst>
                <a:ext uri="{FF2B5EF4-FFF2-40B4-BE49-F238E27FC236}">
                  <a16:creationId xmlns:a16="http://schemas.microsoft.com/office/drawing/2014/main" id="{38DFC375-279E-4884-956E-2358B7CF3780}"/>
                </a:ext>
              </a:extLst>
            </p:cNvPr>
            <p:cNvSpPr/>
            <p:nvPr/>
          </p:nvSpPr>
          <p:spPr>
            <a:xfrm>
              <a:off x="2481568" y="4903820"/>
              <a:ext cx="7200228" cy="572745"/>
            </a:xfrm>
            <a:custGeom>
              <a:avLst/>
              <a:gdLst>
                <a:gd name="connsiteX0" fmla="*/ 30683 w 7200227"/>
                <a:gd name="connsiteY0" fmla="*/ 362057 h 572745"/>
                <a:gd name="connsiteX1" fmla="*/ 259781 w 7200227"/>
                <a:gd name="connsiteY1" fmla="*/ 562518 h 572745"/>
                <a:gd name="connsiteX2" fmla="*/ 3561249 w 7200227"/>
                <a:gd name="connsiteY2" fmla="*/ 562518 h 572745"/>
                <a:gd name="connsiteX3" fmla="*/ 3671707 w 7200227"/>
                <a:gd name="connsiteY3" fmla="*/ 562518 h 572745"/>
                <a:gd name="connsiteX4" fmla="*/ 6973175 w 7200227"/>
                <a:gd name="connsiteY4" fmla="*/ 562518 h 572745"/>
                <a:gd name="connsiteX5" fmla="*/ 7185909 w 7200227"/>
                <a:gd name="connsiteY5" fmla="*/ 362057 h 572745"/>
                <a:gd name="connsiteX6" fmla="*/ 7185909 w 7200227"/>
                <a:gd name="connsiteY6" fmla="*/ 30683 h 572745"/>
                <a:gd name="connsiteX7" fmla="*/ 30683 w 7200227"/>
                <a:gd name="connsiteY7" fmla="*/ 30683 h 572745"/>
                <a:gd name="connsiteX8" fmla="*/ 30683 w 7200227"/>
                <a:gd name="connsiteY8" fmla="*/ 362057 h 572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227" h="572745">
                  <a:moveTo>
                    <a:pt x="30683" y="362057"/>
                  </a:moveTo>
                  <a:cubicBezTo>
                    <a:pt x="30683" y="464333"/>
                    <a:pt x="141141" y="562518"/>
                    <a:pt x="259781" y="562518"/>
                  </a:cubicBezTo>
                  <a:lnTo>
                    <a:pt x="3561249" y="562518"/>
                  </a:lnTo>
                  <a:lnTo>
                    <a:pt x="3671707" y="562518"/>
                  </a:lnTo>
                  <a:lnTo>
                    <a:pt x="6973175" y="562518"/>
                  </a:lnTo>
                  <a:cubicBezTo>
                    <a:pt x="7091815" y="562518"/>
                    <a:pt x="7185909" y="464333"/>
                    <a:pt x="7185909" y="362057"/>
                  </a:cubicBezTo>
                  <a:lnTo>
                    <a:pt x="7185909" y="30683"/>
                  </a:lnTo>
                  <a:lnTo>
                    <a:pt x="30683" y="30683"/>
                  </a:lnTo>
                  <a:lnTo>
                    <a:pt x="30683" y="362057"/>
                  </a:lnTo>
                  <a:close/>
                </a:path>
              </a:pathLst>
            </a:custGeom>
            <a:solidFill>
              <a:schemeClr val="bg1">
                <a:lumMod val="75000"/>
              </a:schemeClr>
            </a:solid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A01D1132-8E41-42FD-9265-9196BB6CA1F3}"/>
                </a:ext>
              </a:extLst>
            </p:cNvPr>
            <p:cNvSpPr/>
            <p:nvPr/>
          </p:nvSpPr>
          <p:spPr>
            <a:xfrm>
              <a:off x="2747714" y="910966"/>
              <a:ext cx="6676116" cy="3763756"/>
            </a:xfrm>
            <a:custGeom>
              <a:avLst/>
              <a:gdLst>
                <a:gd name="connsiteX0" fmla="*/ 30683 w 6586571"/>
                <a:gd name="connsiteY0" fmla="*/ 30683 h 3763755"/>
                <a:gd name="connsiteX1" fmla="*/ 6564071 w 6586571"/>
                <a:gd name="connsiteY1" fmla="*/ 30683 h 3763755"/>
                <a:gd name="connsiteX2" fmla="*/ 6564071 w 6586571"/>
                <a:gd name="connsiteY2" fmla="*/ 3753528 h 3763755"/>
                <a:gd name="connsiteX3" fmla="*/ 30683 w 6586571"/>
                <a:gd name="connsiteY3" fmla="*/ 3753528 h 3763755"/>
              </a:gdLst>
              <a:ahLst/>
              <a:cxnLst>
                <a:cxn ang="0">
                  <a:pos x="connsiteX0" y="connsiteY0"/>
                </a:cxn>
                <a:cxn ang="0">
                  <a:pos x="connsiteX1" y="connsiteY1"/>
                </a:cxn>
                <a:cxn ang="0">
                  <a:pos x="connsiteX2" y="connsiteY2"/>
                </a:cxn>
                <a:cxn ang="0">
                  <a:pos x="connsiteX3" y="connsiteY3"/>
                </a:cxn>
              </a:cxnLst>
              <a:rect l="l" t="t" r="r" b="b"/>
              <a:pathLst>
                <a:path w="6586571" h="3763755">
                  <a:moveTo>
                    <a:pt x="30683" y="30683"/>
                  </a:moveTo>
                  <a:lnTo>
                    <a:pt x="6564071" y="30683"/>
                  </a:lnTo>
                  <a:lnTo>
                    <a:pt x="6564071" y="3753528"/>
                  </a:lnTo>
                  <a:lnTo>
                    <a:pt x="30683" y="3753528"/>
                  </a:lnTo>
                  <a:close/>
                </a:path>
              </a:pathLst>
            </a:custGeom>
            <a:solidFill>
              <a:srgbClr val="F2F2F2"/>
            </a:solid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0CF613B5-35BF-44C8-BEF5-D0FA2E5CFB0C}"/>
                </a:ext>
              </a:extLst>
            </p:cNvPr>
            <p:cNvSpPr/>
            <p:nvPr/>
          </p:nvSpPr>
          <p:spPr>
            <a:xfrm>
              <a:off x="5654591" y="939518"/>
              <a:ext cx="3769239" cy="3736342"/>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sp>
        <p:nvSpPr>
          <p:cNvPr id="11" name="그림 개체 틀 2">
            <a:extLst>
              <a:ext uri="{FF2B5EF4-FFF2-40B4-BE49-F238E27FC236}">
                <a16:creationId xmlns:a16="http://schemas.microsoft.com/office/drawing/2014/main" id="{FAF57B49-8A83-4949-8F5C-EF028AC6B5A7}"/>
              </a:ext>
            </a:extLst>
          </p:cNvPr>
          <p:cNvSpPr>
            <a:spLocks noGrp="1"/>
          </p:cNvSpPr>
          <p:nvPr>
            <p:ph type="pic" sz="quarter" idx="43" hasCustomPrompt="1"/>
          </p:nvPr>
        </p:nvSpPr>
        <p:spPr>
          <a:xfrm>
            <a:off x="4247170" y="2218668"/>
            <a:ext cx="3678250" cy="2155760"/>
          </a:xfrm>
          <a:prstGeom prst="rect">
            <a:avLst/>
          </a:prstGeom>
          <a:solidFill>
            <a:schemeClr val="bg1">
              <a:lumMod val="95000"/>
            </a:schemeClr>
          </a:solidFill>
        </p:spPr>
        <p:txBody>
          <a:bodyPr tIns="540000" anchor="ctr"/>
          <a:lstStyle>
            <a:lvl1pPr marL="0" indent="0" algn="ctr">
              <a:buNone/>
              <a:defRPr sz="1200">
                <a:latin typeface="+mn-lt"/>
                <a:cs typeface="Arial" pitchFamily="34" charset="0"/>
              </a:defRPr>
            </a:lvl1pPr>
          </a:lstStyle>
          <a:p>
            <a:r>
              <a:rPr lang="en-US" altLang="ko-KR" dirty="0"/>
              <a:t>Insert Your Image</a:t>
            </a:r>
            <a:endParaRPr lang="ko-KR" altLang="en-US" dirty="0"/>
          </a:p>
        </p:txBody>
      </p:sp>
      <p:sp>
        <p:nvSpPr>
          <p:cNvPr id="12" name="Text Placeholder 9">
            <a:extLst>
              <a:ext uri="{FF2B5EF4-FFF2-40B4-BE49-F238E27FC236}">
                <a16:creationId xmlns:a16="http://schemas.microsoft.com/office/drawing/2014/main" id="{EDCE1E69-8985-4606-9313-59F3633EE6BB}"/>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119958567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18" Type="http://schemas.openxmlformats.org/officeDocument/2006/relationships/slideLayout" Target="../slideLayouts/slideLayout20.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slideLayout" Target="../slideLayouts/slideLayout14.xml"/><Relationship Id="rId17" Type="http://schemas.openxmlformats.org/officeDocument/2006/relationships/slideLayout" Target="../slideLayouts/slideLayout19.xml"/><Relationship Id="rId2" Type="http://schemas.openxmlformats.org/officeDocument/2006/relationships/slideLayout" Target="../slideLayouts/slideLayout4.xml"/><Relationship Id="rId16" Type="http://schemas.openxmlformats.org/officeDocument/2006/relationships/slideLayout" Target="../slideLayouts/slideLayout18.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5" Type="http://schemas.openxmlformats.org/officeDocument/2006/relationships/slideLayout" Target="../slideLayouts/slideLayout17.xml"/><Relationship Id="rId10" Type="http://schemas.openxmlformats.org/officeDocument/2006/relationships/slideLayout" Target="../slideLayouts/slideLayout12.xml"/><Relationship Id="rId19" Type="http://schemas.openxmlformats.org/officeDocument/2006/relationships/theme" Target="../theme/theme2.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slideLayout" Target="../slideLayouts/slideLayout16.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22.xml"/><Relationship Id="rId1"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5990320"/>
      </p:ext>
    </p:extLst>
  </p:cSld>
  <p:clrMap bg1="lt1" tx1="dk1" bg2="lt2" tx2="dk2" accent1="accent1" accent2="accent2" accent3="accent3" accent4="accent4" accent5="accent5" accent6="accent6" hlink="hlink" folHlink="folHlink"/>
  <p:sldLayoutIdLst>
    <p:sldLayoutId id="2147483649" r:id="rId1"/>
    <p:sldLayoutId id="2147483650" r:id="rId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5311501"/>
      </p:ext>
    </p:extLst>
  </p:cSld>
  <p:clrMap bg1="lt1" tx1="dk1" bg2="lt2" tx2="dk2" accent1="accent1" accent2="accent2" accent3="accent3" accent4="accent4" accent5="accent5" accent6="accent6" hlink="hlink" folHlink="folHlink"/>
  <p:sldLayoutIdLst>
    <p:sldLayoutId id="2147483652" r:id="rId1"/>
    <p:sldLayoutId id="214748365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9" r:id="rId15"/>
    <p:sldLayoutId id="2147483687" r:id="rId16"/>
    <p:sldLayoutId id="2147483671" r:id="rId17"/>
    <p:sldLayoutId id="2147483672" r:id="rId18"/>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8408049"/>
      </p:ext>
    </p:extLst>
  </p:cSld>
  <p:clrMap bg1="lt1" tx1="dk1" bg2="lt2" tx2="dk2" accent1="accent1" accent2="accent2" accent3="accent3" accent4="accent4" accent5="accent5" accent6="accent6" hlink="hlink" folHlink="folHlink"/>
  <p:sldLayoutIdLst>
    <p:sldLayoutId id="2147483674" r:id="rId1"/>
    <p:sldLayoutId id="2147483690" r:id="rId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14.png"/><Relationship Id="rId7" Type="http://schemas.openxmlformats.org/officeDocument/2006/relationships/image" Target="../media/image12.svg"/><Relationship Id="rId2" Type="http://schemas.openxmlformats.org/officeDocument/2006/relationships/image" Target="../media/image15.jpg"/><Relationship Id="rId1" Type="http://schemas.openxmlformats.org/officeDocument/2006/relationships/slideLayout" Target="../slideLayouts/slideLayout22.xml"/><Relationship Id="rId6" Type="http://schemas.openxmlformats.org/officeDocument/2006/relationships/image" Target="../media/image11.png"/><Relationship Id="rId5" Type="http://schemas.openxmlformats.org/officeDocument/2006/relationships/image" Target="../media/image34.png"/><Relationship Id="rId4" Type="http://schemas.openxmlformats.org/officeDocument/2006/relationships/image" Target="../media/image33.png"/></Relationships>
</file>

<file path=ppt/slides/_rels/slide11.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4.png"/><Relationship Id="rId7" Type="http://schemas.openxmlformats.org/officeDocument/2006/relationships/image" Target="../media/image35.png"/><Relationship Id="rId2" Type="http://schemas.openxmlformats.org/officeDocument/2006/relationships/image" Target="../media/image15.jpg"/><Relationship Id="rId1" Type="http://schemas.openxmlformats.org/officeDocument/2006/relationships/slideLayout" Target="../slideLayouts/slideLayout22.xml"/><Relationship Id="rId6" Type="http://schemas.openxmlformats.org/officeDocument/2006/relationships/image" Target="../media/image12.svg"/><Relationship Id="rId11" Type="http://schemas.openxmlformats.org/officeDocument/2006/relationships/image" Target="../media/image19.png"/><Relationship Id="rId5" Type="http://schemas.openxmlformats.org/officeDocument/2006/relationships/image" Target="../media/image11.png"/><Relationship Id="rId10" Type="http://schemas.openxmlformats.org/officeDocument/2006/relationships/image" Target="../media/image18.png"/><Relationship Id="rId4" Type="http://schemas.openxmlformats.org/officeDocument/2006/relationships/image" Target="../media/image36.png"/><Relationship Id="rId9" Type="http://schemas.openxmlformats.org/officeDocument/2006/relationships/image" Target="../media/image30.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4.png"/><Relationship Id="rId1" Type="http://schemas.openxmlformats.org/officeDocument/2006/relationships/slideLayout" Target="../slideLayouts/slideLayout8.xml"/><Relationship Id="rId4" Type="http://schemas.openxmlformats.org/officeDocument/2006/relationships/image" Target="../media/image12.svg"/></Relationships>
</file>

<file path=ppt/slides/_rels/slide13.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hyperlink" Target="idle.bat" TargetMode="External"/><Relationship Id="rId7" Type="http://schemas.openxmlformats.org/officeDocument/2006/relationships/image" Target="../media/image11.png"/><Relationship Id="rId2" Type="http://schemas.openxmlformats.org/officeDocument/2006/relationships/image" Target="../media/image15.jpg"/><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14.png"/><Relationship Id="rId9" Type="http://schemas.openxmlformats.org/officeDocument/2006/relationships/image" Target="../media/image27.jpeg"/></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4.png"/><Relationship Id="rId1" Type="http://schemas.openxmlformats.org/officeDocument/2006/relationships/slideLayout" Target="../slideLayouts/slideLayout8.xml"/><Relationship Id="rId4" Type="http://schemas.openxmlformats.org/officeDocument/2006/relationships/image" Target="../media/image12.svg"/></Relationships>
</file>

<file path=ppt/slides/_rels/slide15.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14.png"/><Relationship Id="rId7" Type="http://schemas.openxmlformats.org/officeDocument/2006/relationships/image" Target="../media/image39.png"/><Relationship Id="rId12" Type="http://schemas.openxmlformats.org/officeDocument/2006/relationships/image" Target="../media/image44.png"/><Relationship Id="rId2" Type="http://schemas.openxmlformats.org/officeDocument/2006/relationships/image" Target="../media/image15.jpg"/><Relationship Id="rId1" Type="http://schemas.openxmlformats.org/officeDocument/2006/relationships/slideLayout" Target="../slideLayouts/slideLayout7.xml"/><Relationship Id="rId6" Type="http://schemas.openxmlformats.org/officeDocument/2006/relationships/image" Target="../media/image27.jpeg"/><Relationship Id="rId11" Type="http://schemas.openxmlformats.org/officeDocument/2006/relationships/image" Target="../media/image43.png"/><Relationship Id="rId5" Type="http://schemas.openxmlformats.org/officeDocument/2006/relationships/image" Target="../media/image12.svg"/><Relationship Id="rId10" Type="http://schemas.openxmlformats.org/officeDocument/2006/relationships/image" Target="../media/image42.png"/><Relationship Id="rId4" Type="http://schemas.openxmlformats.org/officeDocument/2006/relationships/image" Target="../media/image11.png"/><Relationship Id="rId9" Type="http://schemas.openxmlformats.org/officeDocument/2006/relationships/image" Target="../media/image41.png"/></Relationships>
</file>

<file path=ppt/slides/_rels/slide16.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15.jpg"/><Relationship Id="rId7" Type="http://schemas.openxmlformats.org/officeDocument/2006/relationships/image" Target="../media/image27.jpeg"/><Relationship Id="rId12" Type="http://schemas.openxmlformats.org/officeDocument/2006/relationships/image" Target="../media/image49.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12.svg"/><Relationship Id="rId11" Type="http://schemas.openxmlformats.org/officeDocument/2006/relationships/image" Target="../media/image48.png"/><Relationship Id="rId5" Type="http://schemas.openxmlformats.org/officeDocument/2006/relationships/image" Target="../media/image11.png"/><Relationship Id="rId10" Type="http://schemas.openxmlformats.org/officeDocument/2006/relationships/image" Target="../media/image47.png"/><Relationship Id="rId4" Type="http://schemas.openxmlformats.org/officeDocument/2006/relationships/image" Target="../media/image14.png"/><Relationship Id="rId9" Type="http://schemas.openxmlformats.org/officeDocument/2006/relationships/image" Target="../media/image46.png"/></Relationships>
</file>

<file path=ppt/slides/_rels/slide17.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15.jpg"/><Relationship Id="rId7" Type="http://schemas.openxmlformats.org/officeDocument/2006/relationships/image" Target="../media/image27.jpe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image" Target="../media/image15.jpg"/><Relationship Id="rId7" Type="http://schemas.openxmlformats.org/officeDocument/2006/relationships/image" Target="../media/image27.jpe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4.png"/><Relationship Id="rId1" Type="http://schemas.openxmlformats.org/officeDocument/2006/relationships/slideLayout" Target="../slideLayouts/slideLayout8.xml"/><Relationship Id="rId4" Type="http://schemas.openxmlformats.org/officeDocument/2006/relationships/image" Target="../media/image12.svg"/></Relationships>
</file>

<file path=ppt/slides/_rels/slide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12.svg"/><Relationship Id="rId4" Type="http://schemas.openxmlformats.org/officeDocument/2006/relationships/image" Target="../media/image11.png"/></Relationships>
</file>

<file path=ppt/slides/_rels/slide20.xml.rels><?xml version="1.0" encoding="UTF-8" standalone="yes"?>
<Relationships xmlns="http://schemas.openxmlformats.org/package/2006/relationships"><Relationship Id="rId8" Type="http://schemas.openxmlformats.org/officeDocument/2006/relationships/diagramQuickStyle" Target="../diagrams/quickStyle1.xml"/><Relationship Id="rId13" Type="http://schemas.openxmlformats.org/officeDocument/2006/relationships/image" Target="../media/image11.png"/><Relationship Id="rId3" Type="http://schemas.openxmlformats.org/officeDocument/2006/relationships/hyperlink" Target="idle.bat" TargetMode="External"/><Relationship Id="rId7" Type="http://schemas.openxmlformats.org/officeDocument/2006/relationships/diagramLayout" Target="../diagrams/layout1.xml"/><Relationship Id="rId12" Type="http://schemas.openxmlformats.org/officeDocument/2006/relationships/image" Target="../media/image51.png"/><Relationship Id="rId2" Type="http://schemas.openxmlformats.org/officeDocument/2006/relationships/image" Target="../media/image15.jpg"/><Relationship Id="rId1" Type="http://schemas.openxmlformats.org/officeDocument/2006/relationships/slideLayout" Target="../slideLayouts/slideLayout7.xml"/><Relationship Id="rId6" Type="http://schemas.openxmlformats.org/officeDocument/2006/relationships/diagramData" Target="../diagrams/data1.xml"/><Relationship Id="rId11" Type="http://schemas.openxmlformats.org/officeDocument/2006/relationships/hyperlink" Target="vscode://file/E:/Cloud/Catedras/ISFT151/ISFT%20N151%20Sistemas/Python/Unidades%20Tematicas/Labs" TargetMode="External"/><Relationship Id="rId5" Type="http://schemas.openxmlformats.org/officeDocument/2006/relationships/image" Target="../media/image38.png"/><Relationship Id="rId15" Type="http://schemas.openxmlformats.org/officeDocument/2006/relationships/image" Target="../media/image27.jpeg"/><Relationship Id="rId10" Type="http://schemas.microsoft.com/office/2007/relationships/diagramDrawing" Target="../diagrams/drawing1.xml"/><Relationship Id="rId4" Type="http://schemas.openxmlformats.org/officeDocument/2006/relationships/image" Target="../media/image14.png"/><Relationship Id="rId9" Type="http://schemas.openxmlformats.org/officeDocument/2006/relationships/diagramColors" Target="../diagrams/colors1.xml"/><Relationship Id="rId14" Type="http://schemas.openxmlformats.org/officeDocument/2006/relationships/image" Target="../media/image12.svg"/></Relationships>
</file>

<file path=ppt/slides/_rels/slide21.xml.rels><?xml version="1.0" encoding="UTF-8" standalone="yes"?>
<Relationships xmlns="http://schemas.openxmlformats.org/package/2006/relationships"><Relationship Id="rId3" Type="http://schemas.openxmlformats.org/officeDocument/2006/relationships/hyperlink" Target="https://docs.python.org/es/3/library/tkinter.html" TargetMode="External"/><Relationship Id="rId7" Type="http://schemas.openxmlformats.org/officeDocument/2006/relationships/image" Target="../media/image12.svg"/><Relationship Id="rId2" Type="http://schemas.openxmlformats.org/officeDocument/2006/relationships/image" Target="../media/image15.jp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52.png"/><Relationship Id="rId4" Type="http://schemas.openxmlformats.org/officeDocument/2006/relationships/image" Target="../media/image14.png"/></Relationships>
</file>

<file path=ppt/slides/_rels/slide22.xml.rels><?xml version="1.0" encoding="UTF-8" standalone="yes"?>
<Relationships xmlns="http://schemas.openxmlformats.org/package/2006/relationships"><Relationship Id="rId3" Type="http://schemas.openxmlformats.org/officeDocument/2006/relationships/image" Target="../media/image15.jpg"/><Relationship Id="rId7" Type="http://schemas.openxmlformats.org/officeDocument/2006/relationships/image" Target="../media/image12.svg"/><Relationship Id="rId2" Type="http://schemas.openxmlformats.org/officeDocument/2006/relationships/image" Target="../media/image53.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4.png"/><Relationship Id="rId4" Type="http://schemas.openxmlformats.org/officeDocument/2006/relationships/hyperlink" Target="idle.bat" TargetMode="External"/></Relationships>
</file>

<file path=ppt/slides/_rels/slide23.xml.rels><?xml version="1.0" encoding="UTF-8" standalone="yes"?>
<Relationships xmlns="http://schemas.openxmlformats.org/package/2006/relationships"><Relationship Id="rId3" Type="http://schemas.openxmlformats.org/officeDocument/2006/relationships/hyperlink" Target="idle.bat" TargetMode="External"/><Relationship Id="rId2" Type="http://schemas.openxmlformats.org/officeDocument/2006/relationships/image" Target="../media/image15.jpg"/><Relationship Id="rId1" Type="http://schemas.openxmlformats.org/officeDocument/2006/relationships/slideLayout" Target="../slideLayouts/slideLayout7.xml"/><Relationship Id="rId5" Type="http://schemas.openxmlformats.org/officeDocument/2006/relationships/image" Target="../media/image54.png"/><Relationship Id="rId4" Type="http://schemas.openxmlformats.org/officeDocument/2006/relationships/image" Target="../media/image14.png"/></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4.png"/><Relationship Id="rId1" Type="http://schemas.openxmlformats.org/officeDocument/2006/relationships/slideLayout" Target="../slideLayouts/slideLayout8.xml"/><Relationship Id="rId4" Type="http://schemas.openxmlformats.org/officeDocument/2006/relationships/image" Target="../media/image12.svg"/></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jp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hyperlink" Target="idle.bat" TargetMode="External"/><Relationship Id="rId7" Type="http://schemas.openxmlformats.org/officeDocument/2006/relationships/image" Target="../media/image51.png"/><Relationship Id="rId2" Type="http://schemas.openxmlformats.org/officeDocument/2006/relationships/image" Target="../media/image15.jpg"/><Relationship Id="rId1" Type="http://schemas.openxmlformats.org/officeDocument/2006/relationships/slideLayout" Target="../slideLayouts/slideLayout7.xml"/><Relationship Id="rId6" Type="http://schemas.openxmlformats.org/officeDocument/2006/relationships/hyperlink" Target="vscode://file/E:/Cloud/Catedras/ISFT151/ISFT%20N151%20Sistemas/Python/Unidades%20Tematicas/Labs" TargetMode="External"/><Relationship Id="rId5" Type="http://schemas.openxmlformats.org/officeDocument/2006/relationships/image" Target="../media/image55.png"/><Relationship Id="rId4" Type="http://schemas.openxmlformats.org/officeDocument/2006/relationships/image" Target="../media/image14.png"/><Relationship Id="rId9" Type="http://schemas.openxmlformats.org/officeDocument/2006/relationships/image" Target="../media/image12.svg"/></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hyperlink" Target="https://www.recursospython.com/guias-y-manuales/boton-button-en-tkinter/" TargetMode="External"/><Relationship Id="rId2" Type="http://schemas.openxmlformats.org/officeDocument/2006/relationships/image" Target="../media/image15.jpg"/><Relationship Id="rId1" Type="http://schemas.openxmlformats.org/officeDocument/2006/relationships/slideLayout" Target="../slideLayouts/slideLayout7.xml"/><Relationship Id="rId6" Type="http://schemas.openxmlformats.org/officeDocument/2006/relationships/image" Target="../media/image51.png"/><Relationship Id="rId5" Type="http://schemas.openxmlformats.org/officeDocument/2006/relationships/hyperlink" Target="vscode://file/E:/Cloud/Catedras/ISFT151/ISFT%20N151%20Sistemas/Python/Unidades%20Tematicas/Labs" TargetMode="External"/><Relationship Id="rId4" Type="http://schemas.openxmlformats.org/officeDocument/2006/relationships/image" Target="../media/image55.png"/></Relationships>
</file>

<file path=ppt/slides/_rels/slide2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4.png"/><Relationship Id="rId1" Type="http://schemas.openxmlformats.org/officeDocument/2006/relationships/slideLayout" Target="../slideLayouts/slideLayout8.xml"/><Relationship Id="rId4" Type="http://schemas.openxmlformats.org/officeDocument/2006/relationships/image" Target="../media/image12.svg"/></Relationships>
</file>

<file path=ppt/slides/_rels/slide29.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hyperlink" Target="idle.bat" TargetMode="External"/><Relationship Id="rId7" Type="http://schemas.openxmlformats.org/officeDocument/2006/relationships/image" Target="../media/image58.png"/><Relationship Id="rId2" Type="http://schemas.openxmlformats.org/officeDocument/2006/relationships/image" Target="../media/image15.jpg"/><Relationship Id="rId1" Type="http://schemas.openxmlformats.org/officeDocument/2006/relationships/slideLayout" Target="../slideLayouts/slideLayout7.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14.png"/><Relationship Id="rId9" Type="http://schemas.openxmlformats.org/officeDocument/2006/relationships/image" Target="../media/image12.svg"/></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4.png"/><Relationship Id="rId1" Type="http://schemas.openxmlformats.org/officeDocument/2006/relationships/slideLayout" Target="../slideLayouts/slideLayout8.xml"/><Relationship Id="rId4" Type="http://schemas.openxmlformats.org/officeDocument/2006/relationships/image" Target="../media/image12.svg"/></Relationships>
</file>

<file path=ppt/slides/_rels/slide3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4.png"/><Relationship Id="rId1" Type="http://schemas.openxmlformats.org/officeDocument/2006/relationships/slideLayout" Target="../slideLayouts/slideLayout8.xml"/><Relationship Id="rId4" Type="http://schemas.openxmlformats.org/officeDocument/2006/relationships/image" Target="../media/image12.svg"/></Relationships>
</file>

<file path=ppt/slides/_rels/slide31.xml.rels><?xml version="1.0" encoding="UTF-8" standalone="yes"?>
<Relationships xmlns="http://schemas.openxmlformats.org/package/2006/relationships"><Relationship Id="rId3" Type="http://schemas.openxmlformats.org/officeDocument/2006/relationships/hyperlink" Target="idle.bat" TargetMode="External"/><Relationship Id="rId7" Type="http://schemas.openxmlformats.org/officeDocument/2006/relationships/image" Target="../media/image12.svg"/><Relationship Id="rId2" Type="http://schemas.openxmlformats.org/officeDocument/2006/relationships/image" Target="../media/image15.jp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59.png"/><Relationship Id="rId4" Type="http://schemas.openxmlformats.org/officeDocument/2006/relationships/image" Target="../media/image14.png"/></Relationships>
</file>

<file path=ppt/slides/_rels/slide32.xml.rels><?xml version="1.0" encoding="UTF-8" standalone="yes"?>
<Relationships xmlns="http://schemas.openxmlformats.org/package/2006/relationships"><Relationship Id="rId3" Type="http://schemas.openxmlformats.org/officeDocument/2006/relationships/hyperlink" Target="idle.bat" TargetMode="External"/><Relationship Id="rId7" Type="http://schemas.openxmlformats.org/officeDocument/2006/relationships/image" Target="../media/image62.png"/><Relationship Id="rId2" Type="http://schemas.openxmlformats.org/officeDocument/2006/relationships/image" Target="../media/image15.jpg"/><Relationship Id="rId1" Type="http://schemas.openxmlformats.org/officeDocument/2006/relationships/slideLayout" Target="../slideLayouts/slideLayout7.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14.png"/></Relationships>
</file>

<file path=ppt/slides/_rels/slide3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14.png"/><Relationship Id="rId7" Type="http://schemas.openxmlformats.org/officeDocument/2006/relationships/image" Target="../media/image51.png"/><Relationship Id="rId2" Type="http://schemas.openxmlformats.org/officeDocument/2006/relationships/image" Target="../media/image15.jpg"/><Relationship Id="rId1" Type="http://schemas.openxmlformats.org/officeDocument/2006/relationships/slideLayout" Target="../slideLayouts/slideLayout7.xml"/><Relationship Id="rId6" Type="http://schemas.openxmlformats.org/officeDocument/2006/relationships/hyperlink" Target="vscode://file/E:/Cloud/Catedras/ISFT151/ISFT%20N151%20Sistemas/Python/Unidades%20Tematicas/Labs" TargetMode="External"/><Relationship Id="rId5" Type="http://schemas.openxmlformats.org/officeDocument/2006/relationships/image" Target="../media/image61.png"/><Relationship Id="rId4" Type="http://schemas.openxmlformats.org/officeDocument/2006/relationships/image" Target="../media/image60.png"/><Relationship Id="rId9" Type="http://schemas.openxmlformats.org/officeDocument/2006/relationships/image" Target="../media/image12.svg"/></Relationships>
</file>

<file path=ppt/slides/_rels/slide3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4.png"/><Relationship Id="rId1" Type="http://schemas.openxmlformats.org/officeDocument/2006/relationships/slideLayout" Target="../slideLayouts/slideLayout8.xml"/><Relationship Id="rId4" Type="http://schemas.openxmlformats.org/officeDocument/2006/relationships/image" Target="../media/image12.svg"/></Relationships>
</file>

<file path=ppt/slides/_rels/slide35.xml.rels><?xml version="1.0" encoding="UTF-8" standalone="yes"?>
<Relationships xmlns="http://schemas.openxmlformats.org/package/2006/relationships"><Relationship Id="rId3" Type="http://schemas.openxmlformats.org/officeDocument/2006/relationships/hyperlink" Target="idle.bat" TargetMode="External"/><Relationship Id="rId7" Type="http://schemas.openxmlformats.org/officeDocument/2006/relationships/image" Target="../media/image65.png"/><Relationship Id="rId2" Type="http://schemas.openxmlformats.org/officeDocument/2006/relationships/image" Target="../media/image15.jpg"/><Relationship Id="rId1" Type="http://schemas.openxmlformats.org/officeDocument/2006/relationships/slideLayout" Target="../slideLayouts/slideLayout7.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14.png"/></Relationships>
</file>

<file path=ppt/slides/_rels/slide36.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hyperlink" Target="idle.bat" TargetMode="External"/><Relationship Id="rId7" Type="http://schemas.openxmlformats.org/officeDocument/2006/relationships/image" Target="../media/image11.png"/><Relationship Id="rId2" Type="http://schemas.openxmlformats.org/officeDocument/2006/relationships/image" Target="../media/image15.jpg"/><Relationship Id="rId1" Type="http://schemas.openxmlformats.org/officeDocument/2006/relationships/slideLayout" Target="../slideLayouts/slideLayout7.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14.png"/></Relationships>
</file>

<file path=ppt/slides/_rels/slide37.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hyperlink" Target="idle.bat" TargetMode="External"/><Relationship Id="rId7" Type="http://schemas.openxmlformats.org/officeDocument/2006/relationships/image" Target="../media/image51.png"/><Relationship Id="rId2" Type="http://schemas.openxmlformats.org/officeDocument/2006/relationships/image" Target="../media/image15.jpg"/><Relationship Id="rId1" Type="http://schemas.openxmlformats.org/officeDocument/2006/relationships/slideLayout" Target="../slideLayouts/slideLayout7.xml"/><Relationship Id="rId6" Type="http://schemas.openxmlformats.org/officeDocument/2006/relationships/hyperlink" Target="vscode://file/E:/Cloud/Catedras/ISFT151/ISFT%20N151%20Sistemas/Python/Unidades%20Tematicas/Labs" TargetMode="External"/><Relationship Id="rId5" Type="http://schemas.openxmlformats.org/officeDocument/2006/relationships/image" Target="../media/image68.png"/><Relationship Id="rId4" Type="http://schemas.openxmlformats.org/officeDocument/2006/relationships/image" Target="../media/image14.png"/><Relationship Id="rId9" Type="http://schemas.openxmlformats.org/officeDocument/2006/relationships/image" Target="../media/image12.svg"/></Relationships>
</file>

<file path=ppt/slides/_rels/slide3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4.png"/><Relationship Id="rId1" Type="http://schemas.openxmlformats.org/officeDocument/2006/relationships/slideLayout" Target="../slideLayouts/slideLayout8.xml"/><Relationship Id="rId4" Type="http://schemas.openxmlformats.org/officeDocument/2006/relationships/image" Target="../media/image12.svg"/></Relationships>
</file>

<file path=ppt/slides/_rels/slide39.xml.rels><?xml version="1.0" encoding="UTF-8" standalone="yes"?>
<Relationships xmlns="http://schemas.openxmlformats.org/package/2006/relationships"><Relationship Id="rId3" Type="http://schemas.openxmlformats.org/officeDocument/2006/relationships/hyperlink" Target="idle.bat" TargetMode="External"/><Relationship Id="rId2" Type="http://schemas.openxmlformats.org/officeDocument/2006/relationships/image" Target="../media/image15.jpg"/><Relationship Id="rId1" Type="http://schemas.openxmlformats.org/officeDocument/2006/relationships/slideLayout" Target="../slideLayouts/slideLayout7.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14.png"/></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jp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2.svg"/><Relationship Id="rId4" Type="http://schemas.openxmlformats.org/officeDocument/2006/relationships/image" Target="../media/image11.png"/></Relationships>
</file>

<file path=ppt/slides/_rels/slide40.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hyperlink" Target="idle.bat" TargetMode="External"/><Relationship Id="rId7" Type="http://schemas.openxmlformats.org/officeDocument/2006/relationships/image" Target="../media/image73.png"/><Relationship Id="rId2" Type="http://schemas.openxmlformats.org/officeDocument/2006/relationships/image" Target="../media/image15.jpg"/><Relationship Id="rId1" Type="http://schemas.openxmlformats.org/officeDocument/2006/relationships/slideLayout" Target="../slideLayouts/slideLayout7.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14.png"/><Relationship Id="rId9" Type="http://schemas.openxmlformats.org/officeDocument/2006/relationships/image" Target="../media/image12.svg"/></Relationships>
</file>

<file path=ppt/slides/_rels/slide41.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hyperlink" Target="idle.bat" TargetMode="External"/><Relationship Id="rId7" Type="http://schemas.openxmlformats.org/officeDocument/2006/relationships/image" Target="../media/image11.png"/><Relationship Id="rId2" Type="http://schemas.openxmlformats.org/officeDocument/2006/relationships/image" Target="../media/image15.jpg"/><Relationship Id="rId1" Type="http://schemas.openxmlformats.org/officeDocument/2006/relationships/slideLayout" Target="../slideLayouts/slideLayout7.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14.png"/></Relationships>
</file>

<file path=ppt/slides/_rels/slide42.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14.png"/><Relationship Id="rId7" Type="http://schemas.openxmlformats.org/officeDocument/2006/relationships/image" Target="../media/image12.svg"/><Relationship Id="rId2" Type="http://schemas.openxmlformats.org/officeDocument/2006/relationships/image" Target="../media/image15.jp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51.png"/><Relationship Id="rId4" Type="http://schemas.openxmlformats.org/officeDocument/2006/relationships/hyperlink" Target="vscode://file/E:/Cloud/Catedras/ISFT151/ISFT%20N151%20Sistemas/Python/Unidades%20Tematicas/Labs" TargetMode="External"/></Relationships>
</file>

<file path=ppt/slides/_rels/slide4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77.png"/><Relationship Id="rId1" Type="http://schemas.openxmlformats.org/officeDocument/2006/relationships/slideLayout" Target="../slideLayouts/slideLayout8.xml"/><Relationship Id="rId5" Type="http://schemas.openxmlformats.org/officeDocument/2006/relationships/image" Target="../media/image12.svg"/><Relationship Id="rId4" Type="http://schemas.openxmlformats.org/officeDocument/2006/relationships/image" Target="../media/image11.png"/></Relationships>
</file>

<file path=ppt/slides/_rels/slide4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77.png"/><Relationship Id="rId1" Type="http://schemas.openxmlformats.org/officeDocument/2006/relationships/slideLayout" Target="../slideLayouts/slideLayout8.xml"/><Relationship Id="rId5" Type="http://schemas.openxmlformats.org/officeDocument/2006/relationships/image" Target="../media/image12.svg"/><Relationship Id="rId4" Type="http://schemas.openxmlformats.org/officeDocument/2006/relationships/image" Target="../media/image11.png"/></Relationships>
</file>

<file path=ppt/slides/_rels/slide4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jpg"/><Relationship Id="rId1" Type="http://schemas.openxmlformats.org/officeDocument/2006/relationships/slideLayout" Target="../slideLayouts/slideLayout7.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77.png"/></Relationships>
</file>

<file path=ppt/slides/_rels/slide46.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hyperlink" Target="idle.bat" TargetMode="External"/><Relationship Id="rId7" Type="http://schemas.openxmlformats.org/officeDocument/2006/relationships/hyperlink" Target="vscode://file/E:/Cloud/Catedras/ISFT151/ISFT%20N151%20Sistemas/Python/Unidades%20Tematicas/Labs/27-Database" TargetMode="External"/><Relationship Id="rId2" Type="http://schemas.openxmlformats.org/officeDocument/2006/relationships/image" Target="../media/image15.jpg"/><Relationship Id="rId1" Type="http://schemas.openxmlformats.org/officeDocument/2006/relationships/slideLayout" Target="../slideLayouts/slideLayout7.xml"/><Relationship Id="rId6" Type="http://schemas.openxmlformats.org/officeDocument/2006/relationships/image" Target="../media/image77.png"/><Relationship Id="rId5" Type="http://schemas.openxmlformats.org/officeDocument/2006/relationships/image" Target="../media/image78.jpeg"/><Relationship Id="rId10" Type="http://schemas.openxmlformats.org/officeDocument/2006/relationships/image" Target="../media/image12.svg"/><Relationship Id="rId4" Type="http://schemas.openxmlformats.org/officeDocument/2006/relationships/image" Target="../media/image14.png"/><Relationship Id="rId9" Type="http://schemas.openxmlformats.org/officeDocument/2006/relationships/image" Target="../media/image11.png"/></Relationships>
</file>

<file path=ppt/slides/_rels/slide47.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hyperlink" Target="idle.bat" TargetMode="External"/><Relationship Id="rId7" Type="http://schemas.openxmlformats.org/officeDocument/2006/relationships/image" Target="../media/image79.png"/><Relationship Id="rId2" Type="http://schemas.openxmlformats.org/officeDocument/2006/relationships/image" Target="../media/image15.jpg"/><Relationship Id="rId1" Type="http://schemas.openxmlformats.org/officeDocument/2006/relationships/slideLayout" Target="../slideLayouts/slideLayout7.xml"/><Relationship Id="rId6" Type="http://schemas.openxmlformats.org/officeDocument/2006/relationships/image" Target="../media/image51.png"/><Relationship Id="rId5" Type="http://schemas.openxmlformats.org/officeDocument/2006/relationships/hyperlink" Target="vscode://file/E:/Cloud/Catedras/ISFT151/ISFT%20N151%20Sistemas/Python/Unidades%20Tematicas/Labs/27-Database" TargetMode="External"/><Relationship Id="rId4" Type="http://schemas.openxmlformats.org/officeDocument/2006/relationships/image" Target="../media/image14.png"/><Relationship Id="rId9" Type="http://schemas.openxmlformats.org/officeDocument/2006/relationships/image" Target="../media/image12.svg"/></Relationships>
</file>

<file path=ppt/slides/_rels/slide48.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hyperlink" Target="idle.bat" TargetMode="External"/><Relationship Id="rId7" Type="http://schemas.openxmlformats.org/officeDocument/2006/relationships/image" Target="../media/image51.png"/><Relationship Id="rId2" Type="http://schemas.openxmlformats.org/officeDocument/2006/relationships/image" Target="../media/image15.jpg"/><Relationship Id="rId1" Type="http://schemas.openxmlformats.org/officeDocument/2006/relationships/slideLayout" Target="../slideLayouts/slideLayout7.xml"/><Relationship Id="rId6" Type="http://schemas.openxmlformats.org/officeDocument/2006/relationships/hyperlink" Target="vscode://file/E:/Cloud/Catedras/ISFT151/ISFT%20N151%20Sistemas/Python/Unidades%20Tematicas/Labs/27-Database" TargetMode="External"/><Relationship Id="rId5" Type="http://schemas.openxmlformats.org/officeDocument/2006/relationships/image" Target="../media/image80.jpeg"/><Relationship Id="rId4" Type="http://schemas.openxmlformats.org/officeDocument/2006/relationships/image" Target="../media/image14.png"/><Relationship Id="rId9" Type="http://schemas.openxmlformats.org/officeDocument/2006/relationships/image" Target="../media/image12.svg"/></Relationships>
</file>

<file path=ppt/slides/_rels/slide49.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hyperlink" Target="idle.bat" TargetMode="External"/><Relationship Id="rId7" Type="http://schemas.openxmlformats.org/officeDocument/2006/relationships/image" Target="../media/image11.png"/><Relationship Id="rId2" Type="http://schemas.openxmlformats.org/officeDocument/2006/relationships/image" Target="../media/image15.jpg"/><Relationship Id="rId1" Type="http://schemas.openxmlformats.org/officeDocument/2006/relationships/slideLayout" Target="../slideLayouts/slideLayout7.xml"/><Relationship Id="rId6" Type="http://schemas.openxmlformats.org/officeDocument/2006/relationships/image" Target="../media/image51.png"/><Relationship Id="rId5" Type="http://schemas.openxmlformats.org/officeDocument/2006/relationships/hyperlink" Target="vscode://file/E:/Cloud/Catedras/ISFT151/ISFT%20N151%20Sistemas/Python/Unidades%20Tematicas/Labs/27-Database" TargetMode="External"/><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8.xml"/><Relationship Id="rId6" Type="http://schemas.openxmlformats.org/officeDocument/2006/relationships/image" Target="../media/image17.png"/><Relationship Id="rId5" Type="http://schemas.openxmlformats.org/officeDocument/2006/relationships/image" Target="../media/image12.svg"/><Relationship Id="rId10" Type="http://schemas.openxmlformats.org/officeDocument/2006/relationships/image" Target="../media/image21.png"/><Relationship Id="rId4" Type="http://schemas.openxmlformats.org/officeDocument/2006/relationships/image" Target="../media/image11.png"/><Relationship Id="rId9" Type="http://schemas.openxmlformats.org/officeDocument/2006/relationships/image" Target="../media/image20.png"/></Relationships>
</file>

<file path=ppt/slides/_rels/slide50.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hyperlink" Target="idle.bat" TargetMode="External"/><Relationship Id="rId7" Type="http://schemas.openxmlformats.org/officeDocument/2006/relationships/image" Target="../media/image11.png"/><Relationship Id="rId2" Type="http://schemas.openxmlformats.org/officeDocument/2006/relationships/image" Target="../media/image15.jpg"/><Relationship Id="rId1" Type="http://schemas.openxmlformats.org/officeDocument/2006/relationships/slideLayout" Target="../slideLayouts/slideLayout7.xml"/><Relationship Id="rId6" Type="http://schemas.openxmlformats.org/officeDocument/2006/relationships/image" Target="../media/image51.png"/><Relationship Id="rId5" Type="http://schemas.openxmlformats.org/officeDocument/2006/relationships/hyperlink" Target="vscode://file/E:/Cloud/Catedras/ISFT151/ISFT%20N151%20Sistemas/Python/Unidades%20Tematicas/Labs/27-Database" TargetMode="External"/><Relationship Id="rId4" Type="http://schemas.openxmlformats.org/officeDocument/2006/relationships/image" Target="../media/image14.png"/></Relationships>
</file>

<file path=ppt/slides/_rels/slide51.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hyperlink" Target="idle.bat" TargetMode="External"/><Relationship Id="rId7" Type="http://schemas.openxmlformats.org/officeDocument/2006/relationships/image" Target="../media/image11.png"/><Relationship Id="rId2" Type="http://schemas.openxmlformats.org/officeDocument/2006/relationships/image" Target="../media/image15.jpg"/><Relationship Id="rId1" Type="http://schemas.openxmlformats.org/officeDocument/2006/relationships/slideLayout" Target="../slideLayouts/slideLayout7.xml"/><Relationship Id="rId6" Type="http://schemas.openxmlformats.org/officeDocument/2006/relationships/image" Target="../media/image51.png"/><Relationship Id="rId5" Type="http://schemas.openxmlformats.org/officeDocument/2006/relationships/hyperlink" Target="vscode://file/E:/Cloud/Catedras/ISFT151/ISFT%20N151%20Sistemas/Python/Unidades%20Tematicas/Labs/27-Database" TargetMode="External"/><Relationship Id="rId4" Type="http://schemas.openxmlformats.org/officeDocument/2006/relationships/image" Target="../media/image14.png"/></Relationships>
</file>

<file path=ppt/slides/_rels/slide5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81.png"/><Relationship Id="rId1" Type="http://schemas.openxmlformats.org/officeDocument/2006/relationships/slideLayout" Target="../slideLayouts/slideLayout8.xml"/><Relationship Id="rId5" Type="http://schemas.openxmlformats.org/officeDocument/2006/relationships/image" Target="../media/image12.svg"/><Relationship Id="rId4" Type="http://schemas.openxmlformats.org/officeDocument/2006/relationships/image" Target="../media/image11.png"/></Relationships>
</file>

<file path=ppt/slides/_rels/slide5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14.png"/><Relationship Id="rId7" Type="http://schemas.openxmlformats.org/officeDocument/2006/relationships/image" Target="../media/image81.png"/><Relationship Id="rId2" Type="http://schemas.openxmlformats.org/officeDocument/2006/relationships/image" Target="../media/image82.png"/><Relationship Id="rId1" Type="http://schemas.openxmlformats.org/officeDocument/2006/relationships/slideLayout" Target="../slideLayouts/slideLayout7.xml"/><Relationship Id="rId6" Type="http://schemas.openxmlformats.org/officeDocument/2006/relationships/image" Target="../media/image85.jpeg"/><Relationship Id="rId5" Type="http://schemas.openxmlformats.org/officeDocument/2006/relationships/image" Target="../media/image84.jpeg"/><Relationship Id="rId4" Type="http://schemas.openxmlformats.org/officeDocument/2006/relationships/image" Target="../media/image83.jpeg"/><Relationship Id="rId9" Type="http://schemas.openxmlformats.org/officeDocument/2006/relationships/image" Target="../media/image12.svg"/></Relationships>
</file>

<file path=ppt/slides/_rels/slide54.xml.rels><?xml version="1.0" encoding="UTF-8" standalone="yes"?>
<Relationships xmlns="http://schemas.openxmlformats.org/package/2006/relationships"><Relationship Id="rId8" Type="http://schemas.openxmlformats.org/officeDocument/2006/relationships/image" Target="../media/image86.jpeg"/><Relationship Id="rId3" Type="http://schemas.openxmlformats.org/officeDocument/2006/relationships/image" Target="../media/image14.png"/><Relationship Id="rId7" Type="http://schemas.openxmlformats.org/officeDocument/2006/relationships/image" Target="../media/image81.png"/><Relationship Id="rId2" Type="http://schemas.openxmlformats.org/officeDocument/2006/relationships/image" Target="../media/image82.png"/><Relationship Id="rId1" Type="http://schemas.openxmlformats.org/officeDocument/2006/relationships/slideLayout" Target="../slideLayouts/slideLayout7.xml"/><Relationship Id="rId6" Type="http://schemas.openxmlformats.org/officeDocument/2006/relationships/image" Target="../media/image85.jpeg"/><Relationship Id="rId5" Type="http://schemas.openxmlformats.org/officeDocument/2006/relationships/image" Target="../media/image84.jpeg"/><Relationship Id="rId10" Type="http://schemas.openxmlformats.org/officeDocument/2006/relationships/image" Target="../media/image12.svg"/><Relationship Id="rId4" Type="http://schemas.openxmlformats.org/officeDocument/2006/relationships/image" Target="../media/image83.jpeg"/><Relationship Id="rId9" Type="http://schemas.openxmlformats.org/officeDocument/2006/relationships/image" Target="../media/image11.png"/></Relationships>
</file>

<file path=ppt/slides/_rels/slide55.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14.png"/><Relationship Id="rId7" Type="http://schemas.openxmlformats.org/officeDocument/2006/relationships/image" Target="../media/image81.png"/><Relationship Id="rId2" Type="http://schemas.openxmlformats.org/officeDocument/2006/relationships/image" Target="../media/image82.png"/><Relationship Id="rId1" Type="http://schemas.openxmlformats.org/officeDocument/2006/relationships/slideLayout" Target="../slideLayouts/slideLayout7.xml"/><Relationship Id="rId6" Type="http://schemas.openxmlformats.org/officeDocument/2006/relationships/image" Target="../media/image85.jpeg"/><Relationship Id="rId5" Type="http://schemas.openxmlformats.org/officeDocument/2006/relationships/image" Target="../media/image84.jpeg"/><Relationship Id="rId4" Type="http://schemas.openxmlformats.org/officeDocument/2006/relationships/image" Target="../media/image83.jpeg"/><Relationship Id="rId9" Type="http://schemas.openxmlformats.org/officeDocument/2006/relationships/image" Target="../media/image12.svg"/></Relationships>
</file>

<file path=ppt/slides/_rels/slide56.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14.png"/><Relationship Id="rId7" Type="http://schemas.openxmlformats.org/officeDocument/2006/relationships/image" Target="../media/image81.png"/><Relationship Id="rId2" Type="http://schemas.openxmlformats.org/officeDocument/2006/relationships/image" Target="../media/image82.png"/><Relationship Id="rId1" Type="http://schemas.openxmlformats.org/officeDocument/2006/relationships/slideLayout" Target="../slideLayouts/slideLayout7.xml"/><Relationship Id="rId6" Type="http://schemas.openxmlformats.org/officeDocument/2006/relationships/image" Target="../media/image85.jpeg"/><Relationship Id="rId5" Type="http://schemas.openxmlformats.org/officeDocument/2006/relationships/image" Target="../media/image84.jpeg"/><Relationship Id="rId4" Type="http://schemas.openxmlformats.org/officeDocument/2006/relationships/image" Target="../media/image83.jpeg"/><Relationship Id="rId9" Type="http://schemas.openxmlformats.org/officeDocument/2006/relationships/image" Target="../media/image12.svg"/></Relationships>
</file>

<file path=ppt/slides/_rels/slide57.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81.png"/><Relationship Id="rId2" Type="http://schemas.openxmlformats.org/officeDocument/2006/relationships/image" Target="../media/image82.png"/><Relationship Id="rId1" Type="http://schemas.openxmlformats.org/officeDocument/2006/relationships/slideLayout" Target="../slideLayouts/slideLayout7.xml"/><Relationship Id="rId6" Type="http://schemas.openxmlformats.org/officeDocument/2006/relationships/image" Target="../media/image85.jpeg"/><Relationship Id="rId5" Type="http://schemas.openxmlformats.org/officeDocument/2006/relationships/image" Target="../media/image84.jpeg"/><Relationship Id="rId4" Type="http://schemas.openxmlformats.org/officeDocument/2006/relationships/image" Target="../media/image83.jpeg"/></Relationships>
</file>

<file path=ppt/slides/_rels/slide58.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81.png"/><Relationship Id="rId2" Type="http://schemas.openxmlformats.org/officeDocument/2006/relationships/image" Target="../media/image82.png"/><Relationship Id="rId1" Type="http://schemas.openxmlformats.org/officeDocument/2006/relationships/slideLayout" Target="../slideLayouts/slideLayout7.xml"/><Relationship Id="rId6" Type="http://schemas.openxmlformats.org/officeDocument/2006/relationships/image" Target="../media/image85.jpeg"/><Relationship Id="rId5" Type="http://schemas.openxmlformats.org/officeDocument/2006/relationships/image" Target="../media/image84.jpeg"/><Relationship Id="rId4" Type="http://schemas.openxmlformats.org/officeDocument/2006/relationships/image" Target="../media/image83.jpeg"/></Relationships>
</file>

<file path=ppt/slides/_rels/slide59.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14.png"/><Relationship Id="rId7" Type="http://schemas.openxmlformats.org/officeDocument/2006/relationships/image" Target="../media/image81.png"/><Relationship Id="rId2" Type="http://schemas.openxmlformats.org/officeDocument/2006/relationships/image" Target="../media/image82.png"/><Relationship Id="rId1" Type="http://schemas.openxmlformats.org/officeDocument/2006/relationships/slideLayout" Target="../slideLayouts/slideLayout7.xml"/><Relationship Id="rId6" Type="http://schemas.openxmlformats.org/officeDocument/2006/relationships/image" Target="../media/image85.jpeg"/><Relationship Id="rId5" Type="http://schemas.openxmlformats.org/officeDocument/2006/relationships/image" Target="../media/image84.jpeg"/><Relationship Id="rId4" Type="http://schemas.openxmlformats.org/officeDocument/2006/relationships/image" Target="../media/image83.jpeg"/><Relationship Id="rId9" Type="http://schemas.openxmlformats.org/officeDocument/2006/relationships/image" Target="../media/image12.svg"/></Relationships>
</file>

<file path=ppt/slides/_rels/slide6.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2.svg"/><Relationship Id="rId2" Type="http://schemas.openxmlformats.org/officeDocument/2006/relationships/image" Target="../media/image15.jpg"/><Relationship Id="rId1" Type="http://schemas.openxmlformats.org/officeDocument/2006/relationships/slideLayout" Target="../slideLayouts/slideLayout22.xml"/><Relationship Id="rId6" Type="http://schemas.openxmlformats.org/officeDocument/2006/relationships/image" Target="../media/image11.png"/><Relationship Id="rId5" Type="http://schemas.openxmlformats.org/officeDocument/2006/relationships/image" Target="../media/image23.png"/><Relationship Id="rId4" Type="http://schemas.openxmlformats.org/officeDocument/2006/relationships/image" Target="../media/image22.png"/></Relationships>
</file>

<file path=ppt/slides/_rels/slide60.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14.png"/><Relationship Id="rId7" Type="http://schemas.openxmlformats.org/officeDocument/2006/relationships/image" Target="../media/image81.png"/><Relationship Id="rId2" Type="http://schemas.openxmlformats.org/officeDocument/2006/relationships/image" Target="../media/image82.png"/><Relationship Id="rId1" Type="http://schemas.openxmlformats.org/officeDocument/2006/relationships/slideLayout" Target="../slideLayouts/slideLayout7.xml"/><Relationship Id="rId6" Type="http://schemas.openxmlformats.org/officeDocument/2006/relationships/image" Target="../media/image85.jpeg"/><Relationship Id="rId5" Type="http://schemas.openxmlformats.org/officeDocument/2006/relationships/image" Target="../media/image84.jpeg"/><Relationship Id="rId4" Type="http://schemas.openxmlformats.org/officeDocument/2006/relationships/image" Target="../media/image83.jpeg"/><Relationship Id="rId9" Type="http://schemas.openxmlformats.org/officeDocument/2006/relationships/image" Target="../media/image12.svg"/></Relationships>
</file>

<file path=ppt/slides/_rels/slide61.xml.rels><?xml version="1.0" encoding="UTF-8" standalone="yes"?>
<Relationships xmlns="http://schemas.openxmlformats.org/package/2006/relationships"><Relationship Id="rId8" Type="http://schemas.openxmlformats.org/officeDocument/2006/relationships/image" Target="../media/image88.png"/><Relationship Id="rId13" Type="http://schemas.openxmlformats.org/officeDocument/2006/relationships/image" Target="../media/image11.png"/><Relationship Id="rId3" Type="http://schemas.openxmlformats.org/officeDocument/2006/relationships/image" Target="../media/image87.png"/><Relationship Id="rId7" Type="http://schemas.openxmlformats.org/officeDocument/2006/relationships/image" Target="../media/image51.png"/><Relationship Id="rId12" Type="http://schemas.openxmlformats.org/officeDocument/2006/relationships/image" Target="../media/image92.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hyperlink" Target="vscode://file/E:/Cloud/Catedras/ISFT151/ISFT%20N151%20Sistemas/Python/Unidades%20Tematicas/Labs/27-Database" TargetMode="External"/><Relationship Id="rId11" Type="http://schemas.openxmlformats.org/officeDocument/2006/relationships/image" Target="../media/image91.png"/><Relationship Id="rId5" Type="http://schemas.openxmlformats.org/officeDocument/2006/relationships/image" Target="../media/image14.png"/><Relationship Id="rId10" Type="http://schemas.openxmlformats.org/officeDocument/2006/relationships/image" Target="../media/image90.png"/><Relationship Id="rId4" Type="http://schemas.openxmlformats.org/officeDocument/2006/relationships/image" Target="../media/image81.png"/><Relationship Id="rId9" Type="http://schemas.openxmlformats.org/officeDocument/2006/relationships/image" Target="../media/image89.png"/><Relationship Id="rId14" Type="http://schemas.openxmlformats.org/officeDocument/2006/relationships/image" Target="../media/image12.svg"/></Relationships>
</file>

<file path=ppt/slides/_rels/slide6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14.png"/><Relationship Id="rId7" Type="http://schemas.openxmlformats.org/officeDocument/2006/relationships/image" Target="../media/image12.svg"/><Relationship Id="rId2" Type="http://schemas.openxmlformats.org/officeDocument/2006/relationships/image" Target="../media/image15.jpg"/><Relationship Id="rId1" Type="http://schemas.openxmlformats.org/officeDocument/2006/relationships/slideLayout" Target="../slideLayouts/slideLayout22.xml"/><Relationship Id="rId6" Type="http://schemas.openxmlformats.org/officeDocument/2006/relationships/image" Target="../media/image11.png"/><Relationship Id="rId5" Type="http://schemas.openxmlformats.org/officeDocument/2006/relationships/image" Target="../media/image25.png"/><Relationship Id="rId10" Type="http://schemas.openxmlformats.org/officeDocument/2006/relationships/image" Target="../media/image18.png"/><Relationship Id="rId4" Type="http://schemas.openxmlformats.org/officeDocument/2006/relationships/image" Target="../media/image24.png"/><Relationship Id="rId9" Type="http://schemas.openxmlformats.org/officeDocument/2006/relationships/image" Target="../media/image27.jpeg"/></Relationships>
</file>

<file path=ppt/slides/_rels/slide8.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14.png"/><Relationship Id="rId7" Type="http://schemas.openxmlformats.org/officeDocument/2006/relationships/image" Target="../media/image12.svg"/><Relationship Id="rId2" Type="http://schemas.openxmlformats.org/officeDocument/2006/relationships/image" Target="../media/image15.jpg"/><Relationship Id="rId1" Type="http://schemas.openxmlformats.org/officeDocument/2006/relationships/slideLayout" Target="../slideLayouts/slideLayout22.xml"/><Relationship Id="rId6" Type="http://schemas.openxmlformats.org/officeDocument/2006/relationships/image" Target="../media/image11.png"/><Relationship Id="rId5" Type="http://schemas.openxmlformats.org/officeDocument/2006/relationships/image" Target="../media/image29.png"/><Relationship Id="rId4" Type="http://schemas.openxmlformats.org/officeDocument/2006/relationships/image" Target="../media/image28.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jpg"/><Relationship Id="rId1" Type="http://schemas.openxmlformats.org/officeDocument/2006/relationships/slideLayout" Target="../slideLayouts/slideLayout22.xml"/><Relationship Id="rId6" Type="http://schemas.openxmlformats.org/officeDocument/2006/relationships/image" Target="../media/image17.png"/><Relationship Id="rId5" Type="http://schemas.openxmlformats.org/officeDocument/2006/relationships/image" Target="../media/image32.png"/><Relationship Id="rId4" Type="http://schemas.openxmlformats.org/officeDocument/2006/relationships/image" Target="../media/image3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B59FA99-0D47-4867-9524-DDEC227FBBA1}"/>
              </a:ext>
            </a:extLst>
          </p:cNvPr>
          <p:cNvSpPr txBox="1"/>
          <p:nvPr/>
        </p:nvSpPr>
        <p:spPr>
          <a:xfrm>
            <a:off x="5198947" y="2470030"/>
            <a:ext cx="7169517" cy="923330"/>
          </a:xfrm>
          <a:prstGeom prst="rect">
            <a:avLst/>
          </a:prstGeom>
          <a:noFill/>
        </p:spPr>
        <p:txBody>
          <a:bodyPr wrap="square" rtlCol="0" anchor="ctr">
            <a:spAutoFit/>
          </a:bodyPr>
          <a:lstStyle/>
          <a:p>
            <a:r>
              <a:rPr lang="en-US" altLang="ko-KR" sz="5400" b="1" dirty="0">
                <a:solidFill>
                  <a:schemeClr val="bg1"/>
                </a:solidFill>
                <a:cs typeface="Arial" pitchFamily="34" charset="0"/>
              </a:rPr>
              <a:t>Language - Agnostic</a:t>
            </a:r>
            <a:endParaRPr lang="ko-KR" altLang="en-US" sz="5400" b="1" dirty="0">
              <a:solidFill>
                <a:schemeClr val="bg1"/>
              </a:solidFill>
              <a:cs typeface="Arial" pitchFamily="34" charset="0"/>
            </a:endParaRPr>
          </a:p>
        </p:txBody>
      </p:sp>
      <p:sp>
        <p:nvSpPr>
          <p:cNvPr id="6" name="TextBox 5">
            <a:extLst>
              <a:ext uri="{FF2B5EF4-FFF2-40B4-BE49-F238E27FC236}">
                <a16:creationId xmlns:a16="http://schemas.microsoft.com/office/drawing/2014/main" id="{14BA2394-A9A4-41F8-9DEE-BA980B736173}"/>
              </a:ext>
            </a:extLst>
          </p:cNvPr>
          <p:cNvSpPr txBox="1"/>
          <p:nvPr/>
        </p:nvSpPr>
        <p:spPr>
          <a:xfrm>
            <a:off x="5198947" y="4966253"/>
            <a:ext cx="3100540" cy="338554"/>
          </a:xfrm>
          <a:prstGeom prst="rect">
            <a:avLst/>
          </a:prstGeom>
          <a:noFill/>
        </p:spPr>
        <p:txBody>
          <a:bodyPr wrap="square" rtlCol="0">
            <a:spAutoFit/>
          </a:bodyPr>
          <a:lstStyle/>
          <a:p>
            <a:r>
              <a:rPr lang="en-US" altLang="ko-KR" sz="1600" b="1" dirty="0">
                <a:solidFill>
                  <a:schemeClr val="bg1"/>
                </a:solidFill>
              </a:rPr>
              <a:t>Modern Portfolio Designed</a:t>
            </a:r>
          </a:p>
        </p:txBody>
      </p:sp>
      <p:sp>
        <p:nvSpPr>
          <p:cNvPr id="7" name="TextBox 6">
            <a:extLst>
              <a:ext uri="{FF2B5EF4-FFF2-40B4-BE49-F238E27FC236}">
                <a16:creationId xmlns:a16="http://schemas.microsoft.com/office/drawing/2014/main" id="{74D56E93-04BE-4B55-AED7-23A629113213}"/>
              </a:ext>
            </a:extLst>
          </p:cNvPr>
          <p:cNvSpPr txBox="1"/>
          <p:nvPr/>
        </p:nvSpPr>
        <p:spPr>
          <a:xfrm>
            <a:off x="5264670" y="3488925"/>
            <a:ext cx="6669350" cy="1323439"/>
          </a:xfrm>
          <a:prstGeom prst="rect">
            <a:avLst/>
          </a:prstGeom>
          <a:solidFill>
            <a:schemeClr val="tx1">
              <a:alpha val="40000"/>
            </a:schemeClr>
          </a:solidFill>
        </p:spPr>
        <p:txBody>
          <a:bodyPr wrap="square" rtlCol="0">
            <a:spAutoFit/>
          </a:bodyPr>
          <a:lstStyle/>
          <a:p>
            <a:pPr algn="ctr"/>
            <a:r>
              <a:rPr lang="es-MX" altLang="ko-KR" sz="1600" b="1" dirty="0" err="1">
                <a:solidFill>
                  <a:schemeClr val="bg1"/>
                </a:solidFill>
                <a:cs typeface="Arial" pitchFamily="34" charset="0"/>
              </a:rPr>
              <a:t>Language-agnostic</a:t>
            </a:r>
            <a:r>
              <a:rPr lang="es-MX" altLang="ko-KR" sz="1600" b="1" dirty="0">
                <a:solidFill>
                  <a:schemeClr val="bg1"/>
                </a:solidFill>
                <a:cs typeface="Arial" pitchFamily="34" charset="0"/>
              </a:rPr>
              <a:t> </a:t>
            </a:r>
            <a:r>
              <a:rPr lang="es-MX" altLang="ko-KR" sz="1600" b="1" dirty="0" err="1">
                <a:solidFill>
                  <a:schemeClr val="bg1"/>
                </a:solidFill>
                <a:cs typeface="Arial" pitchFamily="34" charset="0"/>
              </a:rPr>
              <a:t>programing</a:t>
            </a:r>
            <a:br>
              <a:rPr lang="es-MX" altLang="ko-KR" sz="1600" b="1" dirty="0">
                <a:solidFill>
                  <a:schemeClr val="bg1"/>
                </a:solidFill>
                <a:cs typeface="Arial" pitchFamily="34" charset="0"/>
              </a:rPr>
            </a:br>
            <a:endParaRPr lang="es-MX" altLang="ko-KR" sz="1600" b="1" dirty="0">
              <a:solidFill>
                <a:schemeClr val="bg1"/>
              </a:solidFill>
              <a:cs typeface="Arial" pitchFamily="34" charset="0"/>
            </a:endParaRPr>
          </a:p>
          <a:p>
            <a:pPr algn="ctr"/>
            <a:r>
              <a:rPr lang="es-MX" altLang="ko-KR" sz="1200" dirty="0">
                <a:solidFill>
                  <a:schemeClr val="bg1"/>
                </a:solidFill>
                <a:cs typeface="Arial" pitchFamily="34" charset="0"/>
              </a:rPr>
              <a:t>La programación o secuencias de comandos independientes del lenguaje es un paradigma de desarrollo de software en el que se elige un lenguaje en particular debido a su idoneidad para una tarea en particular, y no simplemente por el conjunto de habilidades disponibles dentro de un equipo de desarrollo.</a:t>
            </a:r>
            <a:endParaRPr lang="en-US" altLang="ko-KR" sz="1200" dirty="0">
              <a:solidFill>
                <a:schemeClr val="bg1"/>
              </a:solidFill>
              <a:cs typeface="Arial" pitchFamily="34" charset="0"/>
            </a:endParaRPr>
          </a:p>
        </p:txBody>
      </p:sp>
      <p:sp>
        <p:nvSpPr>
          <p:cNvPr id="2" name="CuadroTexto 1">
            <a:extLst>
              <a:ext uri="{FF2B5EF4-FFF2-40B4-BE49-F238E27FC236}">
                <a16:creationId xmlns:a16="http://schemas.microsoft.com/office/drawing/2014/main" id="{EFA011A7-E01E-D1D5-340A-B6F9DE873746}"/>
              </a:ext>
            </a:extLst>
          </p:cNvPr>
          <p:cNvSpPr txBox="1"/>
          <p:nvPr/>
        </p:nvSpPr>
        <p:spPr>
          <a:xfrm>
            <a:off x="10483922" y="6322718"/>
            <a:ext cx="1337802" cy="446276"/>
          </a:xfrm>
          <a:prstGeom prst="rect">
            <a:avLst/>
          </a:prstGeom>
          <a:noFill/>
        </p:spPr>
        <p:txBody>
          <a:bodyPr wrap="none" rtlCol="0">
            <a:spAutoFit/>
          </a:bodyPr>
          <a:lstStyle/>
          <a:p>
            <a:pPr algn="r"/>
            <a:r>
              <a:rPr lang="es-AR" sz="1200" b="0" i="0" dirty="0">
                <a:solidFill>
                  <a:schemeClr val="accent1"/>
                </a:solidFill>
                <a:effectLst/>
                <a:latin typeface="Segoe UI Historic" panose="020B0502040204020203" pitchFamily="34" charset="0"/>
              </a:rPr>
              <a:t>Te quedo? Listo...</a:t>
            </a:r>
            <a:br>
              <a:rPr lang="es-AR" sz="1200" b="0" i="0" dirty="0">
                <a:solidFill>
                  <a:schemeClr val="accent1"/>
                </a:solidFill>
                <a:effectLst/>
                <a:latin typeface="Segoe UI Historic" panose="020B0502040204020203" pitchFamily="34" charset="0"/>
              </a:rPr>
            </a:br>
            <a:r>
              <a:rPr lang="es-AR" sz="1050" b="0" i="0" dirty="0">
                <a:solidFill>
                  <a:schemeClr val="accent1"/>
                </a:solidFill>
                <a:effectLst/>
                <a:latin typeface="Segoe UI Historic" panose="020B0502040204020203" pitchFamily="34" charset="0"/>
              </a:rPr>
              <a:t>(Rodrigo Bueno)</a:t>
            </a:r>
            <a:endParaRPr lang="es-AR" sz="1200" dirty="0">
              <a:solidFill>
                <a:schemeClr val="accent1"/>
              </a:solidFill>
            </a:endParaRPr>
          </a:p>
        </p:txBody>
      </p:sp>
      <p:sp>
        <p:nvSpPr>
          <p:cNvPr id="5" name="CuadroTexto 4">
            <a:extLst>
              <a:ext uri="{FF2B5EF4-FFF2-40B4-BE49-F238E27FC236}">
                <a16:creationId xmlns:a16="http://schemas.microsoft.com/office/drawing/2014/main" id="{B34EFD98-FC0C-6EC3-F8B7-50B679C26C3F}"/>
              </a:ext>
            </a:extLst>
          </p:cNvPr>
          <p:cNvSpPr txBox="1"/>
          <p:nvPr/>
        </p:nvSpPr>
        <p:spPr>
          <a:xfrm>
            <a:off x="4828675" y="2518156"/>
            <a:ext cx="112294" cy="3176791"/>
          </a:xfrm>
          <a:prstGeom prst="rect">
            <a:avLst/>
          </a:prstGeom>
          <a:solidFill>
            <a:schemeClr val="accent1"/>
          </a:solidFill>
          <a:ln>
            <a:solidFill>
              <a:schemeClr val="accent1"/>
            </a:solidFill>
          </a:ln>
        </p:spPr>
        <p:txBody>
          <a:bodyPr wrap="square" rtlCol="0">
            <a:spAutoFit/>
          </a:bodyPr>
          <a:lstStyle/>
          <a:p>
            <a:endParaRPr lang="es-AR" dirty="0"/>
          </a:p>
        </p:txBody>
      </p:sp>
      <p:sp>
        <p:nvSpPr>
          <p:cNvPr id="8" name="Rectangle 1">
            <a:extLst>
              <a:ext uri="{FF2B5EF4-FFF2-40B4-BE49-F238E27FC236}">
                <a16:creationId xmlns:a16="http://schemas.microsoft.com/office/drawing/2014/main" id="{E2ADDCA2-6530-EF78-A11B-16A105D7BEE6}"/>
              </a:ext>
            </a:extLst>
          </p:cNvPr>
          <p:cNvSpPr>
            <a:spLocks noChangeArrowheads="1"/>
          </p:cNvSpPr>
          <p:nvPr/>
        </p:nvSpPr>
        <p:spPr bwMode="auto">
          <a:xfrm>
            <a:off x="68756" y="3100534"/>
            <a:ext cx="2464367" cy="1072741"/>
          </a:xfrm>
          <a:prstGeom prst="rect">
            <a:avLst/>
          </a:prstGeom>
          <a:noFill/>
          <a:ln>
            <a:noFill/>
          </a:ln>
          <a:effectLst/>
        </p:spPr>
        <p:txBody>
          <a:bodyPr vert="horz" wrap="square" lIns="0" tIns="-17457" rIns="0" bIns="-17457" numCol="1" anchor="ctr" anchorCtr="0" compatLnSpc="1">
            <a:prstTxWarp prst="textNoShape">
              <a:avLst/>
            </a:prstTxWarp>
            <a:spAutoFit/>
          </a:bodyPr>
          <a:lstStyle/>
          <a:p>
            <a:pPr marL="0" marR="0" lvl="0" indent="0" algn="r" defTabSz="914400" rtl="0" eaLnBrk="0" fontAlgn="base" latinLnBrk="0" hangingPunct="0">
              <a:lnSpc>
                <a:spcPct val="100000"/>
              </a:lnSpc>
              <a:spcBef>
                <a:spcPct val="0"/>
              </a:spcBef>
              <a:spcAft>
                <a:spcPct val="0"/>
              </a:spcAft>
              <a:buClrTx/>
              <a:buSzTx/>
              <a:buFontTx/>
              <a:buNone/>
              <a:tabLst/>
            </a:pPr>
            <a:r>
              <a:rPr kumimoji="0" lang="es-AR" altLang="es-AR" sz="2400" b="1" i="0" u="none" strike="noStrike" cap="none" normalizeH="0" baseline="0" dirty="0" err="1">
                <a:ln>
                  <a:noFill/>
                </a:ln>
                <a:solidFill>
                  <a:srgbClr val="E8EAED"/>
                </a:solidFill>
                <a:effectLst/>
                <a:latin typeface="inherit"/>
              </a:rPr>
              <a:t>we</a:t>
            </a:r>
            <a:r>
              <a:rPr kumimoji="0" lang="es-AR" altLang="es-AR" sz="2400" b="1" i="0" u="none" strike="noStrike" cap="none" normalizeH="0" baseline="0" dirty="0">
                <a:ln>
                  <a:noFill/>
                </a:ln>
                <a:solidFill>
                  <a:srgbClr val="E8EAED"/>
                </a:solidFill>
                <a:effectLst/>
                <a:latin typeface="inherit"/>
              </a:rPr>
              <a:t> </a:t>
            </a:r>
            <a:r>
              <a:rPr kumimoji="0" lang="es-AR" altLang="es-AR" sz="2400" b="1" i="0" u="none" strike="noStrike" cap="none" normalizeH="0" baseline="0" dirty="0" err="1">
                <a:ln>
                  <a:noFill/>
                </a:ln>
                <a:solidFill>
                  <a:srgbClr val="E8EAED"/>
                </a:solidFill>
                <a:effectLst/>
                <a:latin typeface="inherit"/>
              </a:rPr>
              <a:t>design</a:t>
            </a:r>
            <a:r>
              <a:rPr kumimoji="0" lang="es-AR" altLang="es-AR" sz="2400" b="1" i="0" u="none" strike="noStrike" cap="none" normalizeH="0" baseline="0" dirty="0">
                <a:ln>
                  <a:noFill/>
                </a:ln>
                <a:solidFill>
                  <a:srgbClr val="E8EAED"/>
                </a:solidFill>
                <a:effectLst/>
                <a:latin typeface="inherit"/>
              </a:rPr>
              <a:t> and </a:t>
            </a:r>
            <a:r>
              <a:rPr kumimoji="0" lang="es-AR" altLang="es-AR" sz="2400" b="1" i="0" u="none" strike="noStrike" cap="none" normalizeH="0" baseline="0" dirty="0" err="1">
                <a:ln>
                  <a:noFill/>
                </a:ln>
                <a:solidFill>
                  <a:srgbClr val="E8EAED"/>
                </a:solidFill>
                <a:effectLst/>
                <a:latin typeface="inherit"/>
              </a:rPr>
              <a:t>create</a:t>
            </a:r>
            <a:r>
              <a:rPr kumimoji="0" lang="es-AR" altLang="es-AR" sz="2400" b="1" i="0" u="none" strike="noStrike" cap="none" normalizeH="0" baseline="0" dirty="0">
                <a:ln>
                  <a:noFill/>
                </a:ln>
                <a:solidFill>
                  <a:srgbClr val="E8EAED"/>
                </a:solidFill>
                <a:effectLst/>
                <a:latin typeface="inherit"/>
              </a:rPr>
              <a:t> </a:t>
            </a:r>
            <a:r>
              <a:rPr kumimoji="0" lang="es-AR" altLang="es-AR" sz="2400" b="1" i="0" u="none" strike="noStrike" cap="none" normalizeH="0" baseline="0" dirty="0" err="1">
                <a:ln>
                  <a:noFill/>
                </a:ln>
                <a:solidFill>
                  <a:srgbClr val="E8EAED"/>
                </a:solidFill>
                <a:effectLst/>
                <a:latin typeface="inherit"/>
              </a:rPr>
              <a:t>professional</a:t>
            </a:r>
            <a:r>
              <a:rPr kumimoji="0" lang="es-AR" altLang="es-AR" sz="2400" b="1" i="0" u="none" strike="noStrike" cap="none" normalizeH="0" baseline="0" dirty="0">
                <a:ln>
                  <a:noFill/>
                </a:ln>
                <a:solidFill>
                  <a:srgbClr val="E8EAED"/>
                </a:solidFill>
                <a:effectLst/>
                <a:latin typeface="inherit"/>
              </a:rPr>
              <a:t> </a:t>
            </a:r>
            <a:r>
              <a:rPr kumimoji="0" lang="es-AR" altLang="es-AR" sz="2400" b="1" i="0" u="none" strike="noStrike" cap="none" normalizeH="0" baseline="0" dirty="0" err="1">
                <a:ln>
                  <a:noFill/>
                </a:ln>
                <a:solidFill>
                  <a:srgbClr val="E8EAED"/>
                </a:solidFill>
                <a:effectLst/>
                <a:latin typeface="inherit"/>
              </a:rPr>
              <a:t>quality</a:t>
            </a:r>
            <a:r>
              <a:rPr kumimoji="0" lang="es-AR" altLang="es-AR" sz="2400" b="1" i="0" u="none" strike="noStrike" cap="none" normalizeH="0" baseline="0" dirty="0">
                <a:ln>
                  <a:noFill/>
                </a:ln>
                <a:solidFill>
                  <a:srgbClr val="E8EAED"/>
                </a:solidFill>
                <a:effectLst/>
                <a:latin typeface="inherit"/>
              </a:rPr>
              <a:t> software</a:t>
            </a:r>
            <a:r>
              <a:rPr kumimoji="0" lang="es-AR" altLang="es-AR" sz="1200" b="1" i="0" u="none" strike="noStrike" cap="none" normalizeH="0" baseline="0" dirty="0">
                <a:ln>
                  <a:noFill/>
                </a:ln>
                <a:solidFill>
                  <a:schemeClr val="tx1"/>
                </a:solidFill>
                <a:effectLst/>
              </a:rPr>
              <a:t> </a:t>
            </a:r>
            <a:endParaRPr kumimoji="0" lang="es-AR" altLang="es-AR" sz="2000" b="1" i="0" u="none" strike="noStrike" cap="none" normalizeH="0" baseline="0" dirty="0">
              <a:ln>
                <a:noFill/>
              </a:ln>
              <a:solidFill>
                <a:schemeClr val="tx1"/>
              </a:solidFill>
              <a:effectLst/>
              <a:latin typeface="Arial" panose="020B0604020202020204" pitchFamily="34" charset="0"/>
            </a:endParaRPr>
          </a:p>
        </p:txBody>
      </p:sp>
      <p:pic>
        <p:nvPicPr>
          <p:cNvPr id="4" name="Cámara 3">
            <a:extLst>
              <a:ext uri="{FF2B5EF4-FFF2-40B4-BE49-F238E27FC236}">
                <a16:creationId xmlns:a16="http://schemas.microsoft.com/office/drawing/2014/main" id="{AB662357-03C7-E356-ED10-DF94E227532A}"/>
              </a:ext>
            </a:extLst>
          </p:cNvPr>
          <p:cNvPicPr>
            <a:picLocks noChangeAspect="1"/>
            <a:extLst>
              <a:ext uri="{51228E76-BA90-4043-B771-695A4F85340A}">
                <alf:liveFeedProps xmlns:alf="http://schemas.microsoft.com/office/drawing/2021/livefeed"/>
              </a:ext>
            </a:extLst>
          </p:cNvPicPr>
          <p:nvPr/>
        </p:nvPicPr>
        <p:blipFill>
          <a:blip r:embed="rId2">
            <a:extLst>
              <a:ext uri="{96DAC541-7B7A-43D3-8B79-37D633B846F1}">
                <asvg:svgBlip xmlns:asvg="http://schemas.microsoft.com/office/drawing/2016/SVG/main" r:embed="rId3"/>
              </a:ext>
            </a:extLst>
          </a:blip>
          <a:stretch>
            <a:fillRect/>
          </a:stretch>
        </p:blipFill>
        <p:spPr>
          <a:xfrm>
            <a:off x="2856824" y="3003377"/>
            <a:ext cx="1837373" cy="1837373"/>
          </a:xfrm>
          <a:prstGeom prst="ellipse">
            <a:avLst/>
          </a:prstGeom>
          <a:ln>
            <a:noFill/>
          </a:ln>
          <a:effectLst>
            <a:outerShdw blurRad="190500" algn="tl" rotWithShape="0">
              <a:srgbClr val="000000">
                <a:alpha val="30000"/>
              </a:srgbClr>
            </a:outerShdw>
          </a:effectLst>
        </p:spPr>
      </p:pic>
    </p:spTree>
    <p:extLst>
      <p:ext uri="{BB962C8B-B14F-4D97-AF65-F5344CB8AC3E}">
        <p14:creationId xmlns:p14="http://schemas.microsoft.com/office/powerpoint/2010/main" val="35560599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Marcador de posición de imagen 11" descr="Imagen en blanco y negro">
            <a:extLst>
              <a:ext uri="{FF2B5EF4-FFF2-40B4-BE49-F238E27FC236}">
                <a16:creationId xmlns:a16="http://schemas.microsoft.com/office/drawing/2014/main" id="{616419AE-0FC1-B6F5-A3D6-D5B249750254}"/>
              </a:ext>
            </a:extLst>
          </p:cNvPr>
          <p:cNvPicPr>
            <a:picLocks noGrp="1" noChangeAspect="1"/>
          </p:cNvPicPr>
          <p:nvPr>
            <p:ph type="pic" idx="11"/>
          </p:nvPr>
        </p:nvPicPr>
        <p:blipFill>
          <a:blip r:embed="rId2">
            <a:extLst>
              <a:ext uri="{28A0092B-C50C-407E-A947-70E740481C1C}">
                <a14:useLocalDpi xmlns:a14="http://schemas.microsoft.com/office/drawing/2010/main" val="0"/>
              </a:ext>
            </a:extLst>
          </a:blip>
          <a:srcRect t="5984" b="5984"/>
          <a:stretch>
            <a:fillRect/>
          </a:stretch>
        </p:blipFill>
        <p:spPr/>
      </p:pic>
      <p:sp>
        <p:nvSpPr>
          <p:cNvPr id="3" name="CuadroTexto 2">
            <a:extLst>
              <a:ext uri="{FF2B5EF4-FFF2-40B4-BE49-F238E27FC236}">
                <a16:creationId xmlns:a16="http://schemas.microsoft.com/office/drawing/2014/main" id="{4FA5DEA9-94D0-2BE4-18FA-F93147AED449}"/>
              </a:ext>
            </a:extLst>
          </p:cNvPr>
          <p:cNvSpPr txBox="1"/>
          <p:nvPr/>
        </p:nvSpPr>
        <p:spPr>
          <a:xfrm>
            <a:off x="190500" y="114692"/>
            <a:ext cx="6096000" cy="523220"/>
          </a:xfrm>
          <a:prstGeom prst="rect">
            <a:avLst/>
          </a:prstGeom>
          <a:noFill/>
        </p:spPr>
        <p:txBody>
          <a:bodyPr wrap="square">
            <a:spAutoFit/>
          </a:bodyPr>
          <a:lstStyle/>
          <a:p>
            <a:pPr algn="l"/>
            <a:r>
              <a:rPr lang="es-MX" sz="2800" b="0" i="0" dirty="0">
                <a:solidFill>
                  <a:srgbClr val="444444"/>
                </a:solidFill>
                <a:effectLst/>
                <a:latin typeface="-apple-system"/>
              </a:rPr>
              <a:t>Bibliotecas de GUI de Python</a:t>
            </a:r>
            <a:endParaRPr lang="es-AR" sz="2800" b="0" i="0" dirty="0">
              <a:solidFill>
                <a:srgbClr val="444444"/>
              </a:solidFill>
              <a:effectLst/>
              <a:latin typeface="-apple-system"/>
            </a:endParaRPr>
          </a:p>
        </p:txBody>
      </p:sp>
      <p:sp>
        <p:nvSpPr>
          <p:cNvPr id="5" name="CuadroTexto 4">
            <a:extLst>
              <a:ext uri="{FF2B5EF4-FFF2-40B4-BE49-F238E27FC236}">
                <a16:creationId xmlns:a16="http://schemas.microsoft.com/office/drawing/2014/main" id="{E2E42ED7-D9CE-E28B-538B-A8E4CD5500B5}"/>
              </a:ext>
            </a:extLst>
          </p:cNvPr>
          <p:cNvSpPr txBox="1"/>
          <p:nvPr/>
        </p:nvSpPr>
        <p:spPr>
          <a:xfrm>
            <a:off x="395426" y="589277"/>
            <a:ext cx="11401146" cy="4093428"/>
          </a:xfrm>
          <a:prstGeom prst="rect">
            <a:avLst/>
          </a:prstGeom>
          <a:noFill/>
        </p:spPr>
        <p:txBody>
          <a:bodyPr wrap="square">
            <a:spAutoFit/>
          </a:bodyPr>
          <a:lstStyle/>
          <a:p>
            <a:r>
              <a:rPr lang="es-MX" sz="2000" b="1" dirty="0">
                <a:solidFill>
                  <a:schemeClr val="accent1">
                    <a:lumMod val="50000"/>
                  </a:schemeClr>
                </a:solidFill>
              </a:rPr>
              <a:t>5. </a:t>
            </a:r>
            <a:r>
              <a:rPr lang="es-MX" sz="2000" b="1" dirty="0" err="1">
                <a:solidFill>
                  <a:schemeClr val="accent1">
                    <a:lumMod val="50000"/>
                  </a:schemeClr>
                </a:solidFill>
              </a:rPr>
              <a:t>wxPython</a:t>
            </a:r>
            <a:br>
              <a:rPr lang="es-MX" sz="1200" dirty="0"/>
            </a:br>
            <a:endParaRPr lang="es-MX" sz="1200" dirty="0"/>
          </a:p>
          <a:p>
            <a:r>
              <a:rPr lang="es-MX" sz="1200" dirty="0"/>
              <a:t>Así que el último marco GUI del que vamos a hablar es </a:t>
            </a:r>
            <a:r>
              <a:rPr lang="es-MX" sz="1200" dirty="0" err="1"/>
              <a:t>wxPython</a:t>
            </a:r>
            <a:r>
              <a:rPr lang="es-MX" sz="1200" dirty="0"/>
              <a:t>. </a:t>
            </a:r>
            <a:r>
              <a:rPr lang="es-MX" sz="1200" dirty="0" err="1"/>
              <a:t>wxPython</a:t>
            </a:r>
            <a:r>
              <a:rPr lang="es-MX" sz="1200" dirty="0"/>
              <a:t> es un kit de herramientas GUI multiplataforma para el </a:t>
            </a:r>
            <a:br>
              <a:rPr lang="es-MX" sz="1200" dirty="0"/>
            </a:br>
            <a:r>
              <a:rPr lang="es-MX" sz="1200" dirty="0"/>
              <a:t>lenguaje de programación Python.</a:t>
            </a:r>
          </a:p>
          <a:p>
            <a:r>
              <a:rPr lang="es-MX" sz="1200" dirty="0"/>
              <a:t>Permite a los programadores de Python crear programas con una interfaz gráfica de usuario robusta y altamente funcional, de manera </a:t>
            </a:r>
            <a:br>
              <a:rPr lang="es-MX" sz="1200" dirty="0"/>
            </a:br>
            <a:r>
              <a:rPr lang="es-MX" sz="1200" dirty="0"/>
              <a:t>simple y sencilla. Se implementa como un conjunto de módulos de extensión de Python que envuelven los componentes de la GUI de </a:t>
            </a:r>
            <a:br>
              <a:rPr lang="es-MX" sz="1200" dirty="0"/>
            </a:br>
            <a:r>
              <a:rPr lang="es-MX" sz="1200" dirty="0"/>
              <a:t>la popular biblioteca multiplataforma </a:t>
            </a:r>
            <a:r>
              <a:rPr lang="es-MX" sz="1200" dirty="0" err="1"/>
              <a:t>wxWidgets</a:t>
            </a:r>
            <a:r>
              <a:rPr lang="es-MX" sz="1200" dirty="0"/>
              <a:t>, que está escrita en C ++.</a:t>
            </a:r>
          </a:p>
          <a:p>
            <a:endParaRPr lang="es-MX" sz="1200" dirty="0"/>
          </a:p>
          <a:p>
            <a:r>
              <a:rPr lang="es-MX" sz="1200" dirty="0"/>
              <a:t>Al igual que Python y </a:t>
            </a:r>
            <a:r>
              <a:rPr lang="es-MX" sz="1200" dirty="0" err="1"/>
              <a:t>wxWidgets</a:t>
            </a:r>
            <a:r>
              <a:rPr lang="es-MX" sz="1200" dirty="0"/>
              <a:t>, </a:t>
            </a:r>
            <a:r>
              <a:rPr lang="es-MX" sz="1200" dirty="0" err="1"/>
              <a:t>wxPython</a:t>
            </a:r>
            <a:r>
              <a:rPr lang="es-MX" sz="1200" dirty="0"/>
              <a:t> es de código abierto.</a:t>
            </a:r>
          </a:p>
          <a:p>
            <a:endParaRPr lang="es-MX" sz="1200" dirty="0"/>
          </a:p>
          <a:p>
            <a:r>
              <a:rPr lang="es-MX" sz="1200" dirty="0" err="1"/>
              <a:t>wxPython</a:t>
            </a:r>
            <a:r>
              <a:rPr lang="es-MX" sz="1200" dirty="0"/>
              <a:t> es un kit de herramientas multiplataforma. Esto significa que el mismo programa se ejecutará en múltiples plataformas sin modificaciones. Actualmente, las plataformas compatibles son Microsoft Windows, Mac OS X y macOS, y Linux.</a:t>
            </a:r>
          </a:p>
          <a:p>
            <a:endParaRPr lang="es-MX" sz="1200" dirty="0"/>
          </a:p>
          <a:p>
            <a:r>
              <a:rPr lang="es-MX" sz="1200" dirty="0"/>
              <a:t>Ahora voy a mostrarte el proceso de instalación y</a:t>
            </a:r>
            <a:br>
              <a:rPr lang="es-MX" sz="1200" dirty="0"/>
            </a:br>
            <a:r>
              <a:rPr lang="es-MX" sz="1200" dirty="0"/>
              <a:t> crear un ejemplo simple. Entonces, para la </a:t>
            </a:r>
            <a:br>
              <a:rPr lang="es-MX" sz="1200" dirty="0"/>
            </a:br>
            <a:r>
              <a:rPr lang="es-MX" sz="1200" dirty="0"/>
              <a:t>instalación, simplemente escriba el siguiente </a:t>
            </a:r>
            <a:br>
              <a:rPr lang="es-MX" sz="1200" dirty="0"/>
            </a:br>
            <a:r>
              <a:rPr lang="es-MX" sz="1200" dirty="0"/>
              <a:t>comando:</a:t>
            </a:r>
          </a:p>
          <a:p>
            <a:endParaRPr lang="es-MX" sz="1200" dirty="0"/>
          </a:p>
          <a:p>
            <a:r>
              <a:rPr lang="es-MX" sz="1200" dirty="0" err="1"/>
              <a:t>pip</a:t>
            </a:r>
            <a:r>
              <a:rPr lang="es-MX" sz="1200" dirty="0"/>
              <a:t> </a:t>
            </a:r>
            <a:r>
              <a:rPr lang="es-MX" sz="1200" dirty="0" err="1"/>
              <a:t>install</a:t>
            </a:r>
            <a:r>
              <a:rPr lang="es-MX" sz="1200" dirty="0"/>
              <a:t> </a:t>
            </a:r>
            <a:r>
              <a:rPr lang="es-MX" sz="1200" dirty="0" err="1"/>
              <a:t>wxPython</a:t>
            </a:r>
            <a:endParaRPr lang="es-MX" sz="1200" dirty="0"/>
          </a:p>
          <a:p>
            <a:r>
              <a:rPr lang="es-MX" sz="1200" dirty="0"/>
              <a:t>Aquí hay un ejemplo:</a:t>
            </a:r>
          </a:p>
          <a:p>
            <a:endParaRPr lang="es-MX" sz="1200" dirty="0"/>
          </a:p>
        </p:txBody>
      </p:sp>
      <p:pic>
        <p:nvPicPr>
          <p:cNvPr id="13" name="Imagen 12">
            <a:extLst>
              <a:ext uri="{FF2B5EF4-FFF2-40B4-BE49-F238E27FC236}">
                <a16:creationId xmlns:a16="http://schemas.microsoft.com/office/drawing/2014/main" id="{C8648B35-4F12-B49D-8F57-6F0792835852}"/>
              </a:ext>
            </a:extLst>
          </p:cNvPr>
          <p:cNvPicPr>
            <a:picLocks noChangeAspect="1"/>
          </p:cNvPicPr>
          <p:nvPr/>
        </p:nvPicPr>
        <p:blipFill>
          <a:blip r:embed="rId3"/>
          <a:stretch>
            <a:fillRect/>
          </a:stretch>
        </p:blipFill>
        <p:spPr>
          <a:xfrm>
            <a:off x="10951203" y="6392574"/>
            <a:ext cx="914400" cy="254336"/>
          </a:xfrm>
          <a:prstGeom prst="rect">
            <a:avLst/>
          </a:prstGeom>
        </p:spPr>
      </p:pic>
      <p:pic>
        <p:nvPicPr>
          <p:cNvPr id="6" name="Imagen 5">
            <a:extLst>
              <a:ext uri="{FF2B5EF4-FFF2-40B4-BE49-F238E27FC236}">
                <a16:creationId xmlns:a16="http://schemas.microsoft.com/office/drawing/2014/main" id="{852DBE86-64E1-92DB-0441-8B5646C17953}"/>
              </a:ext>
            </a:extLst>
          </p:cNvPr>
          <p:cNvPicPr>
            <a:picLocks noChangeAspect="1"/>
          </p:cNvPicPr>
          <p:nvPr/>
        </p:nvPicPr>
        <p:blipFill>
          <a:blip r:embed="rId4"/>
          <a:stretch>
            <a:fillRect/>
          </a:stretch>
        </p:blipFill>
        <p:spPr>
          <a:xfrm>
            <a:off x="8408717" y="3429000"/>
            <a:ext cx="3456886" cy="2573023"/>
          </a:xfrm>
          <a:prstGeom prst="rect">
            <a:avLst/>
          </a:prstGeom>
        </p:spPr>
      </p:pic>
      <p:pic>
        <p:nvPicPr>
          <p:cNvPr id="8" name="Imagen 7">
            <a:extLst>
              <a:ext uri="{FF2B5EF4-FFF2-40B4-BE49-F238E27FC236}">
                <a16:creationId xmlns:a16="http://schemas.microsoft.com/office/drawing/2014/main" id="{29450504-7FAF-F744-93F3-136E0256ED87}"/>
              </a:ext>
            </a:extLst>
          </p:cNvPr>
          <p:cNvPicPr>
            <a:picLocks noChangeAspect="1"/>
          </p:cNvPicPr>
          <p:nvPr/>
        </p:nvPicPr>
        <p:blipFill>
          <a:blip r:embed="rId5"/>
          <a:stretch>
            <a:fillRect/>
          </a:stretch>
        </p:blipFill>
        <p:spPr>
          <a:xfrm>
            <a:off x="4042744" y="3217544"/>
            <a:ext cx="4106510" cy="3495560"/>
          </a:xfrm>
          <a:prstGeom prst="rect">
            <a:avLst/>
          </a:prstGeom>
        </p:spPr>
      </p:pic>
      <p:pic>
        <p:nvPicPr>
          <p:cNvPr id="9" name="Cámara 8">
            <a:extLst>
              <a:ext uri="{FF2B5EF4-FFF2-40B4-BE49-F238E27FC236}">
                <a16:creationId xmlns:a16="http://schemas.microsoft.com/office/drawing/2014/main" id="{3C1711AF-3918-4B71-5E02-CE2FDDA39E66}"/>
              </a:ext>
            </a:extLst>
          </p:cNvPr>
          <p:cNvPicPr>
            <a:picLocks noChangeAspect="1"/>
            <a:extLst>
              <a:ext uri="{51228E76-BA90-4043-B771-695A4F85340A}">
                <alf:liveFeedProps xmlns:alf="http://schemas.microsoft.com/office/drawing/2021/livefeed"/>
              </a:ext>
            </a:extLst>
          </p:cNvPicPr>
          <p:nvPr/>
        </p:nvPicPr>
        <p:blipFill>
          <a:blip r:embed="rId6">
            <a:extLst>
              <a:ext uri="{96DAC541-7B7A-43D3-8B79-37D633B846F1}">
                <asvg:svgBlip xmlns:asvg="http://schemas.microsoft.com/office/drawing/2016/SVG/main" r:embed="rId7"/>
              </a:ext>
            </a:extLst>
          </a:blip>
          <a:stretch>
            <a:fillRect/>
          </a:stretch>
        </p:blipFill>
        <p:spPr>
          <a:xfrm>
            <a:off x="10604310" y="57151"/>
            <a:ext cx="1539112" cy="1539112"/>
          </a:xfrm>
          <a:prstGeom prst="ellipse">
            <a:avLst/>
          </a:prstGeom>
          <a:ln>
            <a:noFill/>
          </a:ln>
          <a:effectLst>
            <a:outerShdw blurRad="190500" algn="tl" rotWithShape="0">
              <a:srgbClr val="000000">
                <a:alpha val="30000"/>
              </a:srgbClr>
            </a:outerShdw>
          </a:effectLst>
        </p:spPr>
      </p:pic>
      <p:pic>
        <p:nvPicPr>
          <p:cNvPr id="4" name="Imagen 3">
            <a:extLst>
              <a:ext uri="{FF2B5EF4-FFF2-40B4-BE49-F238E27FC236}">
                <a16:creationId xmlns:a16="http://schemas.microsoft.com/office/drawing/2014/main" id="{3A803A39-4E48-BBAD-5877-89B55DD7DD45}"/>
              </a:ext>
            </a:extLst>
          </p:cNvPr>
          <p:cNvPicPr>
            <a:picLocks noChangeAspect="1"/>
          </p:cNvPicPr>
          <p:nvPr/>
        </p:nvPicPr>
        <p:blipFill>
          <a:blip r:embed="rId8"/>
          <a:stretch>
            <a:fillRect/>
          </a:stretch>
        </p:blipFill>
        <p:spPr>
          <a:xfrm>
            <a:off x="1240795" y="4887884"/>
            <a:ext cx="1854591" cy="1114139"/>
          </a:xfrm>
          <a:prstGeom prst="rect">
            <a:avLst/>
          </a:prstGeom>
        </p:spPr>
      </p:pic>
    </p:spTree>
    <p:extLst>
      <p:ext uri="{BB962C8B-B14F-4D97-AF65-F5344CB8AC3E}">
        <p14:creationId xmlns:p14="http://schemas.microsoft.com/office/powerpoint/2010/main" val="2795446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Marcador de posición de imagen 11" descr="Imagen en blanco y negro">
            <a:extLst>
              <a:ext uri="{FF2B5EF4-FFF2-40B4-BE49-F238E27FC236}">
                <a16:creationId xmlns:a16="http://schemas.microsoft.com/office/drawing/2014/main" id="{616419AE-0FC1-B6F5-A3D6-D5B249750254}"/>
              </a:ext>
            </a:extLst>
          </p:cNvPr>
          <p:cNvPicPr>
            <a:picLocks noGrp="1" noChangeAspect="1"/>
          </p:cNvPicPr>
          <p:nvPr>
            <p:ph type="pic" idx="11"/>
          </p:nvPr>
        </p:nvPicPr>
        <p:blipFill>
          <a:blip r:embed="rId2">
            <a:extLst>
              <a:ext uri="{28A0092B-C50C-407E-A947-70E740481C1C}">
                <a14:useLocalDpi xmlns:a14="http://schemas.microsoft.com/office/drawing/2010/main" val="0"/>
              </a:ext>
            </a:extLst>
          </a:blip>
          <a:srcRect t="5984" b="5984"/>
          <a:stretch>
            <a:fillRect/>
          </a:stretch>
        </p:blipFill>
        <p:spPr/>
      </p:pic>
      <p:sp>
        <p:nvSpPr>
          <p:cNvPr id="3" name="CuadroTexto 2">
            <a:extLst>
              <a:ext uri="{FF2B5EF4-FFF2-40B4-BE49-F238E27FC236}">
                <a16:creationId xmlns:a16="http://schemas.microsoft.com/office/drawing/2014/main" id="{4FA5DEA9-94D0-2BE4-18FA-F93147AED449}"/>
              </a:ext>
            </a:extLst>
          </p:cNvPr>
          <p:cNvSpPr txBox="1"/>
          <p:nvPr/>
        </p:nvSpPr>
        <p:spPr>
          <a:xfrm>
            <a:off x="190500" y="114692"/>
            <a:ext cx="6096000" cy="523220"/>
          </a:xfrm>
          <a:prstGeom prst="rect">
            <a:avLst/>
          </a:prstGeom>
          <a:noFill/>
        </p:spPr>
        <p:txBody>
          <a:bodyPr wrap="square">
            <a:spAutoFit/>
          </a:bodyPr>
          <a:lstStyle/>
          <a:p>
            <a:pPr algn="l"/>
            <a:r>
              <a:rPr lang="es-MX" sz="2800" b="0" i="0" dirty="0">
                <a:solidFill>
                  <a:srgbClr val="444444"/>
                </a:solidFill>
                <a:effectLst/>
                <a:latin typeface="-apple-system"/>
              </a:rPr>
              <a:t>Bibliotecas de GUI de Python</a:t>
            </a:r>
            <a:endParaRPr lang="es-AR" sz="2800" b="0" i="0" dirty="0">
              <a:solidFill>
                <a:srgbClr val="444444"/>
              </a:solidFill>
              <a:effectLst/>
              <a:latin typeface="-apple-system"/>
            </a:endParaRPr>
          </a:p>
        </p:txBody>
      </p:sp>
      <p:sp>
        <p:nvSpPr>
          <p:cNvPr id="5" name="CuadroTexto 4">
            <a:extLst>
              <a:ext uri="{FF2B5EF4-FFF2-40B4-BE49-F238E27FC236}">
                <a16:creationId xmlns:a16="http://schemas.microsoft.com/office/drawing/2014/main" id="{E2E42ED7-D9CE-E28B-538B-A8E4CD5500B5}"/>
              </a:ext>
            </a:extLst>
          </p:cNvPr>
          <p:cNvSpPr txBox="1"/>
          <p:nvPr/>
        </p:nvSpPr>
        <p:spPr>
          <a:xfrm>
            <a:off x="693057" y="1354204"/>
            <a:ext cx="6096000" cy="1323439"/>
          </a:xfrm>
          <a:prstGeom prst="rect">
            <a:avLst/>
          </a:prstGeom>
          <a:noFill/>
        </p:spPr>
        <p:txBody>
          <a:bodyPr wrap="square">
            <a:spAutoFit/>
          </a:bodyPr>
          <a:lstStyle/>
          <a:p>
            <a:pPr algn="l" fontAlgn="base"/>
            <a:r>
              <a:rPr lang="es-MX" sz="1600" b="1" i="0" dirty="0">
                <a:solidFill>
                  <a:schemeClr val="accent1">
                    <a:lumMod val="50000"/>
                  </a:schemeClr>
                </a:solidFill>
                <a:effectLst/>
                <a:latin typeface="-apple-system"/>
              </a:rPr>
              <a:t>Conclusión</a:t>
            </a:r>
          </a:p>
          <a:p>
            <a:pPr algn="l" fontAlgn="base"/>
            <a:r>
              <a:rPr lang="es-MX" sz="1600" b="0" i="0" dirty="0">
                <a:effectLst/>
                <a:latin typeface="-apple-system"/>
              </a:rPr>
              <a:t>Así que ahora hemos visto 5 bibliotecas GUI de Python y, en mi opinión, PySide2 y pyQt5 son los marcos GUI más potentes. Pero vienen con una licencia comercial y eso explica por qué son ricos en funciones. </a:t>
            </a:r>
            <a:r>
              <a:rPr lang="es-MX" sz="1600" b="0" i="0" dirty="0" err="1">
                <a:effectLst/>
                <a:latin typeface="-apple-system"/>
              </a:rPr>
              <a:t>Tkinter</a:t>
            </a:r>
            <a:r>
              <a:rPr lang="es-MX" sz="1600" b="0" i="0" dirty="0">
                <a:effectLst/>
                <a:latin typeface="-apple-system"/>
              </a:rPr>
              <a:t>, </a:t>
            </a:r>
            <a:r>
              <a:rPr lang="es-MX" sz="1600" b="0" i="0" dirty="0" err="1">
                <a:effectLst/>
                <a:latin typeface="-apple-system"/>
              </a:rPr>
              <a:t>Kivy</a:t>
            </a:r>
            <a:r>
              <a:rPr lang="es-MX" sz="1600" b="0" i="0" dirty="0">
                <a:effectLst/>
                <a:latin typeface="-apple-system"/>
              </a:rPr>
              <a:t> y </a:t>
            </a:r>
            <a:r>
              <a:rPr lang="es-MX" sz="1600" b="0" i="0" dirty="0" err="1">
                <a:effectLst/>
                <a:latin typeface="-apple-system"/>
              </a:rPr>
              <a:t>wxPython</a:t>
            </a:r>
            <a:r>
              <a:rPr lang="es-MX" sz="1600" b="0" i="0" dirty="0">
                <a:effectLst/>
                <a:latin typeface="-apple-system"/>
              </a:rPr>
              <a:t> son las bibliotecas GUI gratuitas para Python.</a:t>
            </a:r>
          </a:p>
        </p:txBody>
      </p:sp>
      <p:pic>
        <p:nvPicPr>
          <p:cNvPr id="13" name="Imagen 12">
            <a:extLst>
              <a:ext uri="{FF2B5EF4-FFF2-40B4-BE49-F238E27FC236}">
                <a16:creationId xmlns:a16="http://schemas.microsoft.com/office/drawing/2014/main" id="{C8648B35-4F12-B49D-8F57-6F0792835852}"/>
              </a:ext>
            </a:extLst>
          </p:cNvPr>
          <p:cNvPicPr>
            <a:picLocks noChangeAspect="1"/>
          </p:cNvPicPr>
          <p:nvPr/>
        </p:nvPicPr>
        <p:blipFill>
          <a:blip r:embed="rId3"/>
          <a:stretch>
            <a:fillRect/>
          </a:stretch>
        </p:blipFill>
        <p:spPr>
          <a:xfrm>
            <a:off x="10951203" y="6392574"/>
            <a:ext cx="914400" cy="254336"/>
          </a:xfrm>
          <a:prstGeom prst="rect">
            <a:avLst/>
          </a:prstGeom>
        </p:spPr>
      </p:pic>
      <p:pic>
        <p:nvPicPr>
          <p:cNvPr id="4" name="Imagen 3">
            <a:extLst>
              <a:ext uri="{FF2B5EF4-FFF2-40B4-BE49-F238E27FC236}">
                <a16:creationId xmlns:a16="http://schemas.microsoft.com/office/drawing/2014/main" id="{A0426D0D-94D1-8607-D892-BD90A1AB9F88}"/>
              </a:ext>
            </a:extLst>
          </p:cNvPr>
          <p:cNvPicPr>
            <a:picLocks noChangeAspect="1"/>
          </p:cNvPicPr>
          <p:nvPr/>
        </p:nvPicPr>
        <p:blipFill>
          <a:blip r:embed="rId4"/>
          <a:stretch>
            <a:fillRect/>
          </a:stretch>
        </p:blipFill>
        <p:spPr>
          <a:xfrm>
            <a:off x="2715491" y="3235477"/>
            <a:ext cx="6180344" cy="2012537"/>
          </a:xfrm>
          <a:prstGeom prst="rect">
            <a:avLst/>
          </a:prstGeom>
        </p:spPr>
      </p:pic>
      <p:pic>
        <p:nvPicPr>
          <p:cNvPr id="7" name="Cámara 6">
            <a:extLst>
              <a:ext uri="{FF2B5EF4-FFF2-40B4-BE49-F238E27FC236}">
                <a16:creationId xmlns:a16="http://schemas.microsoft.com/office/drawing/2014/main" id="{D65A1D44-9BDF-8521-A37D-1972A48BDF4D}"/>
              </a:ext>
            </a:extLst>
          </p:cNvPr>
          <p:cNvPicPr>
            <a:picLocks noChangeAspect="1"/>
            <a:extLst>
              <a:ext uri="{51228E76-BA90-4043-B771-695A4F85340A}">
                <alf:liveFeedProps xmlns:alf="http://schemas.microsoft.com/office/drawing/2021/livefeed"/>
              </a:ext>
            </a:extLst>
          </p:cNvPicPr>
          <p:nvPr/>
        </p:nvPicPr>
        <p:blipFill>
          <a:blip r:embed="rId5">
            <a:extLst>
              <a:ext uri="{96DAC541-7B7A-43D3-8B79-37D633B846F1}">
                <asvg:svgBlip xmlns:asvg="http://schemas.microsoft.com/office/drawing/2016/SVG/main" r:embed="rId6"/>
              </a:ext>
            </a:extLst>
          </a:blip>
          <a:stretch>
            <a:fillRect/>
          </a:stretch>
        </p:blipFill>
        <p:spPr>
          <a:xfrm>
            <a:off x="10604310" y="57151"/>
            <a:ext cx="1539112" cy="1539112"/>
          </a:xfrm>
          <a:prstGeom prst="ellipse">
            <a:avLst/>
          </a:prstGeom>
          <a:ln>
            <a:noFill/>
          </a:ln>
          <a:effectLst>
            <a:outerShdw blurRad="190500" algn="tl" rotWithShape="0">
              <a:srgbClr val="000000">
                <a:alpha val="30000"/>
              </a:srgbClr>
            </a:outerShdw>
          </a:effectLst>
        </p:spPr>
      </p:pic>
      <p:pic>
        <p:nvPicPr>
          <p:cNvPr id="2" name="Imagen 1">
            <a:extLst>
              <a:ext uri="{FF2B5EF4-FFF2-40B4-BE49-F238E27FC236}">
                <a16:creationId xmlns:a16="http://schemas.microsoft.com/office/drawing/2014/main" id="{313F9BF1-345E-A128-14DF-1FA408B3F2A8}"/>
              </a:ext>
            </a:extLst>
          </p:cNvPr>
          <p:cNvPicPr>
            <a:picLocks noChangeAspect="1"/>
          </p:cNvPicPr>
          <p:nvPr/>
        </p:nvPicPr>
        <p:blipFill>
          <a:blip r:embed="rId7"/>
          <a:stretch>
            <a:fillRect/>
          </a:stretch>
        </p:blipFill>
        <p:spPr>
          <a:xfrm>
            <a:off x="923714" y="5332336"/>
            <a:ext cx="1528624" cy="918315"/>
          </a:xfrm>
          <a:prstGeom prst="rect">
            <a:avLst/>
          </a:prstGeom>
        </p:spPr>
      </p:pic>
      <p:pic>
        <p:nvPicPr>
          <p:cNvPr id="6" name="Imagen 5">
            <a:extLst>
              <a:ext uri="{FF2B5EF4-FFF2-40B4-BE49-F238E27FC236}">
                <a16:creationId xmlns:a16="http://schemas.microsoft.com/office/drawing/2014/main" id="{079EBB4C-72DF-80B1-7CFC-BC766501CC34}"/>
              </a:ext>
            </a:extLst>
          </p:cNvPr>
          <p:cNvPicPr>
            <a:picLocks noChangeAspect="1"/>
          </p:cNvPicPr>
          <p:nvPr/>
        </p:nvPicPr>
        <p:blipFill>
          <a:blip r:embed="rId8"/>
          <a:stretch>
            <a:fillRect/>
          </a:stretch>
        </p:blipFill>
        <p:spPr>
          <a:xfrm>
            <a:off x="8895835" y="2198597"/>
            <a:ext cx="1708475" cy="915254"/>
          </a:xfrm>
          <a:prstGeom prst="rect">
            <a:avLst/>
          </a:prstGeom>
        </p:spPr>
      </p:pic>
      <p:pic>
        <p:nvPicPr>
          <p:cNvPr id="8" name="Imagen 7">
            <a:extLst>
              <a:ext uri="{FF2B5EF4-FFF2-40B4-BE49-F238E27FC236}">
                <a16:creationId xmlns:a16="http://schemas.microsoft.com/office/drawing/2014/main" id="{05446CE2-BF96-0B9D-5499-9245AE9CBFE9}"/>
              </a:ext>
            </a:extLst>
          </p:cNvPr>
          <p:cNvPicPr>
            <a:picLocks noChangeAspect="1"/>
          </p:cNvPicPr>
          <p:nvPr/>
        </p:nvPicPr>
        <p:blipFill>
          <a:blip r:embed="rId9"/>
          <a:stretch>
            <a:fillRect/>
          </a:stretch>
        </p:blipFill>
        <p:spPr>
          <a:xfrm>
            <a:off x="3855720" y="5427986"/>
            <a:ext cx="1958990" cy="1023835"/>
          </a:xfrm>
          <a:prstGeom prst="rect">
            <a:avLst/>
          </a:prstGeom>
        </p:spPr>
      </p:pic>
      <p:pic>
        <p:nvPicPr>
          <p:cNvPr id="9" name="Imagen 8">
            <a:extLst>
              <a:ext uri="{FF2B5EF4-FFF2-40B4-BE49-F238E27FC236}">
                <a16:creationId xmlns:a16="http://schemas.microsoft.com/office/drawing/2014/main" id="{3735D435-B211-D9A5-D445-6D97642FCF20}"/>
              </a:ext>
            </a:extLst>
          </p:cNvPr>
          <p:cNvPicPr>
            <a:picLocks noChangeAspect="1"/>
          </p:cNvPicPr>
          <p:nvPr/>
        </p:nvPicPr>
        <p:blipFill>
          <a:blip r:embed="rId10"/>
          <a:stretch>
            <a:fillRect/>
          </a:stretch>
        </p:blipFill>
        <p:spPr>
          <a:xfrm>
            <a:off x="10053740" y="4652481"/>
            <a:ext cx="1794926" cy="1191065"/>
          </a:xfrm>
          <a:prstGeom prst="rect">
            <a:avLst/>
          </a:prstGeom>
        </p:spPr>
      </p:pic>
      <p:pic>
        <p:nvPicPr>
          <p:cNvPr id="10" name="Imagen 9">
            <a:extLst>
              <a:ext uri="{FF2B5EF4-FFF2-40B4-BE49-F238E27FC236}">
                <a16:creationId xmlns:a16="http://schemas.microsoft.com/office/drawing/2014/main" id="{7030AA28-F8AC-37D7-6A79-1DD12804016B}"/>
              </a:ext>
            </a:extLst>
          </p:cNvPr>
          <p:cNvPicPr>
            <a:picLocks noChangeAspect="1"/>
          </p:cNvPicPr>
          <p:nvPr/>
        </p:nvPicPr>
        <p:blipFill>
          <a:blip r:embed="rId11"/>
          <a:stretch>
            <a:fillRect/>
          </a:stretch>
        </p:blipFill>
        <p:spPr>
          <a:xfrm>
            <a:off x="7588831" y="5939903"/>
            <a:ext cx="1868870" cy="738125"/>
          </a:xfrm>
          <a:prstGeom prst="rect">
            <a:avLst/>
          </a:prstGeom>
        </p:spPr>
      </p:pic>
      <p:sp>
        <p:nvSpPr>
          <p:cNvPr id="11" name="Flecha: hacia abajo 10">
            <a:extLst>
              <a:ext uri="{FF2B5EF4-FFF2-40B4-BE49-F238E27FC236}">
                <a16:creationId xmlns:a16="http://schemas.microsoft.com/office/drawing/2014/main" id="{55D84626-B139-3793-2DEB-37CC461FD6BB}"/>
              </a:ext>
            </a:extLst>
          </p:cNvPr>
          <p:cNvSpPr/>
          <p:nvPr/>
        </p:nvSpPr>
        <p:spPr>
          <a:xfrm>
            <a:off x="10295148" y="3397637"/>
            <a:ext cx="1312109" cy="1092683"/>
          </a:xfrm>
          <a:prstGeom prst="downArrow">
            <a:avLst/>
          </a:prstGeom>
          <a:solidFill>
            <a:schemeClr val="accent1">
              <a:alpha val="1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Tree>
    <p:extLst>
      <p:ext uri="{BB962C8B-B14F-4D97-AF65-F5344CB8AC3E}">
        <p14:creationId xmlns:p14="http://schemas.microsoft.com/office/powerpoint/2010/main" val="17432652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0BE9DAF-DA05-4973-8232-49413D8A9F4C}"/>
              </a:ext>
            </a:extLst>
          </p:cNvPr>
          <p:cNvSpPr txBox="1"/>
          <p:nvPr/>
        </p:nvSpPr>
        <p:spPr>
          <a:xfrm>
            <a:off x="7498222" y="2844525"/>
            <a:ext cx="3568440" cy="830997"/>
          </a:xfrm>
          <a:prstGeom prst="rect">
            <a:avLst/>
          </a:prstGeom>
          <a:noFill/>
        </p:spPr>
        <p:txBody>
          <a:bodyPr wrap="square" rtlCol="0" anchor="ctr">
            <a:spAutoFit/>
          </a:bodyPr>
          <a:lstStyle/>
          <a:p>
            <a:r>
              <a:rPr lang="es-MX" altLang="ko-KR" sz="4800" b="1" dirty="0">
                <a:solidFill>
                  <a:schemeClr val="bg1"/>
                </a:solidFill>
                <a:cs typeface="Arial" pitchFamily="34" charset="0"/>
              </a:rPr>
              <a:t>PYTHON</a:t>
            </a:r>
            <a:endParaRPr lang="ko-KR" altLang="en-US" sz="4800" b="1" dirty="0">
              <a:solidFill>
                <a:schemeClr val="bg1"/>
              </a:solidFill>
              <a:cs typeface="Arial" pitchFamily="34" charset="0"/>
            </a:endParaRPr>
          </a:p>
        </p:txBody>
      </p:sp>
      <p:sp>
        <p:nvSpPr>
          <p:cNvPr id="5" name="TextBox 4">
            <a:extLst>
              <a:ext uri="{FF2B5EF4-FFF2-40B4-BE49-F238E27FC236}">
                <a16:creationId xmlns:a16="http://schemas.microsoft.com/office/drawing/2014/main" id="{F46F0091-4B3B-4353-8B1A-2E77D3AC4EE0}"/>
              </a:ext>
            </a:extLst>
          </p:cNvPr>
          <p:cNvSpPr txBox="1"/>
          <p:nvPr/>
        </p:nvSpPr>
        <p:spPr>
          <a:xfrm>
            <a:off x="7537228" y="4343282"/>
            <a:ext cx="3954331" cy="276999"/>
          </a:xfrm>
          <a:prstGeom prst="rect">
            <a:avLst/>
          </a:prstGeom>
          <a:noFill/>
        </p:spPr>
        <p:txBody>
          <a:bodyPr wrap="square" rtlCol="0" anchor="ctr">
            <a:spAutoFit/>
          </a:bodyPr>
          <a:lstStyle/>
          <a:p>
            <a:r>
              <a:rPr lang="en-US" altLang="ko-KR" sz="1200" dirty="0">
                <a:solidFill>
                  <a:schemeClr val="bg1"/>
                </a:solidFill>
                <a:cs typeface="Arial" pitchFamily="34" charset="0"/>
              </a:rPr>
              <a:t>Event Driven</a:t>
            </a:r>
            <a:endParaRPr lang="ko-KR" altLang="en-US" sz="1200" dirty="0">
              <a:solidFill>
                <a:schemeClr val="bg1"/>
              </a:solidFill>
              <a:cs typeface="Arial" pitchFamily="34" charset="0"/>
            </a:endParaRPr>
          </a:p>
        </p:txBody>
      </p:sp>
      <p:sp>
        <p:nvSpPr>
          <p:cNvPr id="6" name="TextBox 5">
            <a:extLst>
              <a:ext uri="{FF2B5EF4-FFF2-40B4-BE49-F238E27FC236}">
                <a16:creationId xmlns:a16="http://schemas.microsoft.com/office/drawing/2014/main" id="{00F602D8-164F-4B9D-9CCE-E6C9B0038A1D}"/>
              </a:ext>
            </a:extLst>
          </p:cNvPr>
          <p:cNvSpPr txBox="1"/>
          <p:nvPr/>
        </p:nvSpPr>
        <p:spPr>
          <a:xfrm>
            <a:off x="7537228" y="3512285"/>
            <a:ext cx="3568440" cy="830997"/>
          </a:xfrm>
          <a:prstGeom prst="rect">
            <a:avLst/>
          </a:prstGeom>
          <a:noFill/>
        </p:spPr>
        <p:txBody>
          <a:bodyPr wrap="square" rtlCol="0" anchor="ctr">
            <a:spAutoFit/>
          </a:bodyPr>
          <a:lstStyle/>
          <a:p>
            <a:r>
              <a:rPr lang="es-MX" sz="2400" dirty="0">
                <a:solidFill>
                  <a:schemeClr val="bg1"/>
                </a:solidFill>
              </a:rPr>
              <a:t>Introducción a</a:t>
            </a:r>
          </a:p>
          <a:p>
            <a:pPr algn="l" rtl="0"/>
            <a:r>
              <a:rPr lang="es-MX" sz="2400" b="1" i="0" dirty="0" err="1">
                <a:solidFill>
                  <a:schemeClr val="bg1"/>
                </a:solidFill>
                <a:effectLst/>
                <a:latin typeface="Lato" panose="020F0502020204030203" pitchFamily="34" charset="0"/>
              </a:rPr>
              <a:t>Tcl</a:t>
            </a:r>
            <a:r>
              <a:rPr lang="es-MX" sz="2400" b="1" i="0" dirty="0">
                <a:solidFill>
                  <a:schemeClr val="bg1"/>
                </a:solidFill>
                <a:effectLst/>
                <a:latin typeface="Lato" panose="020F0502020204030203" pitchFamily="34" charset="0"/>
              </a:rPr>
              <a:t>/</a:t>
            </a:r>
            <a:r>
              <a:rPr lang="es-MX" sz="2400" b="1" i="0" dirty="0" err="1">
                <a:solidFill>
                  <a:schemeClr val="bg1"/>
                </a:solidFill>
                <a:effectLst/>
                <a:latin typeface="Lato" panose="020F0502020204030203" pitchFamily="34" charset="0"/>
              </a:rPr>
              <a:t>Tk</a:t>
            </a:r>
            <a:r>
              <a:rPr lang="es-MX" sz="2400" b="1" i="0" dirty="0">
                <a:solidFill>
                  <a:schemeClr val="bg1"/>
                </a:solidFill>
                <a:effectLst/>
                <a:latin typeface="Lato" panose="020F0502020204030203" pitchFamily="34" charset="0"/>
              </a:rPr>
              <a:t> (</a:t>
            </a:r>
            <a:r>
              <a:rPr lang="es-MX" sz="2400" b="1" i="0" dirty="0" err="1">
                <a:solidFill>
                  <a:schemeClr val="bg1"/>
                </a:solidFill>
                <a:effectLst/>
                <a:latin typeface="Lato" panose="020F0502020204030203" pitchFamily="34" charset="0"/>
              </a:rPr>
              <a:t>tkinter</a:t>
            </a:r>
            <a:r>
              <a:rPr lang="es-MX" sz="2400" b="1" i="0" dirty="0">
                <a:solidFill>
                  <a:schemeClr val="bg1"/>
                </a:solidFill>
                <a:effectLst/>
                <a:latin typeface="Lato" panose="020F0502020204030203" pitchFamily="34" charset="0"/>
              </a:rPr>
              <a:t>)</a:t>
            </a:r>
          </a:p>
        </p:txBody>
      </p:sp>
      <p:pic>
        <p:nvPicPr>
          <p:cNvPr id="2" name="Imagen 1">
            <a:extLst>
              <a:ext uri="{FF2B5EF4-FFF2-40B4-BE49-F238E27FC236}">
                <a16:creationId xmlns:a16="http://schemas.microsoft.com/office/drawing/2014/main" id="{F04E8E08-B02E-A69C-E352-0CCA1F2574EB}"/>
              </a:ext>
            </a:extLst>
          </p:cNvPr>
          <p:cNvPicPr>
            <a:picLocks noChangeAspect="1"/>
          </p:cNvPicPr>
          <p:nvPr/>
        </p:nvPicPr>
        <p:blipFill>
          <a:blip r:embed="rId2">
            <a:duotone>
              <a:schemeClr val="accent1">
                <a:shade val="45000"/>
                <a:satMod val="135000"/>
              </a:schemeClr>
              <a:prstClr val="white"/>
            </a:duotone>
          </a:blip>
          <a:stretch>
            <a:fillRect/>
          </a:stretch>
        </p:blipFill>
        <p:spPr>
          <a:xfrm>
            <a:off x="10936515" y="6378861"/>
            <a:ext cx="914400" cy="254336"/>
          </a:xfrm>
          <a:prstGeom prst="rect">
            <a:avLst/>
          </a:prstGeom>
        </p:spPr>
      </p:pic>
      <p:pic>
        <p:nvPicPr>
          <p:cNvPr id="7" name="Cámara 6">
            <a:extLst>
              <a:ext uri="{FF2B5EF4-FFF2-40B4-BE49-F238E27FC236}">
                <a16:creationId xmlns:a16="http://schemas.microsoft.com/office/drawing/2014/main" id="{E8CFDA9C-1627-5F1A-EBCF-F5C725FF5471}"/>
              </a:ext>
            </a:extLst>
          </p:cNvPr>
          <p:cNvPicPr>
            <a:picLocks noChangeAspect="1"/>
            <a:extLst>
              <a:ext uri="{51228E76-BA90-4043-B771-695A4F85340A}">
                <alf:liveFeedProps xmlns:alf="http://schemas.microsoft.com/office/drawing/2021/livefeed"/>
              </a:ext>
            </a:extLst>
          </p:cNvPicPr>
          <p:nvPr/>
        </p:nvPicPr>
        <p:blipFill>
          <a:blip r:embed="rId3">
            <a:extLst>
              <a:ext uri="{96DAC541-7B7A-43D3-8B79-37D633B846F1}">
                <asvg:svgBlip xmlns:asvg="http://schemas.microsoft.com/office/drawing/2016/SVG/main" r:embed="rId4"/>
              </a:ext>
            </a:extLst>
          </a:blip>
          <a:stretch>
            <a:fillRect/>
          </a:stretch>
        </p:blipFill>
        <p:spPr>
          <a:xfrm>
            <a:off x="10477831" y="2905966"/>
            <a:ext cx="1539112" cy="1539112"/>
          </a:xfrm>
          <a:prstGeom prst="ellipse">
            <a:avLst/>
          </a:prstGeom>
          <a:ln>
            <a:noFill/>
          </a:ln>
          <a:effectLst>
            <a:outerShdw blurRad="190500" algn="tl" rotWithShape="0">
              <a:srgbClr val="000000">
                <a:alpha val="30000"/>
              </a:srgbClr>
            </a:outerShdw>
          </a:effectLst>
        </p:spPr>
      </p:pic>
      <p:sp>
        <p:nvSpPr>
          <p:cNvPr id="8" name="Rectángulo 7">
            <a:extLst>
              <a:ext uri="{FF2B5EF4-FFF2-40B4-BE49-F238E27FC236}">
                <a16:creationId xmlns:a16="http://schemas.microsoft.com/office/drawing/2014/main" id="{A8063642-A26F-E76B-CF59-BCA99769C835}"/>
              </a:ext>
            </a:extLst>
          </p:cNvPr>
          <p:cNvSpPr/>
          <p:nvPr/>
        </p:nvSpPr>
        <p:spPr>
          <a:xfrm>
            <a:off x="7186863" y="2598820"/>
            <a:ext cx="112295" cy="23261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9" name="CuadroTexto 8">
            <a:extLst>
              <a:ext uri="{FF2B5EF4-FFF2-40B4-BE49-F238E27FC236}">
                <a16:creationId xmlns:a16="http://schemas.microsoft.com/office/drawing/2014/main" id="{BB1CB45A-ED21-33B7-F0B4-4C7A4110B342}"/>
              </a:ext>
            </a:extLst>
          </p:cNvPr>
          <p:cNvSpPr txBox="1"/>
          <p:nvPr/>
        </p:nvSpPr>
        <p:spPr>
          <a:xfrm>
            <a:off x="971828" y="3142953"/>
            <a:ext cx="6096000" cy="1200329"/>
          </a:xfrm>
          <a:prstGeom prst="rect">
            <a:avLst/>
          </a:prstGeom>
          <a:noFill/>
        </p:spPr>
        <p:txBody>
          <a:bodyPr wrap="square">
            <a:spAutoFit/>
          </a:bodyPr>
          <a:lstStyle/>
          <a:p>
            <a:pPr algn="r"/>
            <a:r>
              <a:rPr lang="es-MX" b="0" i="0">
                <a:solidFill>
                  <a:srgbClr val="BDC1C6"/>
                </a:solidFill>
                <a:effectLst/>
                <a:latin typeface="Google Sans"/>
              </a:rPr>
              <a:t>Tkinter es una librería del lenguaje de programación Python y funciona para la creación y el desarrollo de aplicaciones de escritorio. Esta librería facilita el posicionamiento y desarrollo de una interfaz gráfica de escritorio con Python</a:t>
            </a:r>
            <a:endParaRPr lang="es-AR" dirty="0"/>
          </a:p>
        </p:txBody>
      </p:sp>
    </p:spTree>
    <p:extLst>
      <p:ext uri="{BB962C8B-B14F-4D97-AF65-F5344CB8AC3E}">
        <p14:creationId xmlns:p14="http://schemas.microsoft.com/office/powerpoint/2010/main" val="17766277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Marcador de posición de imagen 11" descr="Imagen en blanco y negro">
            <a:extLst>
              <a:ext uri="{FF2B5EF4-FFF2-40B4-BE49-F238E27FC236}">
                <a16:creationId xmlns:a16="http://schemas.microsoft.com/office/drawing/2014/main" id="{616419AE-0FC1-B6F5-A3D6-D5B249750254}"/>
              </a:ext>
            </a:extLst>
          </p:cNvPr>
          <p:cNvPicPr>
            <a:picLocks noGrp="1" noChangeAspect="1"/>
          </p:cNvPicPr>
          <p:nvPr>
            <p:ph type="pic" idx="11"/>
          </p:nvPr>
        </p:nvPicPr>
        <p:blipFill>
          <a:blip r:embed="rId2">
            <a:extLst>
              <a:ext uri="{28A0092B-C50C-407E-A947-70E740481C1C}">
                <a14:useLocalDpi xmlns:a14="http://schemas.microsoft.com/office/drawing/2010/main" val="0"/>
              </a:ext>
            </a:extLst>
          </a:blip>
          <a:srcRect t="5984" b="5984"/>
          <a:stretch>
            <a:fillRect/>
          </a:stretch>
        </p:blipFill>
        <p:spPr/>
      </p:pic>
      <p:sp>
        <p:nvSpPr>
          <p:cNvPr id="2" name="Rectángulo: esquinas redondeadas 1">
            <a:extLst>
              <a:ext uri="{FF2B5EF4-FFF2-40B4-BE49-F238E27FC236}">
                <a16:creationId xmlns:a16="http://schemas.microsoft.com/office/drawing/2014/main" id="{975B5AF3-0809-CB3B-EACA-CBD4B4A6DC9A}"/>
              </a:ext>
            </a:extLst>
          </p:cNvPr>
          <p:cNvSpPr/>
          <p:nvPr/>
        </p:nvSpPr>
        <p:spPr>
          <a:xfrm>
            <a:off x="4413070" y="3530598"/>
            <a:ext cx="4247994" cy="2057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3" name="CuadroTexto 2">
            <a:extLst>
              <a:ext uri="{FF2B5EF4-FFF2-40B4-BE49-F238E27FC236}">
                <a16:creationId xmlns:a16="http://schemas.microsoft.com/office/drawing/2014/main" id="{4FA5DEA9-94D0-2BE4-18FA-F93147AED449}"/>
              </a:ext>
            </a:extLst>
          </p:cNvPr>
          <p:cNvSpPr txBox="1"/>
          <p:nvPr/>
        </p:nvSpPr>
        <p:spPr>
          <a:xfrm>
            <a:off x="190500" y="114692"/>
            <a:ext cx="6096000" cy="523220"/>
          </a:xfrm>
          <a:prstGeom prst="rect">
            <a:avLst/>
          </a:prstGeom>
          <a:noFill/>
        </p:spPr>
        <p:txBody>
          <a:bodyPr wrap="square">
            <a:spAutoFit/>
          </a:bodyPr>
          <a:lstStyle/>
          <a:p>
            <a:pPr algn="l"/>
            <a:r>
              <a:rPr lang="es-MX" sz="2800" b="0" i="0">
                <a:solidFill>
                  <a:srgbClr val="444444"/>
                </a:solidFill>
                <a:effectLst/>
                <a:latin typeface="-apple-system"/>
              </a:rPr>
              <a:t>Introducción a Tcl/Tk (tkinter)</a:t>
            </a:r>
            <a:endParaRPr lang="es-AR" sz="2800" b="0" i="0" dirty="0">
              <a:solidFill>
                <a:srgbClr val="444444"/>
              </a:solidFill>
              <a:effectLst/>
              <a:latin typeface="-apple-system"/>
            </a:endParaRPr>
          </a:p>
        </p:txBody>
      </p:sp>
      <p:sp>
        <p:nvSpPr>
          <p:cNvPr id="5" name="CuadroTexto 4">
            <a:extLst>
              <a:ext uri="{FF2B5EF4-FFF2-40B4-BE49-F238E27FC236}">
                <a16:creationId xmlns:a16="http://schemas.microsoft.com/office/drawing/2014/main" id="{E2E42ED7-D9CE-E28B-538B-A8E4CD5500B5}"/>
              </a:ext>
            </a:extLst>
          </p:cNvPr>
          <p:cNvSpPr txBox="1"/>
          <p:nvPr/>
        </p:nvSpPr>
        <p:spPr>
          <a:xfrm>
            <a:off x="464457" y="801754"/>
            <a:ext cx="11401146" cy="2308324"/>
          </a:xfrm>
          <a:prstGeom prst="rect">
            <a:avLst/>
          </a:prstGeom>
          <a:noFill/>
        </p:spPr>
        <p:txBody>
          <a:bodyPr wrap="square">
            <a:spAutoFit/>
          </a:bodyPr>
          <a:lstStyle/>
          <a:p>
            <a:r>
              <a:rPr lang="es-MX" sz="1200" dirty="0" err="1"/>
              <a:t>Tk</a:t>
            </a:r>
            <a:r>
              <a:rPr lang="es-MX" sz="1200" dirty="0"/>
              <a:t> es una herramienta para desarrollar aplicaciones de escritorio multiplataforma, esto es, aplicaciones nativas con una interfaz gráfica para </a:t>
            </a:r>
            <a:br>
              <a:rPr lang="es-MX" sz="1200" dirty="0"/>
            </a:br>
            <a:r>
              <a:rPr lang="es-MX" sz="1200" dirty="0"/>
              <a:t>sistemas operativos Windows, Linux, Mac y otros. Técnicamente, </a:t>
            </a:r>
            <a:r>
              <a:rPr lang="es-MX" sz="1200" dirty="0" err="1"/>
              <a:t>Tk</a:t>
            </a:r>
            <a:r>
              <a:rPr lang="es-MX" sz="1200" dirty="0"/>
              <a:t> es una biblioteca de código abierto escrita en C y desarrollada en sus </a:t>
            </a:r>
            <a:br>
              <a:rPr lang="es-MX" sz="1200" dirty="0"/>
            </a:br>
            <a:r>
              <a:rPr lang="es-MX" sz="1200" dirty="0"/>
              <a:t>orígenes para el lenguaje de programación </a:t>
            </a:r>
            <a:r>
              <a:rPr lang="es-MX" sz="1200" dirty="0" err="1"/>
              <a:t>Tcl</a:t>
            </a:r>
            <a:r>
              <a:rPr lang="es-MX" sz="1200" dirty="0"/>
              <a:t>; de ahí que usualmente nos refiramos a ella como </a:t>
            </a:r>
            <a:r>
              <a:rPr lang="es-MX" sz="1200" dirty="0" err="1"/>
              <a:t>Tcl</a:t>
            </a:r>
            <a:r>
              <a:rPr lang="es-MX" sz="1200" dirty="0"/>
              <a:t>/</a:t>
            </a:r>
            <a:r>
              <a:rPr lang="es-MX" sz="1200" dirty="0" err="1"/>
              <a:t>Tk</a:t>
            </a:r>
            <a:r>
              <a:rPr lang="es-MX" sz="1200" dirty="0"/>
              <a:t>. Desde sus primeras versiones Python </a:t>
            </a:r>
            <a:br>
              <a:rPr lang="es-MX" sz="1200" dirty="0"/>
            </a:br>
            <a:r>
              <a:rPr lang="es-MX" sz="1200" dirty="0"/>
              <a:t>incluye en su biblioteca o librería estándar el módulo </a:t>
            </a:r>
            <a:r>
              <a:rPr lang="es-MX" sz="1200" dirty="0" err="1"/>
              <a:t>tkinter</a:t>
            </a:r>
            <a:r>
              <a:rPr lang="es-MX" sz="1200" dirty="0"/>
              <a:t>, que permite interactuar con </a:t>
            </a:r>
            <a:r>
              <a:rPr lang="es-MX" sz="1200" dirty="0" err="1"/>
              <a:t>Tk</a:t>
            </a:r>
            <a:r>
              <a:rPr lang="es-MX" sz="1200" dirty="0"/>
              <a:t> para desarrollar aplicaciones de escritorio en Python. </a:t>
            </a:r>
            <a:br>
              <a:rPr lang="es-MX" sz="1200" dirty="0"/>
            </a:br>
            <a:r>
              <a:rPr lang="es-MX" sz="1200" dirty="0"/>
              <a:t>La curva de aprendizaje de </a:t>
            </a:r>
            <a:r>
              <a:rPr lang="es-MX" sz="1200" dirty="0" err="1"/>
              <a:t>Tk</a:t>
            </a:r>
            <a:r>
              <a:rPr lang="es-MX" sz="1200" dirty="0"/>
              <a:t> es relativamente pequeña si la comparamos con otras bibliotecas del rubro (como Qt), de modo que cualquier </a:t>
            </a:r>
            <a:br>
              <a:rPr lang="es-MX" sz="1200" dirty="0"/>
            </a:br>
            <a:r>
              <a:rPr lang="es-MX" sz="1200" dirty="0"/>
              <a:t>programador con una mínima base de Python puede comenzar rápidamente a crear aplicaciones gráficas profesionales y luego distribuirlas vía </a:t>
            </a:r>
            <a:br>
              <a:rPr lang="es-MX" sz="1200" dirty="0"/>
            </a:br>
            <a:r>
              <a:rPr lang="es-MX" sz="1200" dirty="0"/>
              <a:t>herramientas como </a:t>
            </a:r>
            <a:r>
              <a:rPr lang="es-MX" sz="1200" dirty="0" err="1"/>
              <a:t>cx_Freeze</a:t>
            </a:r>
            <a:r>
              <a:rPr lang="es-MX" sz="1200" dirty="0"/>
              <a:t> o </a:t>
            </a:r>
            <a:r>
              <a:rPr lang="es-MX" sz="1200" dirty="0" err="1"/>
              <a:t>PyInstaller</a:t>
            </a:r>
            <a:r>
              <a:rPr lang="es-MX" sz="1200" dirty="0"/>
              <a:t>, que se integran muy bien con </a:t>
            </a:r>
            <a:r>
              <a:rPr lang="es-MX" sz="1200" dirty="0" err="1"/>
              <a:t>Tk</a:t>
            </a:r>
            <a:r>
              <a:rPr lang="es-MX" sz="1200" dirty="0"/>
              <a:t>.</a:t>
            </a:r>
          </a:p>
          <a:p>
            <a:endParaRPr lang="es-MX" sz="1200" dirty="0"/>
          </a:p>
          <a:p>
            <a:r>
              <a:rPr lang="es-MX" sz="1200" dirty="0"/>
              <a:t>A continuación crearemos una pequeña aplicación que permite convertir un valor de temperatura expresado en grados </a:t>
            </a:r>
            <a:br>
              <a:rPr lang="es-MX" sz="1200" dirty="0"/>
            </a:br>
            <a:r>
              <a:rPr lang="es-MX" sz="1200" dirty="0"/>
              <a:t>Celsius a valores en Kelvin y grados Fahrenheit, como lo ilustra la siguiente imagen.</a:t>
            </a:r>
          </a:p>
          <a:p>
            <a:endParaRPr lang="es-MX" sz="1200" dirty="0"/>
          </a:p>
          <a:p>
            <a:r>
              <a:rPr lang="es-MX" sz="1200" dirty="0"/>
              <a:t>.</a:t>
            </a:r>
            <a:endParaRPr lang="es-AR" sz="1200" dirty="0"/>
          </a:p>
        </p:txBody>
      </p:sp>
      <p:sp>
        <p:nvSpPr>
          <p:cNvPr id="4" name="CuadroTexto 3">
            <a:extLst>
              <a:ext uri="{FF2B5EF4-FFF2-40B4-BE49-F238E27FC236}">
                <a16:creationId xmlns:a16="http://schemas.microsoft.com/office/drawing/2014/main" id="{82EE2B39-7C59-F184-F3E3-1AFE2AE3492A}"/>
              </a:ext>
            </a:extLst>
          </p:cNvPr>
          <p:cNvSpPr txBox="1"/>
          <p:nvPr/>
        </p:nvSpPr>
        <p:spPr>
          <a:xfrm>
            <a:off x="10289377" y="5868769"/>
            <a:ext cx="1559723" cy="307777"/>
          </a:xfrm>
          <a:prstGeom prst="rect">
            <a:avLst/>
          </a:prstGeom>
          <a:solidFill>
            <a:schemeClr val="accent1"/>
          </a:solidFill>
          <a:ln>
            <a:solidFill>
              <a:schemeClr val="accent1"/>
            </a:solidFill>
          </a:ln>
        </p:spPr>
        <p:txBody>
          <a:bodyPr wrap="square">
            <a:spAutoFit/>
          </a:bodyPr>
          <a:lstStyle/>
          <a:p>
            <a:pPr algn="ctr"/>
            <a:r>
              <a:rPr lang="es-MX" sz="1400" dirty="0">
                <a:solidFill>
                  <a:schemeClr val="accent1">
                    <a:lumMod val="75000"/>
                  </a:schemeClr>
                </a:solidFill>
              </a:rPr>
              <a:t>Acceso al </a:t>
            </a:r>
            <a:r>
              <a:rPr lang="es-MX" sz="1400" dirty="0">
                <a:solidFill>
                  <a:schemeClr val="bg1"/>
                </a:solidFill>
                <a:hlinkClick r:id="rId3" action="ppaction://hlinkfile"/>
              </a:rPr>
              <a:t>IDLE</a:t>
            </a:r>
            <a:endParaRPr lang="es-AR" sz="1400" dirty="0"/>
          </a:p>
        </p:txBody>
      </p:sp>
      <p:pic>
        <p:nvPicPr>
          <p:cNvPr id="13" name="Imagen 12">
            <a:extLst>
              <a:ext uri="{FF2B5EF4-FFF2-40B4-BE49-F238E27FC236}">
                <a16:creationId xmlns:a16="http://schemas.microsoft.com/office/drawing/2014/main" id="{C8648B35-4F12-B49D-8F57-6F0792835852}"/>
              </a:ext>
            </a:extLst>
          </p:cNvPr>
          <p:cNvPicPr>
            <a:picLocks noChangeAspect="1"/>
          </p:cNvPicPr>
          <p:nvPr/>
        </p:nvPicPr>
        <p:blipFill>
          <a:blip r:embed="rId4"/>
          <a:stretch>
            <a:fillRect/>
          </a:stretch>
        </p:blipFill>
        <p:spPr>
          <a:xfrm>
            <a:off x="10951203" y="6392574"/>
            <a:ext cx="914400" cy="254336"/>
          </a:xfrm>
          <a:prstGeom prst="rect">
            <a:avLst/>
          </a:prstGeom>
        </p:spPr>
      </p:pic>
      <p:pic>
        <p:nvPicPr>
          <p:cNvPr id="1026" name="Picture 2" descr="Conversor de temperatura con tkinter">
            <a:extLst>
              <a:ext uri="{FF2B5EF4-FFF2-40B4-BE49-F238E27FC236}">
                <a16:creationId xmlns:a16="http://schemas.microsoft.com/office/drawing/2014/main" id="{AD1126BC-C74A-C184-133B-C25AB1F98F5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6055" y="3192687"/>
            <a:ext cx="3473059" cy="2880499"/>
          </a:xfrm>
          <a:prstGeom prst="rect">
            <a:avLst/>
          </a:prstGeom>
          <a:noFill/>
          <a:extLst>
            <a:ext uri="{909E8E84-426E-40DD-AFC4-6F175D3DCCD1}">
              <a14:hiddenFill xmlns:a14="http://schemas.microsoft.com/office/drawing/2010/main">
                <a:solidFill>
                  <a:srgbClr val="FFFFFF"/>
                </a:solidFill>
              </a14:hiddenFill>
            </a:ext>
          </a:extLst>
        </p:spPr>
      </p:pic>
      <p:sp>
        <p:nvSpPr>
          <p:cNvPr id="15" name="CuadroTexto 14">
            <a:extLst>
              <a:ext uri="{FF2B5EF4-FFF2-40B4-BE49-F238E27FC236}">
                <a16:creationId xmlns:a16="http://schemas.microsoft.com/office/drawing/2014/main" id="{BBF21639-846F-A147-0DAB-A625E16DAF77}"/>
              </a:ext>
            </a:extLst>
          </p:cNvPr>
          <p:cNvSpPr txBox="1"/>
          <p:nvPr/>
        </p:nvSpPr>
        <p:spPr>
          <a:xfrm>
            <a:off x="4551925" y="3689876"/>
            <a:ext cx="3996124" cy="1754326"/>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a:spAutoFit/>
          </a:bodyPr>
          <a:lstStyle/>
          <a:p>
            <a:endParaRPr lang="es-AR" sz="1200" b="0" dirty="0">
              <a:solidFill>
                <a:srgbClr val="C586C0"/>
              </a:solidFill>
              <a:effectLst/>
              <a:latin typeface="Consolas" panose="020B0609020204030204" pitchFamily="49" charset="0"/>
            </a:endParaRPr>
          </a:p>
          <a:p>
            <a:r>
              <a:rPr lang="es-AR" sz="1200" b="0" dirty="0" err="1">
                <a:solidFill>
                  <a:srgbClr val="C586C0"/>
                </a:solidFill>
                <a:effectLst/>
                <a:latin typeface="Consolas" panose="020B0609020204030204" pitchFamily="49" charset="0"/>
              </a:rPr>
              <a:t>import</a:t>
            </a:r>
            <a:r>
              <a:rPr lang="es-AR" sz="1200" b="0" dirty="0">
                <a:solidFill>
                  <a:srgbClr val="D4D4D4"/>
                </a:solidFill>
                <a:effectLst/>
                <a:latin typeface="Consolas" panose="020B0609020204030204" pitchFamily="49" charset="0"/>
              </a:rPr>
              <a:t> </a:t>
            </a:r>
            <a:r>
              <a:rPr lang="es-AR" sz="1200" b="0" dirty="0" err="1">
                <a:solidFill>
                  <a:srgbClr val="4EC9B0"/>
                </a:solidFill>
                <a:effectLst/>
                <a:latin typeface="Consolas" panose="020B0609020204030204" pitchFamily="49" charset="0"/>
              </a:rPr>
              <a:t>tkinter</a:t>
            </a:r>
            <a:r>
              <a:rPr lang="es-AR" sz="1200" b="0" dirty="0">
                <a:solidFill>
                  <a:srgbClr val="D4D4D4"/>
                </a:solidFill>
                <a:effectLst/>
                <a:latin typeface="Consolas" panose="020B0609020204030204" pitchFamily="49" charset="0"/>
              </a:rPr>
              <a:t> </a:t>
            </a:r>
            <a:r>
              <a:rPr lang="es-AR" sz="1200" b="0" dirty="0">
                <a:solidFill>
                  <a:srgbClr val="C586C0"/>
                </a:solidFill>
                <a:effectLst/>
                <a:latin typeface="Consolas" panose="020B0609020204030204" pitchFamily="49" charset="0"/>
              </a:rPr>
              <a:t>as</a:t>
            </a:r>
            <a:r>
              <a:rPr lang="es-AR" sz="1200" b="0" dirty="0">
                <a:solidFill>
                  <a:srgbClr val="D4D4D4"/>
                </a:solidFill>
                <a:effectLst/>
                <a:latin typeface="Consolas" panose="020B0609020204030204" pitchFamily="49" charset="0"/>
              </a:rPr>
              <a:t> </a:t>
            </a:r>
            <a:r>
              <a:rPr lang="es-AR" sz="1200" b="0" dirty="0" err="1">
                <a:solidFill>
                  <a:srgbClr val="4EC9B0"/>
                </a:solidFill>
                <a:effectLst/>
                <a:latin typeface="Consolas" panose="020B0609020204030204" pitchFamily="49" charset="0"/>
              </a:rPr>
              <a:t>tk</a:t>
            </a:r>
            <a:endParaRPr lang="es-AR" sz="1200" b="0" dirty="0">
              <a:solidFill>
                <a:srgbClr val="D4D4D4"/>
              </a:solidFill>
              <a:effectLst/>
              <a:latin typeface="Consolas" panose="020B0609020204030204" pitchFamily="49" charset="0"/>
            </a:endParaRPr>
          </a:p>
          <a:p>
            <a:r>
              <a:rPr lang="es-AR" sz="1200" b="0" dirty="0" err="1">
                <a:solidFill>
                  <a:srgbClr val="C586C0"/>
                </a:solidFill>
                <a:effectLst/>
                <a:latin typeface="Consolas" panose="020B0609020204030204" pitchFamily="49" charset="0"/>
              </a:rPr>
              <a:t>from</a:t>
            </a:r>
            <a:r>
              <a:rPr lang="es-AR" sz="1200" b="0" dirty="0">
                <a:solidFill>
                  <a:srgbClr val="D4D4D4"/>
                </a:solidFill>
                <a:effectLst/>
                <a:latin typeface="Consolas" panose="020B0609020204030204" pitchFamily="49" charset="0"/>
              </a:rPr>
              <a:t> </a:t>
            </a:r>
            <a:r>
              <a:rPr lang="es-AR" sz="1200" b="0" dirty="0" err="1">
                <a:solidFill>
                  <a:srgbClr val="4EC9B0"/>
                </a:solidFill>
                <a:effectLst/>
                <a:latin typeface="Consolas" panose="020B0609020204030204" pitchFamily="49" charset="0"/>
              </a:rPr>
              <a:t>tkinter</a:t>
            </a:r>
            <a:r>
              <a:rPr lang="es-AR" sz="1200" b="0" dirty="0">
                <a:solidFill>
                  <a:srgbClr val="D4D4D4"/>
                </a:solidFill>
                <a:effectLst/>
                <a:latin typeface="Consolas" panose="020B0609020204030204" pitchFamily="49" charset="0"/>
              </a:rPr>
              <a:t> </a:t>
            </a:r>
            <a:r>
              <a:rPr lang="es-AR" sz="1200" b="0" dirty="0" err="1">
                <a:solidFill>
                  <a:srgbClr val="C586C0"/>
                </a:solidFill>
                <a:effectLst/>
                <a:latin typeface="Consolas" panose="020B0609020204030204" pitchFamily="49" charset="0"/>
              </a:rPr>
              <a:t>import</a:t>
            </a:r>
            <a:r>
              <a:rPr lang="es-AR" sz="1200" b="0" dirty="0">
                <a:solidFill>
                  <a:srgbClr val="D4D4D4"/>
                </a:solidFill>
                <a:effectLst/>
                <a:latin typeface="Consolas" panose="020B0609020204030204" pitchFamily="49" charset="0"/>
              </a:rPr>
              <a:t> </a:t>
            </a:r>
            <a:r>
              <a:rPr lang="es-AR" sz="1200" b="0" dirty="0" err="1">
                <a:solidFill>
                  <a:srgbClr val="4EC9B0"/>
                </a:solidFill>
                <a:effectLst/>
                <a:latin typeface="Consolas" panose="020B0609020204030204" pitchFamily="49" charset="0"/>
              </a:rPr>
              <a:t>ttk</a:t>
            </a:r>
            <a:endParaRPr lang="es-AR" sz="1200" b="0" dirty="0">
              <a:solidFill>
                <a:srgbClr val="D4D4D4"/>
              </a:solidFill>
              <a:effectLst/>
              <a:latin typeface="Consolas" panose="020B0609020204030204" pitchFamily="49" charset="0"/>
            </a:endParaRPr>
          </a:p>
          <a:p>
            <a:br>
              <a:rPr lang="es-AR" sz="1200" b="0" dirty="0">
                <a:solidFill>
                  <a:srgbClr val="D4D4D4"/>
                </a:solidFill>
                <a:effectLst/>
                <a:latin typeface="Consolas" panose="020B0609020204030204" pitchFamily="49" charset="0"/>
              </a:rPr>
            </a:br>
            <a:r>
              <a:rPr lang="es-AR" sz="1200" b="0" dirty="0">
                <a:solidFill>
                  <a:srgbClr val="9CDCFE"/>
                </a:solidFill>
                <a:effectLst/>
                <a:latin typeface="Consolas" panose="020B0609020204030204" pitchFamily="49" charset="0"/>
              </a:rPr>
              <a:t>ventana</a:t>
            </a:r>
            <a:r>
              <a:rPr lang="es-AR" sz="1200" b="0" dirty="0">
                <a:solidFill>
                  <a:srgbClr val="D4D4D4"/>
                </a:solidFill>
                <a:effectLst/>
                <a:latin typeface="Consolas" panose="020B0609020204030204" pitchFamily="49" charset="0"/>
              </a:rPr>
              <a:t> = </a:t>
            </a:r>
            <a:r>
              <a:rPr lang="es-AR" sz="1200" b="0" dirty="0" err="1">
                <a:solidFill>
                  <a:srgbClr val="4EC9B0"/>
                </a:solidFill>
                <a:effectLst/>
                <a:latin typeface="Consolas" panose="020B0609020204030204" pitchFamily="49" charset="0"/>
              </a:rPr>
              <a:t>tk</a:t>
            </a:r>
            <a:r>
              <a:rPr lang="es-AR" sz="1200" b="0" dirty="0" err="1">
                <a:solidFill>
                  <a:srgbClr val="D4D4D4"/>
                </a:solidFill>
                <a:effectLst/>
                <a:latin typeface="Consolas" panose="020B0609020204030204" pitchFamily="49" charset="0"/>
              </a:rPr>
              <a:t>.</a:t>
            </a:r>
            <a:r>
              <a:rPr lang="es-AR" sz="1200" b="0" dirty="0" err="1">
                <a:solidFill>
                  <a:srgbClr val="4EC9B0"/>
                </a:solidFill>
                <a:effectLst/>
                <a:latin typeface="Consolas" panose="020B0609020204030204" pitchFamily="49" charset="0"/>
              </a:rPr>
              <a:t>Tk</a:t>
            </a:r>
            <a:r>
              <a:rPr lang="es-AR" sz="1200" b="0" dirty="0">
                <a:solidFill>
                  <a:srgbClr val="D4D4D4"/>
                </a:solidFill>
                <a:effectLst/>
                <a:latin typeface="Consolas" panose="020B0609020204030204" pitchFamily="49" charset="0"/>
              </a:rPr>
              <a:t>()</a:t>
            </a:r>
          </a:p>
          <a:p>
            <a:r>
              <a:rPr lang="es-AR" sz="1200" b="0" dirty="0" err="1">
                <a:solidFill>
                  <a:srgbClr val="9CDCFE"/>
                </a:solidFill>
                <a:effectLst/>
                <a:latin typeface="Consolas" panose="020B0609020204030204" pitchFamily="49" charset="0"/>
              </a:rPr>
              <a:t>ventana</a:t>
            </a:r>
            <a:r>
              <a:rPr lang="es-AR" sz="1200" b="0" dirty="0" err="1">
                <a:solidFill>
                  <a:srgbClr val="D4D4D4"/>
                </a:solidFill>
                <a:effectLst/>
                <a:latin typeface="Consolas" panose="020B0609020204030204" pitchFamily="49" charset="0"/>
              </a:rPr>
              <a:t>.</a:t>
            </a:r>
            <a:r>
              <a:rPr lang="es-AR" sz="1200" b="0" dirty="0" err="1">
                <a:solidFill>
                  <a:srgbClr val="9CDCFE"/>
                </a:solidFill>
                <a:effectLst/>
                <a:latin typeface="Consolas" panose="020B0609020204030204" pitchFamily="49" charset="0"/>
              </a:rPr>
              <a:t>title</a:t>
            </a:r>
            <a:r>
              <a:rPr lang="es-AR" sz="1200" b="0" dirty="0">
                <a:solidFill>
                  <a:srgbClr val="D4D4D4"/>
                </a:solidFill>
                <a:effectLst/>
                <a:latin typeface="Consolas" panose="020B0609020204030204" pitchFamily="49" charset="0"/>
              </a:rPr>
              <a:t>(</a:t>
            </a:r>
            <a:r>
              <a:rPr lang="es-AR" sz="1200" b="0" dirty="0">
                <a:solidFill>
                  <a:srgbClr val="CE9178"/>
                </a:solidFill>
                <a:effectLst/>
                <a:latin typeface="Consolas" panose="020B0609020204030204" pitchFamily="49" charset="0"/>
              </a:rPr>
              <a:t>"Conversor de temperatura"</a:t>
            </a:r>
            <a:r>
              <a:rPr lang="es-AR" sz="1200" b="0" dirty="0">
                <a:solidFill>
                  <a:srgbClr val="D4D4D4"/>
                </a:solidFill>
                <a:effectLst/>
                <a:latin typeface="Consolas" panose="020B0609020204030204" pitchFamily="49" charset="0"/>
              </a:rPr>
              <a:t>)</a:t>
            </a:r>
          </a:p>
          <a:p>
            <a:r>
              <a:rPr lang="es-AR" sz="1200" b="0" dirty="0" err="1">
                <a:solidFill>
                  <a:srgbClr val="9CDCFE"/>
                </a:solidFill>
                <a:effectLst/>
                <a:latin typeface="Consolas" panose="020B0609020204030204" pitchFamily="49" charset="0"/>
              </a:rPr>
              <a:t>ventana</a:t>
            </a:r>
            <a:r>
              <a:rPr lang="es-AR" sz="1200" b="0" dirty="0" err="1">
                <a:solidFill>
                  <a:srgbClr val="D4D4D4"/>
                </a:solidFill>
                <a:effectLst/>
                <a:latin typeface="Consolas" panose="020B0609020204030204" pitchFamily="49" charset="0"/>
              </a:rPr>
              <a:t>.</a:t>
            </a:r>
            <a:r>
              <a:rPr lang="es-AR" sz="1200" b="0" dirty="0" err="1">
                <a:solidFill>
                  <a:srgbClr val="9CDCFE"/>
                </a:solidFill>
                <a:effectLst/>
                <a:latin typeface="Consolas" panose="020B0609020204030204" pitchFamily="49" charset="0"/>
              </a:rPr>
              <a:t>config</a:t>
            </a:r>
            <a:r>
              <a:rPr lang="es-AR" sz="1200" b="0" dirty="0">
                <a:solidFill>
                  <a:srgbClr val="D4D4D4"/>
                </a:solidFill>
                <a:effectLst/>
                <a:latin typeface="Consolas" panose="020B0609020204030204" pitchFamily="49" charset="0"/>
              </a:rPr>
              <a:t>(</a:t>
            </a:r>
            <a:r>
              <a:rPr lang="es-AR" sz="1200" b="0" dirty="0" err="1">
                <a:solidFill>
                  <a:srgbClr val="9CDCFE"/>
                </a:solidFill>
                <a:effectLst/>
                <a:latin typeface="Consolas" panose="020B0609020204030204" pitchFamily="49" charset="0"/>
              </a:rPr>
              <a:t>width</a:t>
            </a:r>
            <a:r>
              <a:rPr lang="es-AR" sz="1200" b="0" dirty="0">
                <a:solidFill>
                  <a:srgbClr val="D4D4D4"/>
                </a:solidFill>
                <a:effectLst/>
                <a:latin typeface="Consolas" panose="020B0609020204030204" pitchFamily="49" charset="0"/>
              </a:rPr>
              <a:t>=</a:t>
            </a:r>
            <a:r>
              <a:rPr lang="es-AR" sz="1200" b="0" dirty="0">
                <a:solidFill>
                  <a:srgbClr val="B5CEA8"/>
                </a:solidFill>
                <a:effectLst/>
                <a:latin typeface="Consolas" panose="020B0609020204030204" pitchFamily="49" charset="0"/>
              </a:rPr>
              <a:t>400</a:t>
            </a:r>
            <a:r>
              <a:rPr lang="es-AR" sz="1200" b="0" dirty="0">
                <a:solidFill>
                  <a:srgbClr val="D4D4D4"/>
                </a:solidFill>
                <a:effectLst/>
                <a:latin typeface="Consolas" panose="020B0609020204030204" pitchFamily="49" charset="0"/>
              </a:rPr>
              <a:t>, </a:t>
            </a:r>
            <a:r>
              <a:rPr lang="es-AR" sz="1200" b="0" dirty="0" err="1">
                <a:solidFill>
                  <a:srgbClr val="9CDCFE"/>
                </a:solidFill>
                <a:effectLst/>
                <a:latin typeface="Consolas" panose="020B0609020204030204" pitchFamily="49" charset="0"/>
              </a:rPr>
              <a:t>height</a:t>
            </a:r>
            <a:r>
              <a:rPr lang="es-AR" sz="1200" b="0" dirty="0">
                <a:solidFill>
                  <a:srgbClr val="D4D4D4"/>
                </a:solidFill>
                <a:effectLst/>
                <a:latin typeface="Consolas" panose="020B0609020204030204" pitchFamily="49" charset="0"/>
              </a:rPr>
              <a:t>=</a:t>
            </a:r>
            <a:r>
              <a:rPr lang="es-AR" sz="1200" b="0" dirty="0">
                <a:solidFill>
                  <a:srgbClr val="B5CEA8"/>
                </a:solidFill>
                <a:effectLst/>
                <a:latin typeface="Consolas" panose="020B0609020204030204" pitchFamily="49" charset="0"/>
              </a:rPr>
              <a:t>300</a:t>
            </a:r>
            <a:r>
              <a:rPr lang="es-AR" sz="1200" b="0" dirty="0">
                <a:solidFill>
                  <a:srgbClr val="D4D4D4"/>
                </a:solidFill>
                <a:effectLst/>
                <a:latin typeface="Consolas" panose="020B0609020204030204" pitchFamily="49" charset="0"/>
              </a:rPr>
              <a:t>)</a:t>
            </a:r>
          </a:p>
          <a:p>
            <a:r>
              <a:rPr lang="es-AR" sz="1200" b="0" dirty="0" err="1">
                <a:solidFill>
                  <a:srgbClr val="9CDCFE"/>
                </a:solidFill>
                <a:effectLst/>
                <a:latin typeface="Consolas" panose="020B0609020204030204" pitchFamily="49" charset="0"/>
              </a:rPr>
              <a:t>ventana</a:t>
            </a:r>
            <a:r>
              <a:rPr lang="es-AR" sz="1200" b="0" dirty="0" err="1">
                <a:solidFill>
                  <a:srgbClr val="D4D4D4"/>
                </a:solidFill>
                <a:effectLst/>
                <a:latin typeface="Consolas" panose="020B0609020204030204" pitchFamily="49" charset="0"/>
              </a:rPr>
              <a:t>.</a:t>
            </a:r>
            <a:r>
              <a:rPr lang="es-AR" sz="1200" b="0" dirty="0" err="1">
                <a:solidFill>
                  <a:srgbClr val="DCDCAA"/>
                </a:solidFill>
                <a:effectLst/>
                <a:latin typeface="Consolas" panose="020B0609020204030204" pitchFamily="49" charset="0"/>
              </a:rPr>
              <a:t>mainloop</a:t>
            </a:r>
            <a:r>
              <a:rPr lang="es-AR" sz="1200" b="0" dirty="0">
                <a:solidFill>
                  <a:srgbClr val="D4D4D4"/>
                </a:solidFill>
                <a:effectLst/>
                <a:latin typeface="Consolas" panose="020B0609020204030204" pitchFamily="49" charset="0"/>
              </a:rPr>
              <a:t>()</a:t>
            </a:r>
          </a:p>
          <a:p>
            <a:endParaRPr lang="es-AR" sz="1200" b="0" dirty="0">
              <a:solidFill>
                <a:srgbClr val="D4D4D4"/>
              </a:solidFill>
              <a:effectLst/>
              <a:latin typeface="Consolas" panose="020B0609020204030204" pitchFamily="49" charset="0"/>
            </a:endParaRPr>
          </a:p>
        </p:txBody>
      </p:sp>
      <p:pic>
        <p:nvPicPr>
          <p:cNvPr id="16" name="Picture 3" descr="Ventana del conversor de temperatura">
            <a:extLst>
              <a:ext uri="{FF2B5EF4-FFF2-40B4-BE49-F238E27FC236}">
                <a16:creationId xmlns:a16="http://schemas.microsoft.com/office/drawing/2014/main" id="{8472DA2B-A585-8C55-73DC-7184A3A3B9D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482272" y="3503758"/>
            <a:ext cx="2520321" cy="2099265"/>
          </a:xfrm>
          <a:prstGeom prst="rect">
            <a:avLst/>
          </a:prstGeom>
          <a:noFill/>
          <a:extLst>
            <a:ext uri="{909E8E84-426E-40DD-AFC4-6F175D3DCCD1}">
              <a14:hiddenFill xmlns:a14="http://schemas.microsoft.com/office/drawing/2010/main">
                <a:solidFill>
                  <a:srgbClr val="FFFFFF"/>
                </a:solidFill>
              </a14:hiddenFill>
            </a:ext>
          </a:extLst>
        </p:spPr>
      </p:pic>
      <p:sp>
        <p:nvSpPr>
          <p:cNvPr id="6" name="Flecha: a la derecha 5">
            <a:extLst>
              <a:ext uri="{FF2B5EF4-FFF2-40B4-BE49-F238E27FC236}">
                <a16:creationId xmlns:a16="http://schemas.microsoft.com/office/drawing/2014/main" id="{1FBA0055-0EA4-8081-15DC-A325FCAF56AC}"/>
              </a:ext>
            </a:extLst>
          </p:cNvPr>
          <p:cNvSpPr/>
          <p:nvPr/>
        </p:nvSpPr>
        <p:spPr>
          <a:xfrm>
            <a:off x="8759030" y="4194629"/>
            <a:ext cx="677521" cy="711200"/>
          </a:xfrm>
          <a:prstGeom prst="rightArrow">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pic>
        <p:nvPicPr>
          <p:cNvPr id="7" name="Cámara 6">
            <a:extLst>
              <a:ext uri="{FF2B5EF4-FFF2-40B4-BE49-F238E27FC236}">
                <a16:creationId xmlns:a16="http://schemas.microsoft.com/office/drawing/2014/main" id="{B5C07423-F398-853F-27F3-E3648EACF8A1}"/>
              </a:ext>
            </a:extLst>
          </p:cNvPr>
          <p:cNvPicPr>
            <a:picLocks noChangeAspect="1"/>
            <a:extLst>
              <a:ext uri="{51228E76-BA90-4043-B771-695A4F85340A}">
                <alf:liveFeedProps xmlns:alf="http://schemas.microsoft.com/office/drawing/2021/livefeed"/>
              </a:ext>
            </a:extLst>
          </p:cNvPicPr>
          <p:nvPr/>
        </p:nvPicPr>
        <p:blipFill>
          <a:blip r:embed="rId7">
            <a:extLst>
              <a:ext uri="{96DAC541-7B7A-43D3-8B79-37D633B846F1}">
                <asvg:svgBlip xmlns:asvg="http://schemas.microsoft.com/office/drawing/2016/SVG/main" r:embed="rId8"/>
              </a:ext>
            </a:extLst>
          </a:blip>
          <a:stretch>
            <a:fillRect/>
          </a:stretch>
        </p:blipFill>
        <p:spPr>
          <a:xfrm>
            <a:off x="10604310" y="57151"/>
            <a:ext cx="1539112" cy="1539112"/>
          </a:xfrm>
          <a:prstGeom prst="ellipse">
            <a:avLst/>
          </a:prstGeom>
          <a:ln>
            <a:noFill/>
          </a:ln>
          <a:effectLst>
            <a:outerShdw blurRad="190500" algn="tl" rotWithShape="0">
              <a:srgbClr val="000000">
                <a:alpha val="30000"/>
              </a:srgbClr>
            </a:outerShdw>
          </a:effectLst>
        </p:spPr>
      </p:pic>
      <p:pic>
        <p:nvPicPr>
          <p:cNvPr id="8" name="Picture 2" descr="Python Tkinter Tutorial - Javatpoint">
            <a:extLst>
              <a:ext uri="{FF2B5EF4-FFF2-40B4-BE49-F238E27FC236}">
                <a16:creationId xmlns:a16="http://schemas.microsoft.com/office/drawing/2014/main" id="{2A89F5DB-957C-D98A-04F4-9D0017018F3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948121" y="1989943"/>
            <a:ext cx="1195301" cy="11953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90255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0BE9DAF-DA05-4973-8232-49413D8A9F4C}"/>
              </a:ext>
            </a:extLst>
          </p:cNvPr>
          <p:cNvSpPr txBox="1"/>
          <p:nvPr/>
        </p:nvSpPr>
        <p:spPr>
          <a:xfrm>
            <a:off x="7498222" y="2844525"/>
            <a:ext cx="3568440" cy="830997"/>
          </a:xfrm>
          <a:prstGeom prst="rect">
            <a:avLst/>
          </a:prstGeom>
          <a:noFill/>
        </p:spPr>
        <p:txBody>
          <a:bodyPr wrap="square" rtlCol="0" anchor="ctr">
            <a:spAutoFit/>
          </a:bodyPr>
          <a:lstStyle/>
          <a:p>
            <a:r>
              <a:rPr lang="es-MX" altLang="ko-KR" sz="4800" b="1" dirty="0">
                <a:solidFill>
                  <a:schemeClr val="bg1"/>
                </a:solidFill>
                <a:cs typeface="Arial" pitchFamily="34" charset="0"/>
              </a:rPr>
              <a:t>PYTHON</a:t>
            </a:r>
            <a:endParaRPr lang="ko-KR" altLang="en-US" sz="4800" b="1" dirty="0">
              <a:solidFill>
                <a:schemeClr val="bg1"/>
              </a:solidFill>
              <a:cs typeface="Arial" pitchFamily="34" charset="0"/>
            </a:endParaRPr>
          </a:p>
        </p:txBody>
      </p:sp>
      <p:sp>
        <p:nvSpPr>
          <p:cNvPr id="5" name="TextBox 4">
            <a:extLst>
              <a:ext uri="{FF2B5EF4-FFF2-40B4-BE49-F238E27FC236}">
                <a16:creationId xmlns:a16="http://schemas.microsoft.com/office/drawing/2014/main" id="{F46F0091-4B3B-4353-8B1A-2E77D3AC4EE0}"/>
              </a:ext>
            </a:extLst>
          </p:cNvPr>
          <p:cNvSpPr txBox="1"/>
          <p:nvPr/>
        </p:nvSpPr>
        <p:spPr>
          <a:xfrm>
            <a:off x="7537228" y="4343282"/>
            <a:ext cx="3954331" cy="276999"/>
          </a:xfrm>
          <a:prstGeom prst="rect">
            <a:avLst/>
          </a:prstGeom>
          <a:noFill/>
        </p:spPr>
        <p:txBody>
          <a:bodyPr wrap="square" rtlCol="0" anchor="ctr">
            <a:spAutoFit/>
          </a:bodyPr>
          <a:lstStyle/>
          <a:p>
            <a:r>
              <a:rPr lang="en-US" altLang="ko-KR" sz="1200" dirty="0">
                <a:solidFill>
                  <a:schemeClr val="bg1"/>
                </a:solidFill>
                <a:cs typeface="Arial" pitchFamily="34" charset="0"/>
              </a:rPr>
              <a:t>Event Driven</a:t>
            </a:r>
            <a:endParaRPr lang="ko-KR" altLang="en-US" sz="1200" dirty="0">
              <a:solidFill>
                <a:schemeClr val="bg1"/>
              </a:solidFill>
              <a:cs typeface="Arial" pitchFamily="34" charset="0"/>
            </a:endParaRPr>
          </a:p>
        </p:txBody>
      </p:sp>
      <p:sp>
        <p:nvSpPr>
          <p:cNvPr id="6" name="TextBox 5">
            <a:extLst>
              <a:ext uri="{FF2B5EF4-FFF2-40B4-BE49-F238E27FC236}">
                <a16:creationId xmlns:a16="http://schemas.microsoft.com/office/drawing/2014/main" id="{00F602D8-164F-4B9D-9CCE-E6C9B0038A1D}"/>
              </a:ext>
            </a:extLst>
          </p:cNvPr>
          <p:cNvSpPr txBox="1"/>
          <p:nvPr/>
        </p:nvSpPr>
        <p:spPr>
          <a:xfrm>
            <a:off x="7537228" y="3512285"/>
            <a:ext cx="3568440" cy="830997"/>
          </a:xfrm>
          <a:prstGeom prst="rect">
            <a:avLst/>
          </a:prstGeom>
          <a:noFill/>
        </p:spPr>
        <p:txBody>
          <a:bodyPr wrap="square" rtlCol="0" anchor="ctr">
            <a:spAutoFit/>
          </a:bodyPr>
          <a:lstStyle/>
          <a:p>
            <a:r>
              <a:rPr lang="es-MX" sz="2400" dirty="0">
                <a:solidFill>
                  <a:schemeClr val="bg1"/>
                </a:solidFill>
              </a:rPr>
              <a:t>Widgets</a:t>
            </a:r>
          </a:p>
          <a:p>
            <a:pPr algn="l" rtl="0"/>
            <a:r>
              <a:rPr lang="es-MX" sz="2400" b="1" i="0" dirty="0" err="1">
                <a:solidFill>
                  <a:schemeClr val="bg1"/>
                </a:solidFill>
                <a:effectLst/>
                <a:latin typeface="Lato" panose="020F0502020204030203" pitchFamily="34" charset="0"/>
              </a:rPr>
              <a:t>Tcl</a:t>
            </a:r>
            <a:r>
              <a:rPr lang="es-MX" sz="2400" b="1" i="0" dirty="0">
                <a:solidFill>
                  <a:schemeClr val="bg1"/>
                </a:solidFill>
                <a:effectLst/>
                <a:latin typeface="Lato" panose="020F0502020204030203" pitchFamily="34" charset="0"/>
              </a:rPr>
              <a:t>/</a:t>
            </a:r>
            <a:r>
              <a:rPr lang="es-MX" sz="2400" b="1" i="0" dirty="0" err="1">
                <a:solidFill>
                  <a:schemeClr val="bg1"/>
                </a:solidFill>
                <a:effectLst/>
                <a:latin typeface="Lato" panose="020F0502020204030203" pitchFamily="34" charset="0"/>
              </a:rPr>
              <a:t>Tk</a:t>
            </a:r>
            <a:r>
              <a:rPr lang="es-MX" sz="2400" b="1" i="0" dirty="0">
                <a:solidFill>
                  <a:schemeClr val="bg1"/>
                </a:solidFill>
                <a:effectLst/>
                <a:latin typeface="Lato" panose="020F0502020204030203" pitchFamily="34" charset="0"/>
              </a:rPr>
              <a:t> (</a:t>
            </a:r>
            <a:r>
              <a:rPr lang="es-MX" sz="2400" b="1" i="0" dirty="0" err="1">
                <a:solidFill>
                  <a:schemeClr val="bg1"/>
                </a:solidFill>
                <a:effectLst/>
                <a:latin typeface="Lato" panose="020F0502020204030203" pitchFamily="34" charset="0"/>
              </a:rPr>
              <a:t>tkinter</a:t>
            </a:r>
            <a:r>
              <a:rPr lang="es-MX" sz="2400" b="1" i="0" dirty="0">
                <a:solidFill>
                  <a:schemeClr val="bg1"/>
                </a:solidFill>
                <a:effectLst/>
                <a:latin typeface="Lato" panose="020F0502020204030203" pitchFamily="34" charset="0"/>
              </a:rPr>
              <a:t>)</a:t>
            </a:r>
          </a:p>
        </p:txBody>
      </p:sp>
      <p:pic>
        <p:nvPicPr>
          <p:cNvPr id="2" name="Imagen 1">
            <a:extLst>
              <a:ext uri="{FF2B5EF4-FFF2-40B4-BE49-F238E27FC236}">
                <a16:creationId xmlns:a16="http://schemas.microsoft.com/office/drawing/2014/main" id="{F04E8E08-B02E-A69C-E352-0CCA1F2574EB}"/>
              </a:ext>
            </a:extLst>
          </p:cNvPr>
          <p:cNvPicPr>
            <a:picLocks noChangeAspect="1"/>
          </p:cNvPicPr>
          <p:nvPr/>
        </p:nvPicPr>
        <p:blipFill>
          <a:blip r:embed="rId2">
            <a:duotone>
              <a:schemeClr val="accent1">
                <a:shade val="45000"/>
                <a:satMod val="135000"/>
              </a:schemeClr>
              <a:prstClr val="white"/>
            </a:duotone>
          </a:blip>
          <a:stretch>
            <a:fillRect/>
          </a:stretch>
        </p:blipFill>
        <p:spPr>
          <a:xfrm>
            <a:off x="10936515" y="6378861"/>
            <a:ext cx="914400" cy="254336"/>
          </a:xfrm>
          <a:prstGeom prst="rect">
            <a:avLst/>
          </a:prstGeom>
        </p:spPr>
      </p:pic>
      <p:pic>
        <p:nvPicPr>
          <p:cNvPr id="7" name="Cámara 6">
            <a:extLst>
              <a:ext uri="{FF2B5EF4-FFF2-40B4-BE49-F238E27FC236}">
                <a16:creationId xmlns:a16="http://schemas.microsoft.com/office/drawing/2014/main" id="{E8CFDA9C-1627-5F1A-EBCF-F5C725FF5471}"/>
              </a:ext>
            </a:extLst>
          </p:cNvPr>
          <p:cNvPicPr>
            <a:picLocks noChangeAspect="1"/>
            <a:extLst>
              <a:ext uri="{51228E76-BA90-4043-B771-695A4F85340A}">
                <alf:liveFeedProps xmlns:alf="http://schemas.microsoft.com/office/drawing/2021/livefeed"/>
              </a:ext>
            </a:extLst>
          </p:cNvPicPr>
          <p:nvPr/>
        </p:nvPicPr>
        <p:blipFill>
          <a:blip r:embed="rId3">
            <a:extLst>
              <a:ext uri="{96DAC541-7B7A-43D3-8B79-37D633B846F1}">
                <asvg:svgBlip xmlns:asvg="http://schemas.microsoft.com/office/drawing/2016/SVG/main" r:embed="rId4"/>
              </a:ext>
            </a:extLst>
          </a:blip>
          <a:stretch>
            <a:fillRect/>
          </a:stretch>
        </p:blipFill>
        <p:spPr>
          <a:xfrm>
            <a:off x="10477831" y="2905966"/>
            <a:ext cx="1539112" cy="1539112"/>
          </a:xfrm>
          <a:prstGeom prst="ellipse">
            <a:avLst/>
          </a:prstGeom>
          <a:ln>
            <a:noFill/>
          </a:ln>
          <a:effectLst>
            <a:outerShdw blurRad="190500" algn="tl" rotWithShape="0">
              <a:srgbClr val="000000">
                <a:alpha val="30000"/>
              </a:srgbClr>
            </a:outerShdw>
          </a:effectLst>
        </p:spPr>
      </p:pic>
      <p:sp>
        <p:nvSpPr>
          <p:cNvPr id="8" name="Rectángulo 7">
            <a:extLst>
              <a:ext uri="{FF2B5EF4-FFF2-40B4-BE49-F238E27FC236}">
                <a16:creationId xmlns:a16="http://schemas.microsoft.com/office/drawing/2014/main" id="{A8063642-A26F-E76B-CF59-BCA99769C835}"/>
              </a:ext>
            </a:extLst>
          </p:cNvPr>
          <p:cNvSpPr/>
          <p:nvPr/>
        </p:nvSpPr>
        <p:spPr>
          <a:xfrm>
            <a:off x="7186863" y="2598820"/>
            <a:ext cx="112295" cy="23261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9" name="CuadroTexto 8">
            <a:extLst>
              <a:ext uri="{FF2B5EF4-FFF2-40B4-BE49-F238E27FC236}">
                <a16:creationId xmlns:a16="http://schemas.microsoft.com/office/drawing/2014/main" id="{BB1CB45A-ED21-33B7-F0B4-4C7A4110B342}"/>
              </a:ext>
            </a:extLst>
          </p:cNvPr>
          <p:cNvSpPr txBox="1"/>
          <p:nvPr/>
        </p:nvSpPr>
        <p:spPr>
          <a:xfrm>
            <a:off x="944613" y="2727455"/>
            <a:ext cx="6096000" cy="1754326"/>
          </a:xfrm>
          <a:prstGeom prst="rect">
            <a:avLst/>
          </a:prstGeom>
          <a:noFill/>
        </p:spPr>
        <p:txBody>
          <a:bodyPr wrap="square">
            <a:spAutoFit/>
          </a:bodyPr>
          <a:lstStyle/>
          <a:p>
            <a:pPr algn="r"/>
            <a:r>
              <a:rPr lang="es-MX" b="0" i="0" dirty="0">
                <a:solidFill>
                  <a:srgbClr val="BDC1C6"/>
                </a:solidFill>
                <a:effectLst/>
                <a:latin typeface="Google Sans"/>
              </a:rPr>
              <a:t>En informática, un widget o artilugio​ es una </a:t>
            </a:r>
            <a:r>
              <a:rPr lang="es-MX" b="0" i="0" dirty="0">
                <a:solidFill>
                  <a:srgbClr val="E2EEFF"/>
                </a:solidFill>
                <a:effectLst/>
                <a:latin typeface="Google Sans"/>
              </a:rPr>
              <a:t>pequeña aplicación o programa, usualmente presentado en clases, archivos o ficheros pequeños que son ejecutados por un motor de widgets o Widget </a:t>
            </a:r>
            <a:r>
              <a:rPr lang="es-MX" b="0" i="0" dirty="0" err="1">
                <a:solidFill>
                  <a:srgbClr val="E2EEFF"/>
                </a:solidFill>
                <a:effectLst/>
                <a:latin typeface="Google Sans"/>
              </a:rPr>
              <a:t>Engine</a:t>
            </a:r>
            <a:r>
              <a:rPr lang="es-MX" b="0" i="0" dirty="0">
                <a:solidFill>
                  <a:srgbClr val="BDC1C6"/>
                </a:solidFill>
                <a:effectLst/>
                <a:latin typeface="Google Sans"/>
              </a:rPr>
              <a:t>. Entre sus objetivos están dar fácil acceso a funciones frecuentemente usadas y proveer de información visual.</a:t>
            </a:r>
            <a:endParaRPr lang="es-AR" dirty="0"/>
          </a:p>
        </p:txBody>
      </p:sp>
    </p:spTree>
    <p:extLst>
      <p:ext uri="{BB962C8B-B14F-4D97-AF65-F5344CB8AC3E}">
        <p14:creationId xmlns:p14="http://schemas.microsoft.com/office/powerpoint/2010/main" val="1379457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Marcador de posición de imagen 11" descr="Imagen en blanco y negro">
            <a:extLst>
              <a:ext uri="{FF2B5EF4-FFF2-40B4-BE49-F238E27FC236}">
                <a16:creationId xmlns:a16="http://schemas.microsoft.com/office/drawing/2014/main" id="{616419AE-0FC1-B6F5-A3D6-D5B249750254}"/>
              </a:ext>
            </a:extLst>
          </p:cNvPr>
          <p:cNvPicPr>
            <a:picLocks noGrp="1" noChangeAspect="1"/>
          </p:cNvPicPr>
          <p:nvPr>
            <p:ph type="pic" idx="11"/>
          </p:nvPr>
        </p:nvPicPr>
        <p:blipFill>
          <a:blip r:embed="rId2">
            <a:extLst>
              <a:ext uri="{28A0092B-C50C-407E-A947-70E740481C1C}">
                <a14:useLocalDpi xmlns:a14="http://schemas.microsoft.com/office/drawing/2010/main" val="0"/>
              </a:ext>
            </a:extLst>
          </a:blip>
          <a:srcRect t="5984" b="5984"/>
          <a:stretch>
            <a:fillRect/>
          </a:stretch>
        </p:blipFill>
        <p:spPr/>
      </p:pic>
      <p:sp>
        <p:nvSpPr>
          <p:cNvPr id="3" name="CuadroTexto 2">
            <a:extLst>
              <a:ext uri="{FF2B5EF4-FFF2-40B4-BE49-F238E27FC236}">
                <a16:creationId xmlns:a16="http://schemas.microsoft.com/office/drawing/2014/main" id="{4FA5DEA9-94D0-2BE4-18FA-F93147AED449}"/>
              </a:ext>
            </a:extLst>
          </p:cNvPr>
          <p:cNvSpPr txBox="1"/>
          <p:nvPr/>
        </p:nvSpPr>
        <p:spPr>
          <a:xfrm>
            <a:off x="190500" y="114692"/>
            <a:ext cx="6096000" cy="523220"/>
          </a:xfrm>
          <a:prstGeom prst="rect">
            <a:avLst/>
          </a:prstGeom>
          <a:noFill/>
        </p:spPr>
        <p:txBody>
          <a:bodyPr wrap="square">
            <a:spAutoFit/>
          </a:bodyPr>
          <a:lstStyle/>
          <a:p>
            <a:pPr algn="l"/>
            <a:r>
              <a:rPr lang="es-MX" sz="2800" b="0" i="0">
                <a:solidFill>
                  <a:srgbClr val="444444"/>
                </a:solidFill>
                <a:effectLst/>
                <a:latin typeface="-apple-system"/>
              </a:rPr>
              <a:t>Introducción a Tcl/Tk (tkinter)</a:t>
            </a:r>
            <a:endParaRPr lang="es-AR" sz="2800" b="0" i="0" dirty="0">
              <a:solidFill>
                <a:srgbClr val="444444"/>
              </a:solidFill>
              <a:effectLst/>
              <a:latin typeface="-apple-system"/>
            </a:endParaRPr>
          </a:p>
        </p:txBody>
      </p:sp>
      <p:sp>
        <p:nvSpPr>
          <p:cNvPr id="5" name="CuadroTexto 4">
            <a:extLst>
              <a:ext uri="{FF2B5EF4-FFF2-40B4-BE49-F238E27FC236}">
                <a16:creationId xmlns:a16="http://schemas.microsoft.com/office/drawing/2014/main" id="{E2E42ED7-D9CE-E28B-538B-A8E4CD5500B5}"/>
              </a:ext>
            </a:extLst>
          </p:cNvPr>
          <p:cNvSpPr txBox="1"/>
          <p:nvPr/>
        </p:nvSpPr>
        <p:spPr>
          <a:xfrm>
            <a:off x="464457" y="622461"/>
            <a:ext cx="11401146" cy="1446550"/>
          </a:xfrm>
          <a:prstGeom prst="rect">
            <a:avLst/>
          </a:prstGeom>
          <a:noFill/>
        </p:spPr>
        <p:txBody>
          <a:bodyPr wrap="square">
            <a:spAutoFit/>
          </a:bodyPr>
          <a:lstStyle/>
          <a:p>
            <a:pPr algn="l"/>
            <a:r>
              <a:rPr lang="es-MX" sz="1600" b="0" i="0" dirty="0">
                <a:solidFill>
                  <a:srgbClr val="111111"/>
                </a:solidFill>
                <a:effectLst/>
              </a:rPr>
              <a:t>1. Introducción</a:t>
            </a:r>
          </a:p>
          <a:p>
            <a:pPr algn="l"/>
            <a:r>
              <a:rPr lang="es-MX" sz="1200" b="0" i="0" dirty="0" err="1">
                <a:solidFill>
                  <a:srgbClr val="444444"/>
                </a:solidFill>
                <a:effectLst/>
              </a:rPr>
              <a:t>Tkinter</a:t>
            </a:r>
            <a:r>
              <a:rPr lang="es-MX" sz="1200" b="0" i="0" dirty="0">
                <a:solidFill>
                  <a:srgbClr val="444444"/>
                </a:solidFill>
                <a:effectLst/>
              </a:rPr>
              <a:t> es el paquete más utilizado para crear interfaces gráficas en Python. Es una capa orientada a objetos basada en </a:t>
            </a:r>
            <a:r>
              <a:rPr lang="es-MX" sz="1200" b="0" i="0" dirty="0" err="1">
                <a:solidFill>
                  <a:srgbClr val="444444"/>
                </a:solidFill>
                <a:effectLst/>
              </a:rPr>
              <a:t>Tcl</a:t>
            </a:r>
            <a:r>
              <a:rPr lang="es-MX" sz="1200" b="0" i="0" dirty="0">
                <a:solidFill>
                  <a:srgbClr val="444444"/>
                </a:solidFill>
                <a:effectLst/>
              </a:rPr>
              <a:t> (sencillo y versátil lenguaje de programación open-</a:t>
            </a:r>
            <a:r>
              <a:rPr lang="es-MX" sz="1200" b="0" i="0" dirty="0" err="1">
                <a:solidFill>
                  <a:srgbClr val="444444"/>
                </a:solidFill>
                <a:effectLst/>
              </a:rPr>
              <a:t>source</a:t>
            </a:r>
            <a:r>
              <a:rPr lang="es-MX" sz="1200" b="0" i="0" dirty="0">
                <a:solidFill>
                  <a:srgbClr val="444444"/>
                </a:solidFill>
                <a:effectLst/>
              </a:rPr>
              <a:t>) y </a:t>
            </a:r>
            <a:r>
              <a:rPr lang="es-MX" sz="1200" b="0" i="0" dirty="0" err="1">
                <a:solidFill>
                  <a:srgbClr val="444444"/>
                </a:solidFill>
                <a:effectLst/>
              </a:rPr>
              <a:t>Tk</a:t>
            </a:r>
            <a:r>
              <a:rPr lang="es-MX" sz="1200" b="0" i="0" dirty="0">
                <a:solidFill>
                  <a:srgbClr val="444444"/>
                </a:solidFill>
                <a:effectLst/>
              </a:rPr>
              <a:t> (la herramienta GUI estándar para </a:t>
            </a:r>
            <a:r>
              <a:rPr lang="es-MX" sz="1200" b="0" i="0" dirty="0" err="1">
                <a:solidFill>
                  <a:srgbClr val="444444"/>
                </a:solidFill>
                <a:effectLst/>
              </a:rPr>
              <a:t>Tcl</a:t>
            </a:r>
            <a:r>
              <a:rPr lang="es-MX" sz="1200" b="0" i="0" dirty="0">
                <a:solidFill>
                  <a:srgbClr val="444444"/>
                </a:solidFill>
                <a:effectLst/>
              </a:rPr>
              <a:t>).</a:t>
            </a:r>
          </a:p>
          <a:p>
            <a:pPr algn="l"/>
            <a:endParaRPr lang="es-MX" sz="1200" b="0" i="0" dirty="0">
              <a:solidFill>
                <a:srgbClr val="444444"/>
              </a:solidFill>
              <a:effectLst/>
            </a:endParaRPr>
          </a:p>
          <a:p>
            <a:pPr algn="l"/>
            <a:endParaRPr lang="es-MX" sz="1200" b="0" i="0" dirty="0">
              <a:solidFill>
                <a:srgbClr val="444444"/>
              </a:solidFill>
              <a:effectLst/>
            </a:endParaRPr>
          </a:p>
          <a:p>
            <a:endParaRPr lang="es-MX" sz="1200" dirty="0"/>
          </a:p>
          <a:p>
            <a:r>
              <a:rPr lang="es-MX" sz="1200" dirty="0"/>
              <a:t>.</a:t>
            </a:r>
            <a:endParaRPr lang="es-AR" sz="1200" dirty="0"/>
          </a:p>
        </p:txBody>
      </p:sp>
      <p:pic>
        <p:nvPicPr>
          <p:cNvPr id="13" name="Imagen 12">
            <a:extLst>
              <a:ext uri="{FF2B5EF4-FFF2-40B4-BE49-F238E27FC236}">
                <a16:creationId xmlns:a16="http://schemas.microsoft.com/office/drawing/2014/main" id="{C8648B35-4F12-B49D-8F57-6F0792835852}"/>
              </a:ext>
            </a:extLst>
          </p:cNvPr>
          <p:cNvPicPr>
            <a:picLocks noChangeAspect="1"/>
          </p:cNvPicPr>
          <p:nvPr/>
        </p:nvPicPr>
        <p:blipFill>
          <a:blip r:embed="rId3"/>
          <a:stretch>
            <a:fillRect/>
          </a:stretch>
        </p:blipFill>
        <p:spPr>
          <a:xfrm>
            <a:off x="10951203" y="6392574"/>
            <a:ext cx="914400" cy="254336"/>
          </a:xfrm>
          <a:prstGeom prst="rect">
            <a:avLst/>
          </a:prstGeom>
        </p:spPr>
      </p:pic>
      <p:pic>
        <p:nvPicPr>
          <p:cNvPr id="7" name="Cámara 6">
            <a:extLst>
              <a:ext uri="{FF2B5EF4-FFF2-40B4-BE49-F238E27FC236}">
                <a16:creationId xmlns:a16="http://schemas.microsoft.com/office/drawing/2014/main" id="{B5C07423-F398-853F-27F3-E3648EACF8A1}"/>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604310" y="57151"/>
            <a:ext cx="1539112" cy="1539112"/>
          </a:xfrm>
          <a:prstGeom prst="ellipse">
            <a:avLst/>
          </a:prstGeom>
          <a:ln>
            <a:noFill/>
          </a:ln>
          <a:effectLst>
            <a:outerShdw blurRad="190500" algn="tl" rotWithShape="0">
              <a:srgbClr val="000000">
                <a:alpha val="30000"/>
              </a:srgbClr>
            </a:outerShdw>
          </a:effectLst>
        </p:spPr>
      </p:pic>
      <p:pic>
        <p:nvPicPr>
          <p:cNvPr id="8" name="Picture 2" descr="Python Tkinter Tutorial - Javatpoint">
            <a:extLst>
              <a:ext uri="{FF2B5EF4-FFF2-40B4-BE49-F238E27FC236}">
                <a16:creationId xmlns:a16="http://schemas.microsoft.com/office/drawing/2014/main" id="{2A89F5DB-957C-D98A-04F4-9D0017018F3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948121" y="1989943"/>
            <a:ext cx="1195301" cy="1195301"/>
          </a:xfrm>
          <a:prstGeom prst="rect">
            <a:avLst/>
          </a:prstGeom>
          <a:noFill/>
          <a:extLst>
            <a:ext uri="{909E8E84-426E-40DD-AFC4-6F175D3DCCD1}">
              <a14:hiddenFill xmlns:a14="http://schemas.microsoft.com/office/drawing/2010/main">
                <a:solidFill>
                  <a:srgbClr val="FFFFFF"/>
                </a:solidFill>
              </a14:hiddenFill>
            </a:ext>
          </a:extLst>
        </p:spPr>
      </p:pic>
      <p:sp>
        <p:nvSpPr>
          <p:cNvPr id="10" name="CuadroTexto 9">
            <a:extLst>
              <a:ext uri="{FF2B5EF4-FFF2-40B4-BE49-F238E27FC236}">
                <a16:creationId xmlns:a16="http://schemas.microsoft.com/office/drawing/2014/main" id="{3BCE01BC-E35C-DCCB-BC5B-DFB35E3B20CA}"/>
              </a:ext>
            </a:extLst>
          </p:cNvPr>
          <p:cNvSpPr txBox="1"/>
          <p:nvPr/>
        </p:nvSpPr>
        <p:spPr>
          <a:xfrm>
            <a:off x="464457" y="1430611"/>
            <a:ext cx="10157268" cy="738664"/>
          </a:xfrm>
          <a:prstGeom prst="rect">
            <a:avLst/>
          </a:prstGeom>
          <a:noFill/>
        </p:spPr>
        <p:txBody>
          <a:bodyPr wrap="square">
            <a:spAutoFit/>
          </a:bodyPr>
          <a:lstStyle/>
          <a:p>
            <a:r>
              <a:rPr lang="es-MX" dirty="0">
                <a:solidFill>
                  <a:schemeClr val="accent1">
                    <a:lumMod val="50000"/>
                  </a:schemeClr>
                </a:solidFill>
              </a:rPr>
              <a:t>Widgets</a:t>
            </a:r>
          </a:p>
          <a:p>
            <a:r>
              <a:rPr lang="es-MX" sz="1200" dirty="0"/>
              <a:t>A la hora de montar una vista con </a:t>
            </a:r>
            <a:r>
              <a:rPr lang="es-MX" sz="1200" dirty="0" err="1"/>
              <a:t>Tkinter</a:t>
            </a:r>
            <a:r>
              <a:rPr lang="es-MX" sz="1200" dirty="0"/>
              <a:t>, nos basaremos en widgets jerarquizados, que irán componiendo poco a poco nuestra interfaz. Algunos de los más comunes son:</a:t>
            </a:r>
          </a:p>
        </p:txBody>
      </p:sp>
      <p:pic>
        <p:nvPicPr>
          <p:cNvPr id="11" name="Picture 2">
            <a:extLst>
              <a:ext uri="{FF2B5EF4-FFF2-40B4-BE49-F238E27FC236}">
                <a16:creationId xmlns:a16="http://schemas.microsoft.com/office/drawing/2014/main" id="{9434CAFD-CF18-399A-575A-666E2745074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24036" y="2101456"/>
            <a:ext cx="2814167" cy="3015179"/>
          </a:xfrm>
          <a:prstGeom prst="rect">
            <a:avLst/>
          </a:prstGeom>
          <a:noFill/>
          <a:extLst>
            <a:ext uri="{909E8E84-426E-40DD-AFC4-6F175D3DCCD1}">
              <a14:hiddenFill xmlns:a14="http://schemas.microsoft.com/office/drawing/2010/main">
                <a:solidFill>
                  <a:srgbClr val="FFFFFF"/>
                </a:solidFill>
              </a14:hiddenFill>
            </a:ext>
          </a:extLst>
        </p:spPr>
      </p:pic>
      <p:sp>
        <p:nvSpPr>
          <p:cNvPr id="17" name="CuadroTexto 16">
            <a:extLst>
              <a:ext uri="{FF2B5EF4-FFF2-40B4-BE49-F238E27FC236}">
                <a16:creationId xmlns:a16="http://schemas.microsoft.com/office/drawing/2014/main" id="{FA8BAF11-1948-A5DF-F8AC-184F8E9AE30D}"/>
              </a:ext>
            </a:extLst>
          </p:cNvPr>
          <p:cNvSpPr txBox="1"/>
          <p:nvPr/>
        </p:nvSpPr>
        <p:spPr>
          <a:xfrm>
            <a:off x="4868196" y="2216482"/>
            <a:ext cx="2290482" cy="461665"/>
          </a:xfrm>
          <a:prstGeom prst="rect">
            <a:avLst/>
          </a:prstGeom>
          <a:noFill/>
        </p:spPr>
        <p:txBody>
          <a:bodyPr wrap="square">
            <a:spAutoFit/>
          </a:bodyPr>
          <a:lstStyle/>
          <a:p>
            <a:r>
              <a:rPr lang="es-AR" sz="1200" dirty="0"/>
              <a:t>2. </a:t>
            </a:r>
            <a:r>
              <a:rPr lang="es-AR" sz="1200" dirty="0" err="1"/>
              <a:t>Frame</a:t>
            </a:r>
            <a:r>
              <a:rPr lang="es-AR" sz="1200" dirty="0"/>
              <a:t>: marco que permite agrupar diferentes widgets.</a:t>
            </a:r>
          </a:p>
        </p:txBody>
      </p:sp>
      <p:pic>
        <p:nvPicPr>
          <p:cNvPr id="1028" name="Picture 4">
            <a:extLst>
              <a:ext uri="{FF2B5EF4-FFF2-40B4-BE49-F238E27FC236}">
                <a16:creationId xmlns:a16="http://schemas.microsoft.com/office/drawing/2014/main" id="{4A4710C9-EFF1-6A30-BAC1-A5C50A551A5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84687" y="2549321"/>
            <a:ext cx="2857500" cy="2038350"/>
          </a:xfrm>
          <a:prstGeom prst="rect">
            <a:avLst/>
          </a:prstGeom>
          <a:noFill/>
          <a:extLst>
            <a:ext uri="{909E8E84-426E-40DD-AFC4-6F175D3DCCD1}">
              <a14:hiddenFill xmlns:a14="http://schemas.microsoft.com/office/drawing/2010/main">
                <a:solidFill>
                  <a:srgbClr val="FFFFFF"/>
                </a:solidFill>
              </a14:hiddenFill>
            </a:ext>
          </a:extLst>
        </p:spPr>
      </p:pic>
      <p:sp>
        <p:nvSpPr>
          <p:cNvPr id="19" name="CuadroTexto 18">
            <a:extLst>
              <a:ext uri="{FF2B5EF4-FFF2-40B4-BE49-F238E27FC236}">
                <a16:creationId xmlns:a16="http://schemas.microsoft.com/office/drawing/2014/main" id="{FF5C86AA-6602-CEA6-A9ED-DC503B8B6A3E}"/>
              </a:ext>
            </a:extLst>
          </p:cNvPr>
          <p:cNvSpPr txBox="1"/>
          <p:nvPr/>
        </p:nvSpPr>
        <p:spPr>
          <a:xfrm>
            <a:off x="8086594" y="2325262"/>
            <a:ext cx="2676886" cy="461665"/>
          </a:xfrm>
          <a:prstGeom prst="rect">
            <a:avLst/>
          </a:prstGeom>
          <a:noFill/>
        </p:spPr>
        <p:txBody>
          <a:bodyPr wrap="square">
            <a:spAutoFit/>
          </a:bodyPr>
          <a:lstStyle/>
          <a:p>
            <a:r>
              <a:rPr lang="pt-BR" sz="1200" dirty="0"/>
              <a:t>3. </a:t>
            </a:r>
            <a:r>
              <a:rPr lang="pt-BR" sz="1200" dirty="0" err="1"/>
              <a:t>Label</a:t>
            </a:r>
            <a:r>
              <a:rPr lang="pt-BR" sz="1200" dirty="0"/>
              <a:t>: etiqueta estática que permite mostrar texto o </a:t>
            </a:r>
            <a:r>
              <a:rPr lang="pt-BR" sz="1200" dirty="0" err="1"/>
              <a:t>imagen</a:t>
            </a:r>
            <a:r>
              <a:rPr lang="pt-BR" sz="1200" dirty="0"/>
              <a:t>.</a:t>
            </a:r>
            <a:endParaRPr lang="es-AR" sz="1200" dirty="0"/>
          </a:p>
        </p:txBody>
      </p:sp>
      <p:pic>
        <p:nvPicPr>
          <p:cNvPr id="1030" name="Picture 6">
            <a:extLst>
              <a:ext uri="{FF2B5EF4-FFF2-40B4-BE49-F238E27FC236}">
                <a16:creationId xmlns:a16="http://schemas.microsoft.com/office/drawing/2014/main" id="{4417E7EC-9EAD-4473-9660-871FD39C5D3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764225" y="2683281"/>
            <a:ext cx="2857500" cy="1800225"/>
          </a:xfrm>
          <a:prstGeom prst="rect">
            <a:avLst/>
          </a:prstGeom>
          <a:noFill/>
          <a:extLst>
            <a:ext uri="{909E8E84-426E-40DD-AFC4-6F175D3DCCD1}">
              <a14:hiddenFill xmlns:a14="http://schemas.microsoft.com/office/drawing/2010/main">
                <a:solidFill>
                  <a:srgbClr val="FFFFFF"/>
                </a:solidFill>
              </a14:hiddenFill>
            </a:ext>
          </a:extLst>
        </p:spPr>
      </p:pic>
      <p:sp>
        <p:nvSpPr>
          <p:cNvPr id="21" name="CuadroTexto 20">
            <a:extLst>
              <a:ext uri="{FF2B5EF4-FFF2-40B4-BE49-F238E27FC236}">
                <a16:creationId xmlns:a16="http://schemas.microsoft.com/office/drawing/2014/main" id="{BB3D9772-8855-9BCA-45BE-FC6141154771}"/>
              </a:ext>
            </a:extLst>
          </p:cNvPr>
          <p:cNvSpPr txBox="1"/>
          <p:nvPr/>
        </p:nvSpPr>
        <p:spPr>
          <a:xfrm>
            <a:off x="476926" y="4994162"/>
            <a:ext cx="3361683" cy="461665"/>
          </a:xfrm>
          <a:prstGeom prst="rect">
            <a:avLst/>
          </a:prstGeom>
          <a:noFill/>
        </p:spPr>
        <p:txBody>
          <a:bodyPr wrap="square">
            <a:spAutoFit/>
          </a:bodyPr>
          <a:lstStyle/>
          <a:p>
            <a:r>
              <a:rPr lang="es-AR" sz="1200" dirty="0"/>
              <a:t>4. </a:t>
            </a:r>
            <a:r>
              <a:rPr lang="es-AR" sz="1200" dirty="0" err="1"/>
              <a:t>Entry</a:t>
            </a:r>
            <a:r>
              <a:rPr lang="es-AR" sz="1200" dirty="0"/>
              <a:t>: etiqueta que permite introducir texto corto (típico de formularios).</a:t>
            </a:r>
          </a:p>
        </p:txBody>
      </p:sp>
      <p:pic>
        <p:nvPicPr>
          <p:cNvPr id="1032" name="Picture 8">
            <a:extLst>
              <a:ext uri="{FF2B5EF4-FFF2-40B4-BE49-F238E27FC236}">
                <a16:creationId xmlns:a16="http://schemas.microsoft.com/office/drawing/2014/main" id="{35F200EE-96C6-EEB3-D1E3-402C91DC959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41673" y="5373083"/>
            <a:ext cx="2857500" cy="1419225"/>
          </a:xfrm>
          <a:prstGeom prst="rect">
            <a:avLst/>
          </a:prstGeom>
          <a:noFill/>
          <a:extLst>
            <a:ext uri="{909E8E84-426E-40DD-AFC4-6F175D3DCCD1}">
              <a14:hiddenFill xmlns:a14="http://schemas.microsoft.com/office/drawing/2010/main">
                <a:solidFill>
                  <a:srgbClr val="FFFFFF"/>
                </a:solidFill>
              </a14:hiddenFill>
            </a:ext>
          </a:extLst>
        </p:spPr>
      </p:pic>
      <p:sp>
        <p:nvSpPr>
          <p:cNvPr id="23" name="CuadroTexto 22">
            <a:extLst>
              <a:ext uri="{FF2B5EF4-FFF2-40B4-BE49-F238E27FC236}">
                <a16:creationId xmlns:a16="http://schemas.microsoft.com/office/drawing/2014/main" id="{977A5C23-2B02-416B-F037-9659823D008C}"/>
              </a:ext>
            </a:extLst>
          </p:cNvPr>
          <p:cNvSpPr txBox="1"/>
          <p:nvPr/>
        </p:nvSpPr>
        <p:spPr>
          <a:xfrm>
            <a:off x="3731102" y="5547873"/>
            <a:ext cx="1828964" cy="830997"/>
          </a:xfrm>
          <a:prstGeom prst="rect">
            <a:avLst/>
          </a:prstGeom>
          <a:noFill/>
        </p:spPr>
        <p:txBody>
          <a:bodyPr wrap="square">
            <a:spAutoFit/>
          </a:bodyPr>
          <a:lstStyle/>
          <a:p>
            <a:pPr algn="r"/>
            <a:r>
              <a:rPr lang="es-MX" sz="1200" dirty="0"/>
              <a:t>5. Text: campo que permite introducir texto largo (típico para añadir comentarios).</a:t>
            </a:r>
            <a:endParaRPr lang="es-AR" sz="1200" dirty="0"/>
          </a:p>
        </p:txBody>
      </p:sp>
      <p:pic>
        <p:nvPicPr>
          <p:cNvPr id="1034" name="Picture 10">
            <a:extLst>
              <a:ext uri="{FF2B5EF4-FFF2-40B4-BE49-F238E27FC236}">
                <a16:creationId xmlns:a16="http://schemas.microsoft.com/office/drawing/2014/main" id="{722A627B-ACC5-5FBA-565E-E9572359C65F}"/>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214644" y="4474827"/>
            <a:ext cx="2857500" cy="2390775"/>
          </a:xfrm>
          <a:prstGeom prst="rect">
            <a:avLst/>
          </a:prstGeom>
          <a:noFill/>
          <a:extLst>
            <a:ext uri="{909E8E84-426E-40DD-AFC4-6F175D3DCCD1}">
              <a14:hiddenFill xmlns:a14="http://schemas.microsoft.com/office/drawing/2010/main">
                <a:solidFill>
                  <a:srgbClr val="FFFFFF"/>
                </a:solidFill>
              </a14:hiddenFill>
            </a:ext>
          </a:extLst>
        </p:spPr>
      </p:pic>
      <p:sp>
        <p:nvSpPr>
          <p:cNvPr id="25" name="CuadroTexto 24">
            <a:extLst>
              <a:ext uri="{FF2B5EF4-FFF2-40B4-BE49-F238E27FC236}">
                <a16:creationId xmlns:a16="http://schemas.microsoft.com/office/drawing/2014/main" id="{5364A21D-2F41-42A9-3E72-31738899C4EC}"/>
              </a:ext>
            </a:extLst>
          </p:cNvPr>
          <p:cNvSpPr txBox="1"/>
          <p:nvPr/>
        </p:nvSpPr>
        <p:spPr>
          <a:xfrm>
            <a:off x="9555686" y="5776135"/>
            <a:ext cx="1723909" cy="461665"/>
          </a:xfrm>
          <a:prstGeom prst="rect">
            <a:avLst/>
          </a:prstGeom>
          <a:noFill/>
        </p:spPr>
        <p:txBody>
          <a:bodyPr wrap="square">
            <a:spAutoFit/>
          </a:bodyPr>
          <a:lstStyle/>
          <a:p>
            <a:pPr algn="r">
              <a:buFont typeface="Arial" panose="020B0604020202020204" pitchFamily="34" charset="0"/>
              <a:buChar char="•"/>
            </a:pPr>
            <a:r>
              <a:rPr lang="es-MX" sz="1200" b="0" i="1" dirty="0">
                <a:solidFill>
                  <a:srgbClr val="444444"/>
                </a:solidFill>
                <a:effectLst/>
              </a:rPr>
              <a:t>6. </a:t>
            </a:r>
            <a:r>
              <a:rPr lang="es-MX" sz="1200" b="0" i="1" dirty="0" err="1">
                <a:solidFill>
                  <a:srgbClr val="444444"/>
                </a:solidFill>
                <a:effectLst/>
              </a:rPr>
              <a:t>Button</a:t>
            </a:r>
            <a:r>
              <a:rPr lang="es-MX" sz="1200" b="0" i="0" dirty="0">
                <a:solidFill>
                  <a:srgbClr val="444444"/>
                </a:solidFill>
                <a:effectLst/>
              </a:rPr>
              <a:t>: ejecuta una función al ser pulsado.</a:t>
            </a:r>
          </a:p>
        </p:txBody>
      </p:sp>
      <p:pic>
        <p:nvPicPr>
          <p:cNvPr id="1036" name="Picture 12">
            <a:extLst>
              <a:ext uri="{FF2B5EF4-FFF2-40B4-BE49-F238E27FC236}">
                <a16:creationId xmlns:a16="http://schemas.microsoft.com/office/drawing/2014/main" id="{862AC686-75A1-3E9A-8617-45C34E4CA9A0}"/>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092827" y="4191531"/>
            <a:ext cx="2857500" cy="2066925"/>
          </a:xfrm>
          <a:prstGeom prst="rect">
            <a:avLst/>
          </a:prstGeom>
          <a:noFill/>
          <a:extLst>
            <a:ext uri="{909E8E84-426E-40DD-AFC4-6F175D3DCCD1}">
              <a14:hiddenFill xmlns:a14="http://schemas.microsoft.com/office/drawing/2010/main">
                <a:solidFill>
                  <a:srgbClr val="FFFFFF"/>
                </a:solidFill>
              </a14:hiddenFill>
            </a:ext>
          </a:extLst>
        </p:spPr>
      </p:pic>
      <p:sp>
        <p:nvSpPr>
          <p:cNvPr id="27" name="CuadroTexto 26">
            <a:extLst>
              <a:ext uri="{FF2B5EF4-FFF2-40B4-BE49-F238E27FC236}">
                <a16:creationId xmlns:a16="http://schemas.microsoft.com/office/drawing/2014/main" id="{F427A19D-F46A-09EE-C375-457FAFA6328B}"/>
              </a:ext>
            </a:extLst>
          </p:cNvPr>
          <p:cNvSpPr txBox="1"/>
          <p:nvPr/>
        </p:nvSpPr>
        <p:spPr>
          <a:xfrm>
            <a:off x="4690759" y="129896"/>
            <a:ext cx="6185646" cy="461665"/>
          </a:xfrm>
          <a:prstGeom prst="rect">
            <a:avLst/>
          </a:prstGeom>
          <a:noFill/>
        </p:spPr>
        <p:txBody>
          <a:bodyPr wrap="square">
            <a:spAutoFit/>
          </a:bodyPr>
          <a:lstStyle/>
          <a:p>
            <a:r>
              <a:rPr lang="es-MX" sz="2400" dirty="0">
                <a:solidFill>
                  <a:schemeClr val="accent1">
                    <a:lumMod val="50000"/>
                  </a:schemeClr>
                </a:solidFill>
              </a:rPr>
              <a:t>Widgets</a:t>
            </a:r>
          </a:p>
        </p:txBody>
      </p:sp>
      <p:sp>
        <p:nvSpPr>
          <p:cNvPr id="29" name="CuadroTexto 28">
            <a:extLst>
              <a:ext uri="{FF2B5EF4-FFF2-40B4-BE49-F238E27FC236}">
                <a16:creationId xmlns:a16="http://schemas.microsoft.com/office/drawing/2014/main" id="{B53342A2-ED52-39D1-FEF6-8822F20CF94D}"/>
              </a:ext>
            </a:extLst>
          </p:cNvPr>
          <p:cNvSpPr txBox="1"/>
          <p:nvPr/>
        </p:nvSpPr>
        <p:spPr>
          <a:xfrm>
            <a:off x="190020" y="2888221"/>
            <a:ext cx="1813264" cy="830997"/>
          </a:xfrm>
          <a:prstGeom prst="rect">
            <a:avLst/>
          </a:prstGeom>
          <a:noFill/>
        </p:spPr>
        <p:txBody>
          <a:bodyPr wrap="square">
            <a:spAutoFit/>
          </a:bodyPr>
          <a:lstStyle/>
          <a:p>
            <a:pPr algn="r"/>
            <a:r>
              <a:rPr lang="es-MX" sz="1200" dirty="0"/>
              <a:t>1. </a:t>
            </a:r>
            <a:r>
              <a:rPr lang="es-MX" sz="1200" dirty="0" err="1"/>
              <a:t>Tk</a:t>
            </a:r>
            <a:r>
              <a:rPr lang="es-MX" sz="1200" dirty="0"/>
              <a:t>: es la raíz de la interfaz, donde vamos a  colocar el resto de widgets.</a:t>
            </a:r>
            <a:endParaRPr lang="es-AR" sz="1200" dirty="0"/>
          </a:p>
        </p:txBody>
      </p:sp>
    </p:spTree>
    <p:extLst>
      <p:ext uri="{BB962C8B-B14F-4D97-AF65-F5344CB8AC3E}">
        <p14:creationId xmlns:p14="http://schemas.microsoft.com/office/powerpoint/2010/main" val="87596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Marcador de posición de imagen 11" descr="Imagen en blanco y negro">
            <a:extLst>
              <a:ext uri="{FF2B5EF4-FFF2-40B4-BE49-F238E27FC236}">
                <a16:creationId xmlns:a16="http://schemas.microsoft.com/office/drawing/2014/main" id="{616419AE-0FC1-B6F5-A3D6-D5B249750254}"/>
              </a:ext>
            </a:extLst>
          </p:cNvPr>
          <p:cNvPicPr>
            <a:picLocks noGrp="1" noChangeAspect="1"/>
          </p:cNvPicPr>
          <p:nvPr>
            <p:ph type="pic" idx="11"/>
          </p:nvPr>
        </p:nvPicPr>
        <p:blipFill>
          <a:blip r:embed="rId3">
            <a:extLst>
              <a:ext uri="{28A0092B-C50C-407E-A947-70E740481C1C}">
                <a14:useLocalDpi xmlns:a14="http://schemas.microsoft.com/office/drawing/2010/main" val="0"/>
              </a:ext>
            </a:extLst>
          </a:blip>
          <a:srcRect t="5984" b="5984"/>
          <a:stretch>
            <a:fillRect/>
          </a:stretch>
        </p:blipFill>
        <p:spPr/>
      </p:pic>
      <p:sp>
        <p:nvSpPr>
          <p:cNvPr id="3" name="CuadroTexto 2">
            <a:extLst>
              <a:ext uri="{FF2B5EF4-FFF2-40B4-BE49-F238E27FC236}">
                <a16:creationId xmlns:a16="http://schemas.microsoft.com/office/drawing/2014/main" id="{4FA5DEA9-94D0-2BE4-18FA-F93147AED449}"/>
              </a:ext>
            </a:extLst>
          </p:cNvPr>
          <p:cNvSpPr txBox="1"/>
          <p:nvPr/>
        </p:nvSpPr>
        <p:spPr>
          <a:xfrm>
            <a:off x="190500" y="114692"/>
            <a:ext cx="6096000" cy="523220"/>
          </a:xfrm>
          <a:prstGeom prst="rect">
            <a:avLst/>
          </a:prstGeom>
          <a:noFill/>
        </p:spPr>
        <p:txBody>
          <a:bodyPr wrap="square">
            <a:spAutoFit/>
          </a:bodyPr>
          <a:lstStyle/>
          <a:p>
            <a:pPr algn="l"/>
            <a:r>
              <a:rPr lang="es-MX" sz="2800" b="0" i="0">
                <a:solidFill>
                  <a:srgbClr val="444444"/>
                </a:solidFill>
                <a:effectLst/>
                <a:latin typeface="-apple-system"/>
              </a:rPr>
              <a:t>Introducción a Tcl/Tk (tkinter)</a:t>
            </a:r>
            <a:endParaRPr lang="es-AR" sz="2800" b="0" i="0" dirty="0">
              <a:solidFill>
                <a:srgbClr val="444444"/>
              </a:solidFill>
              <a:effectLst/>
              <a:latin typeface="-apple-system"/>
            </a:endParaRPr>
          </a:p>
        </p:txBody>
      </p:sp>
      <p:pic>
        <p:nvPicPr>
          <p:cNvPr id="13" name="Imagen 12">
            <a:extLst>
              <a:ext uri="{FF2B5EF4-FFF2-40B4-BE49-F238E27FC236}">
                <a16:creationId xmlns:a16="http://schemas.microsoft.com/office/drawing/2014/main" id="{C8648B35-4F12-B49D-8F57-6F0792835852}"/>
              </a:ext>
            </a:extLst>
          </p:cNvPr>
          <p:cNvPicPr>
            <a:picLocks noChangeAspect="1"/>
          </p:cNvPicPr>
          <p:nvPr/>
        </p:nvPicPr>
        <p:blipFill>
          <a:blip r:embed="rId4"/>
          <a:stretch>
            <a:fillRect/>
          </a:stretch>
        </p:blipFill>
        <p:spPr>
          <a:xfrm>
            <a:off x="10951203" y="6392574"/>
            <a:ext cx="914400" cy="254336"/>
          </a:xfrm>
          <a:prstGeom prst="rect">
            <a:avLst/>
          </a:prstGeom>
        </p:spPr>
      </p:pic>
      <p:pic>
        <p:nvPicPr>
          <p:cNvPr id="7" name="Cámara 6">
            <a:extLst>
              <a:ext uri="{FF2B5EF4-FFF2-40B4-BE49-F238E27FC236}">
                <a16:creationId xmlns:a16="http://schemas.microsoft.com/office/drawing/2014/main" id="{B5C07423-F398-853F-27F3-E3648EACF8A1}"/>
              </a:ext>
            </a:extLst>
          </p:cNvPr>
          <p:cNvPicPr>
            <a:picLocks noChangeAspect="1"/>
            <a:extLst>
              <a:ext uri="{51228E76-BA90-4043-B771-695A4F85340A}">
                <alf:liveFeedProps xmlns:alf="http://schemas.microsoft.com/office/drawing/2021/livefeed"/>
              </a:ext>
            </a:extLst>
          </p:cNvPicPr>
          <p:nvPr/>
        </p:nvPicPr>
        <p:blipFill>
          <a:blip r:embed="rId5">
            <a:extLst>
              <a:ext uri="{96DAC541-7B7A-43D3-8B79-37D633B846F1}">
                <asvg:svgBlip xmlns:asvg="http://schemas.microsoft.com/office/drawing/2016/SVG/main" r:embed="rId6"/>
              </a:ext>
            </a:extLst>
          </a:blip>
          <a:stretch>
            <a:fillRect/>
          </a:stretch>
        </p:blipFill>
        <p:spPr>
          <a:xfrm>
            <a:off x="10604310" y="57151"/>
            <a:ext cx="1539112" cy="1539112"/>
          </a:xfrm>
          <a:prstGeom prst="ellipse">
            <a:avLst/>
          </a:prstGeom>
          <a:ln>
            <a:noFill/>
          </a:ln>
          <a:effectLst>
            <a:outerShdw blurRad="190500" algn="tl" rotWithShape="0">
              <a:srgbClr val="000000">
                <a:alpha val="30000"/>
              </a:srgbClr>
            </a:outerShdw>
          </a:effectLst>
        </p:spPr>
      </p:pic>
      <p:pic>
        <p:nvPicPr>
          <p:cNvPr id="8" name="Picture 2" descr="Python Tkinter Tutorial - Javatpoint">
            <a:extLst>
              <a:ext uri="{FF2B5EF4-FFF2-40B4-BE49-F238E27FC236}">
                <a16:creationId xmlns:a16="http://schemas.microsoft.com/office/drawing/2014/main" id="{2A89F5DB-957C-D98A-04F4-9D0017018F3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948121" y="1989943"/>
            <a:ext cx="1195301" cy="1195301"/>
          </a:xfrm>
          <a:prstGeom prst="rect">
            <a:avLst/>
          </a:prstGeom>
          <a:noFill/>
          <a:extLst>
            <a:ext uri="{909E8E84-426E-40DD-AFC4-6F175D3DCCD1}">
              <a14:hiddenFill xmlns:a14="http://schemas.microsoft.com/office/drawing/2010/main">
                <a:solidFill>
                  <a:srgbClr val="FFFFFF"/>
                </a:solidFill>
              </a14:hiddenFill>
            </a:ext>
          </a:extLst>
        </p:spPr>
      </p:pic>
      <p:sp>
        <p:nvSpPr>
          <p:cNvPr id="10" name="CuadroTexto 9">
            <a:extLst>
              <a:ext uri="{FF2B5EF4-FFF2-40B4-BE49-F238E27FC236}">
                <a16:creationId xmlns:a16="http://schemas.microsoft.com/office/drawing/2014/main" id="{3BCE01BC-E35C-DCCB-BC5B-DFB35E3B20CA}"/>
              </a:ext>
            </a:extLst>
          </p:cNvPr>
          <p:cNvSpPr txBox="1"/>
          <p:nvPr/>
        </p:nvSpPr>
        <p:spPr>
          <a:xfrm>
            <a:off x="447042" y="748783"/>
            <a:ext cx="10157268" cy="830997"/>
          </a:xfrm>
          <a:prstGeom prst="rect">
            <a:avLst/>
          </a:prstGeom>
          <a:noFill/>
        </p:spPr>
        <p:txBody>
          <a:bodyPr wrap="square">
            <a:spAutoFit/>
          </a:bodyPr>
          <a:lstStyle/>
          <a:p>
            <a:r>
              <a:rPr lang="es-MX" sz="1200" dirty="0"/>
              <a:t>Widgets</a:t>
            </a:r>
            <a:br>
              <a:rPr lang="es-MX" sz="1200" dirty="0"/>
            </a:br>
            <a:endParaRPr lang="es-MX" sz="1200" dirty="0"/>
          </a:p>
          <a:p>
            <a:r>
              <a:rPr lang="es-MX" sz="1200" dirty="0"/>
              <a:t>A la hora de montar una vista con </a:t>
            </a:r>
            <a:r>
              <a:rPr lang="es-MX" sz="1200" dirty="0" err="1"/>
              <a:t>Tkinter</a:t>
            </a:r>
            <a:r>
              <a:rPr lang="es-MX" sz="1200" dirty="0"/>
              <a:t>, nos basaremos en widgets jerarquizados, que irán componiendo poco a poco nuestra interfaz. Algunos de los más comunes son:</a:t>
            </a:r>
          </a:p>
        </p:txBody>
      </p:sp>
      <p:sp>
        <p:nvSpPr>
          <p:cNvPr id="4" name="CuadroTexto 3">
            <a:extLst>
              <a:ext uri="{FF2B5EF4-FFF2-40B4-BE49-F238E27FC236}">
                <a16:creationId xmlns:a16="http://schemas.microsoft.com/office/drawing/2014/main" id="{2A19B785-BE46-764C-84CE-F17A72063772}"/>
              </a:ext>
            </a:extLst>
          </p:cNvPr>
          <p:cNvSpPr txBox="1"/>
          <p:nvPr/>
        </p:nvSpPr>
        <p:spPr>
          <a:xfrm>
            <a:off x="315223" y="2039122"/>
            <a:ext cx="3228487" cy="461665"/>
          </a:xfrm>
          <a:prstGeom prst="rect">
            <a:avLst/>
          </a:prstGeom>
          <a:noFill/>
        </p:spPr>
        <p:txBody>
          <a:bodyPr wrap="square">
            <a:spAutoFit/>
          </a:bodyPr>
          <a:lstStyle/>
          <a:p>
            <a:r>
              <a:rPr lang="es-MX" sz="1200" dirty="0"/>
              <a:t>7, </a:t>
            </a:r>
            <a:r>
              <a:rPr lang="es-MX" sz="1200" dirty="0" err="1"/>
              <a:t>Radiobutton</a:t>
            </a:r>
            <a:r>
              <a:rPr lang="es-MX" sz="1200" dirty="0"/>
              <a:t>: permite elegir una opción entre varias.</a:t>
            </a:r>
            <a:endParaRPr lang="es-AR" sz="1200" dirty="0"/>
          </a:p>
        </p:txBody>
      </p:sp>
      <p:pic>
        <p:nvPicPr>
          <p:cNvPr id="2050" name="Picture 2">
            <a:extLst>
              <a:ext uri="{FF2B5EF4-FFF2-40B4-BE49-F238E27FC236}">
                <a16:creationId xmlns:a16="http://schemas.microsoft.com/office/drawing/2014/main" id="{94B1553D-0CC4-79FF-5895-B02BAA88CD7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94142" y="2088890"/>
            <a:ext cx="2857500" cy="2524125"/>
          </a:xfrm>
          <a:prstGeom prst="rect">
            <a:avLst/>
          </a:prstGeom>
          <a:noFill/>
          <a:extLst>
            <a:ext uri="{909E8E84-426E-40DD-AFC4-6F175D3DCCD1}">
              <a14:hiddenFill xmlns:a14="http://schemas.microsoft.com/office/drawing/2010/main">
                <a:solidFill>
                  <a:srgbClr val="FFFFFF"/>
                </a:solidFill>
              </a14:hiddenFill>
            </a:ext>
          </a:extLst>
        </p:spPr>
      </p:pic>
      <p:sp>
        <p:nvSpPr>
          <p:cNvPr id="9" name="CuadroTexto 8">
            <a:extLst>
              <a:ext uri="{FF2B5EF4-FFF2-40B4-BE49-F238E27FC236}">
                <a16:creationId xmlns:a16="http://schemas.microsoft.com/office/drawing/2014/main" id="{E01041C2-842C-A749-0DC9-E6D512CCCF7F}"/>
              </a:ext>
            </a:extLst>
          </p:cNvPr>
          <p:cNvSpPr txBox="1"/>
          <p:nvPr/>
        </p:nvSpPr>
        <p:spPr>
          <a:xfrm>
            <a:off x="156573" y="4347952"/>
            <a:ext cx="2191928" cy="646331"/>
          </a:xfrm>
          <a:prstGeom prst="rect">
            <a:avLst/>
          </a:prstGeom>
          <a:noFill/>
        </p:spPr>
        <p:txBody>
          <a:bodyPr wrap="square">
            <a:spAutoFit/>
          </a:bodyPr>
          <a:lstStyle/>
          <a:p>
            <a:r>
              <a:rPr lang="es-MX" sz="1200" dirty="0"/>
              <a:t>8, </a:t>
            </a:r>
            <a:r>
              <a:rPr lang="es-MX" sz="1200" dirty="0" err="1"/>
              <a:t>Checkbutton</a:t>
            </a:r>
            <a:r>
              <a:rPr lang="es-MX" sz="1200" dirty="0"/>
              <a:t>: permite elegir varias de las opciones propuestas.</a:t>
            </a:r>
            <a:endParaRPr lang="es-AR" sz="1200" dirty="0"/>
          </a:p>
        </p:txBody>
      </p:sp>
      <p:pic>
        <p:nvPicPr>
          <p:cNvPr id="2052" name="Picture 4">
            <a:extLst>
              <a:ext uri="{FF2B5EF4-FFF2-40B4-BE49-F238E27FC236}">
                <a16:creationId xmlns:a16="http://schemas.microsoft.com/office/drawing/2014/main" id="{B02B2128-138B-1F74-E3DB-BFB7FD72BCA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62818" y="4493850"/>
            <a:ext cx="2857500" cy="2743200"/>
          </a:xfrm>
          <a:prstGeom prst="rect">
            <a:avLst/>
          </a:prstGeom>
          <a:noFill/>
          <a:extLst>
            <a:ext uri="{909E8E84-426E-40DD-AFC4-6F175D3DCCD1}">
              <a14:hiddenFill xmlns:a14="http://schemas.microsoft.com/office/drawing/2010/main">
                <a:solidFill>
                  <a:srgbClr val="FFFFFF"/>
                </a:solidFill>
              </a14:hiddenFill>
            </a:ext>
          </a:extLst>
        </p:spPr>
      </p:pic>
      <p:sp>
        <p:nvSpPr>
          <p:cNvPr id="16" name="CuadroTexto 15">
            <a:extLst>
              <a:ext uri="{FF2B5EF4-FFF2-40B4-BE49-F238E27FC236}">
                <a16:creationId xmlns:a16="http://schemas.microsoft.com/office/drawing/2014/main" id="{04288A6D-79D0-8FF4-5EF4-88AAA9F02E79}"/>
              </a:ext>
            </a:extLst>
          </p:cNvPr>
          <p:cNvSpPr txBox="1"/>
          <p:nvPr/>
        </p:nvSpPr>
        <p:spPr>
          <a:xfrm>
            <a:off x="7458268" y="2047246"/>
            <a:ext cx="3715870" cy="461665"/>
          </a:xfrm>
          <a:prstGeom prst="rect">
            <a:avLst/>
          </a:prstGeom>
          <a:noFill/>
        </p:spPr>
        <p:txBody>
          <a:bodyPr wrap="square">
            <a:spAutoFit/>
          </a:bodyPr>
          <a:lstStyle/>
          <a:p>
            <a:r>
              <a:rPr lang="es-MX" sz="1200" dirty="0"/>
              <a:t>9. </a:t>
            </a:r>
            <a:r>
              <a:rPr lang="es-MX" sz="1200" dirty="0" err="1"/>
              <a:t>Menu</a:t>
            </a:r>
            <a:r>
              <a:rPr lang="es-MX" sz="1200" dirty="0"/>
              <a:t>: clásico menú superior con opciones (Archivo, Editar…).</a:t>
            </a:r>
            <a:endParaRPr lang="es-AR" sz="1200" dirty="0"/>
          </a:p>
        </p:txBody>
      </p:sp>
      <p:pic>
        <p:nvPicPr>
          <p:cNvPr id="2054" name="Picture 6">
            <a:extLst>
              <a:ext uri="{FF2B5EF4-FFF2-40B4-BE49-F238E27FC236}">
                <a16:creationId xmlns:a16="http://schemas.microsoft.com/office/drawing/2014/main" id="{73025B24-DDEB-F2B0-5580-E61D3F97F4A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042044" y="2581340"/>
            <a:ext cx="2857500" cy="2466975"/>
          </a:xfrm>
          <a:prstGeom prst="rect">
            <a:avLst/>
          </a:prstGeom>
          <a:noFill/>
          <a:extLst>
            <a:ext uri="{909E8E84-426E-40DD-AFC4-6F175D3DCCD1}">
              <a14:hiddenFill xmlns:a14="http://schemas.microsoft.com/office/drawing/2010/main">
                <a:solidFill>
                  <a:srgbClr val="FFFFFF"/>
                </a:solidFill>
              </a14:hiddenFill>
            </a:ext>
          </a:extLst>
        </p:spPr>
      </p:pic>
      <p:sp>
        <p:nvSpPr>
          <p:cNvPr id="20" name="CuadroTexto 19">
            <a:extLst>
              <a:ext uri="{FF2B5EF4-FFF2-40B4-BE49-F238E27FC236}">
                <a16:creationId xmlns:a16="http://schemas.microsoft.com/office/drawing/2014/main" id="{3D2D10DD-3C45-061F-8724-5BAE14BE34C0}"/>
              </a:ext>
            </a:extLst>
          </p:cNvPr>
          <p:cNvSpPr txBox="1"/>
          <p:nvPr/>
        </p:nvSpPr>
        <p:spPr>
          <a:xfrm>
            <a:off x="3794416" y="1788176"/>
            <a:ext cx="6194610" cy="276999"/>
          </a:xfrm>
          <a:prstGeom prst="rect">
            <a:avLst/>
          </a:prstGeom>
          <a:noFill/>
        </p:spPr>
        <p:txBody>
          <a:bodyPr wrap="square">
            <a:spAutoFit/>
          </a:bodyPr>
          <a:lstStyle/>
          <a:p>
            <a:r>
              <a:rPr lang="es-AR" sz="1200" dirty="0"/>
              <a:t>10, </a:t>
            </a:r>
            <a:r>
              <a:rPr lang="es-AR" sz="1200" dirty="0" err="1"/>
              <a:t>Dialogs</a:t>
            </a:r>
            <a:r>
              <a:rPr lang="es-AR" sz="1200" dirty="0"/>
              <a:t>: ventana emergente (o pop-up).</a:t>
            </a:r>
          </a:p>
        </p:txBody>
      </p:sp>
      <p:pic>
        <p:nvPicPr>
          <p:cNvPr id="2056" name="Picture 8">
            <a:extLst>
              <a:ext uri="{FF2B5EF4-FFF2-40B4-BE49-F238E27FC236}">
                <a16:creationId xmlns:a16="http://schemas.microsoft.com/office/drawing/2014/main" id="{21D3C1A4-D4DA-F147-30BA-0F521D983215}"/>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892089" y="2099417"/>
            <a:ext cx="2857500" cy="1581150"/>
          </a:xfrm>
          <a:prstGeom prst="rect">
            <a:avLst/>
          </a:prstGeom>
          <a:noFill/>
          <a:extLst>
            <a:ext uri="{909E8E84-426E-40DD-AFC4-6F175D3DCCD1}">
              <a14:hiddenFill xmlns:a14="http://schemas.microsoft.com/office/drawing/2010/main">
                <a:solidFill>
                  <a:srgbClr val="FFFFFF"/>
                </a:solidFill>
              </a14:hiddenFill>
            </a:ext>
          </a:extLst>
        </p:spPr>
      </p:pic>
      <p:sp>
        <p:nvSpPr>
          <p:cNvPr id="24" name="CuadroTexto 23">
            <a:extLst>
              <a:ext uri="{FF2B5EF4-FFF2-40B4-BE49-F238E27FC236}">
                <a16:creationId xmlns:a16="http://schemas.microsoft.com/office/drawing/2014/main" id="{C279C71C-F7ED-E239-D741-62F9D33B59B0}"/>
              </a:ext>
            </a:extLst>
          </p:cNvPr>
          <p:cNvSpPr txBox="1"/>
          <p:nvPr/>
        </p:nvSpPr>
        <p:spPr>
          <a:xfrm>
            <a:off x="7989219" y="5423343"/>
            <a:ext cx="4154203" cy="1015663"/>
          </a:xfrm>
          <a:prstGeom prst="rect">
            <a:avLst/>
          </a:prstGeom>
          <a:noFill/>
        </p:spPr>
        <p:txBody>
          <a:bodyPr wrap="square">
            <a:spAutoFit/>
          </a:bodyPr>
          <a:lstStyle/>
          <a:p>
            <a:r>
              <a:rPr lang="es-MX" sz="1200" dirty="0"/>
              <a:t>Cuando vayamos a inicializar el componente, debemos pasar por constructor el elemento que quede “por encima” en la jerarquía de la vista (si queremos colocar una </a:t>
            </a:r>
            <a:r>
              <a:rPr lang="es-MX" sz="1200" dirty="0" err="1"/>
              <a:t>label</a:t>
            </a:r>
            <a:r>
              <a:rPr lang="es-MX" sz="1200" dirty="0"/>
              <a:t> dentro de un </a:t>
            </a:r>
            <a:r>
              <a:rPr lang="es-MX" sz="1200" dirty="0" err="1"/>
              <a:t>frame</a:t>
            </a:r>
            <a:r>
              <a:rPr lang="es-MX" sz="1200" dirty="0"/>
              <a:t>, al construir la etiqueta le pasaremos el marco como argumento del constructor).</a:t>
            </a:r>
            <a:endParaRPr lang="es-AR" sz="1200" dirty="0"/>
          </a:p>
        </p:txBody>
      </p:sp>
      <p:sp>
        <p:nvSpPr>
          <p:cNvPr id="2" name="CuadroTexto 1">
            <a:extLst>
              <a:ext uri="{FF2B5EF4-FFF2-40B4-BE49-F238E27FC236}">
                <a16:creationId xmlns:a16="http://schemas.microsoft.com/office/drawing/2014/main" id="{CF2F1002-4401-F186-2306-F658C096E6F2}"/>
              </a:ext>
            </a:extLst>
          </p:cNvPr>
          <p:cNvSpPr txBox="1"/>
          <p:nvPr/>
        </p:nvSpPr>
        <p:spPr>
          <a:xfrm>
            <a:off x="3813645" y="3865933"/>
            <a:ext cx="6194610" cy="276999"/>
          </a:xfrm>
          <a:prstGeom prst="rect">
            <a:avLst/>
          </a:prstGeom>
          <a:noFill/>
        </p:spPr>
        <p:txBody>
          <a:bodyPr wrap="square">
            <a:spAutoFit/>
          </a:bodyPr>
          <a:lstStyle/>
          <a:p>
            <a:r>
              <a:rPr lang="es-AR" sz="1200" dirty="0"/>
              <a:t>11,Notebook</a:t>
            </a:r>
          </a:p>
        </p:txBody>
      </p:sp>
      <p:pic>
        <p:nvPicPr>
          <p:cNvPr id="1028" name="Picture 4" descr="Py In My Eye: Tkinter Notebook Demo">
            <a:extLst>
              <a:ext uri="{FF2B5EF4-FFF2-40B4-BE49-F238E27FC236}">
                <a16:creationId xmlns:a16="http://schemas.microsoft.com/office/drawing/2014/main" id="{E29EB7BD-C4D4-B9DE-2DCC-A81B7C2C8D48}"/>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935175" y="4195557"/>
            <a:ext cx="3829050" cy="2590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48234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Marcador de posición de imagen 11" descr="Imagen en blanco y negro">
            <a:extLst>
              <a:ext uri="{FF2B5EF4-FFF2-40B4-BE49-F238E27FC236}">
                <a16:creationId xmlns:a16="http://schemas.microsoft.com/office/drawing/2014/main" id="{616419AE-0FC1-B6F5-A3D6-D5B249750254}"/>
              </a:ext>
            </a:extLst>
          </p:cNvPr>
          <p:cNvPicPr>
            <a:picLocks noGrp="1" noChangeAspect="1"/>
          </p:cNvPicPr>
          <p:nvPr>
            <p:ph type="pic" idx="11"/>
          </p:nvPr>
        </p:nvPicPr>
        <p:blipFill>
          <a:blip r:embed="rId3">
            <a:extLst>
              <a:ext uri="{28A0092B-C50C-407E-A947-70E740481C1C}">
                <a14:useLocalDpi xmlns:a14="http://schemas.microsoft.com/office/drawing/2010/main" val="0"/>
              </a:ext>
            </a:extLst>
          </a:blip>
          <a:srcRect t="5984" b="5984"/>
          <a:stretch>
            <a:fillRect/>
          </a:stretch>
        </p:blipFill>
        <p:spPr/>
      </p:pic>
      <p:sp>
        <p:nvSpPr>
          <p:cNvPr id="3" name="CuadroTexto 2">
            <a:extLst>
              <a:ext uri="{FF2B5EF4-FFF2-40B4-BE49-F238E27FC236}">
                <a16:creationId xmlns:a16="http://schemas.microsoft.com/office/drawing/2014/main" id="{4FA5DEA9-94D0-2BE4-18FA-F93147AED449}"/>
              </a:ext>
            </a:extLst>
          </p:cNvPr>
          <p:cNvSpPr txBox="1"/>
          <p:nvPr/>
        </p:nvSpPr>
        <p:spPr>
          <a:xfrm>
            <a:off x="190500" y="114692"/>
            <a:ext cx="6096000" cy="523220"/>
          </a:xfrm>
          <a:prstGeom prst="rect">
            <a:avLst/>
          </a:prstGeom>
          <a:noFill/>
        </p:spPr>
        <p:txBody>
          <a:bodyPr wrap="square">
            <a:spAutoFit/>
          </a:bodyPr>
          <a:lstStyle/>
          <a:p>
            <a:pPr algn="l"/>
            <a:r>
              <a:rPr lang="es-MX" sz="2800" b="0" i="0">
                <a:solidFill>
                  <a:srgbClr val="444444"/>
                </a:solidFill>
                <a:effectLst/>
                <a:latin typeface="-apple-system"/>
              </a:rPr>
              <a:t>Introducción a Tcl/Tk (tkinter)</a:t>
            </a:r>
            <a:endParaRPr lang="es-AR" sz="2800" b="0" i="0" dirty="0">
              <a:solidFill>
                <a:srgbClr val="444444"/>
              </a:solidFill>
              <a:effectLst/>
              <a:latin typeface="-apple-system"/>
            </a:endParaRPr>
          </a:p>
        </p:txBody>
      </p:sp>
      <p:pic>
        <p:nvPicPr>
          <p:cNvPr id="13" name="Imagen 12">
            <a:extLst>
              <a:ext uri="{FF2B5EF4-FFF2-40B4-BE49-F238E27FC236}">
                <a16:creationId xmlns:a16="http://schemas.microsoft.com/office/drawing/2014/main" id="{C8648B35-4F12-B49D-8F57-6F0792835852}"/>
              </a:ext>
            </a:extLst>
          </p:cNvPr>
          <p:cNvPicPr>
            <a:picLocks noChangeAspect="1"/>
          </p:cNvPicPr>
          <p:nvPr/>
        </p:nvPicPr>
        <p:blipFill>
          <a:blip r:embed="rId4"/>
          <a:stretch>
            <a:fillRect/>
          </a:stretch>
        </p:blipFill>
        <p:spPr>
          <a:xfrm>
            <a:off x="10951203" y="6392574"/>
            <a:ext cx="914400" cy="254336"/>
          </a:xfrm>
          <a:prstGeom prst="rect">
            <a:avLst/>
          </a:prstGeom>
        </p:spPr>
      </p:pic>
      <p:pic>
        <p:nvPicPr>
          <p:cNvPr id="7" name="Cámara 6">
            <a:extLst>
              <a:ext uri="{FF2B5EF4-FFF2-40B4-BE49-F238E27FC236}">
                <a16:creationId xmlns:a16="http://schemas.microsoft.com/office/drawing/2014/main" id="{B5C07423-F398-853F-27F3-E3648EACF8A1}"/>
              </a:ext>
            </a:extLst>
          </p:cNvPr>
          <p:cNvPicPr>
            <a:picLocks noChangeAspect="1"/>
            <a:extLst>
              <a:ext uri="{51228E76-BA90-4043-B771-695A4F85340A}">
                <alf:liveFeedProps xmlns:alf="http://schemas.microsoft.com/office/drawing/2021/livefeed"/>
              </a:ext>
            </a:extLst>
          </p:cNvPicPr>
          <p:nvPr/>
        </p:nvPicPr>
        <p:blipFill>
          <a:blip r:embed="rId5">
            <a:extLst>
              <a:ext uri="{96DAC541-7B7A-43D3-8B79-37D633B846F1}">
                <asvg:svgBlip xmlns:asvg="http://schemas.microsoft.com/office/drawing/2016/SVG/main" r:embed="rId6"/>
              </a:ext>
            </a:extLst>
          </a:blip>
          <a:stretch>
            <a:fillRect/>
          </a:stretch>
        </p:blipFill>
        <p:spPr>
          <a:xfrm>
            <a:off x="10604310" y="57151"/>
            <a:ext cx="1539112" cy="1539112"/>
          </a:xfrm>
          <a:prstGeom prst="ellipse">
            <a:avLst/>
          </a:prstGeom>
          <a:ln>
            <a:noFill/>
          </a:ln>
          <a:effectLst>
            <a:outerShdw blurRad="190500" algn="tl" rotWithShape="0">
              <a:srgbClr val="000000">
                <a:alpha val="30000"/>
              </a:srgbClr>
            </a:outerShdw>
          </a:effectLst>
        </p:spPr>
      </p:pic>
      <p:pic>
        <p:nvPicPr>
          <p:cNvPr id="8" name="Picture 2" descr="Python Tkinter Tutorial - Javatpoint">
            <a:extLst>
              <a:ext uri="{FF2B5EF4-FFF2-40B4-BE49-F238E27FC236}">
                <a16:creationId xmlns:a16="http://schemas.microsoft.com/office/drawing/2014/main" id="{2A89F5DB-957C-D98A-04F4-9D0017018F3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948121" y="1989943"/>
            <a:ext cx="1195301" cy="1195301"/>
          </a:xfrm>
          <a:prstGeom prst="rect">
            <a:avLst/>
          </a:prstGeom>
          <a:noFill/>
          <a:extLst>
            <a:ext uri="{909E8E84-426E-40DD-AFC4-6F175D3DCCD1}">
              <a14:hiddenFill xmlns:a14="http://schemas.microsoft.com/office/drawing/2010/main">
                <a:solidFill>
                  <a:srgbClr val="FFFFFF"/>
                </a:solidFill>
              </a14:hiddenFill>
            </a:ext>
          </a:extLst>
        </p:spPr>
      </p:pic>
      <p:sp>
        <p:nvSpPr>
          <p:cNvPr id="10" name="CuadroTexto 9">
            <a:extLst>
              <a:ext uri="{FF2B5EF4-FFF2-40B4-BE49-F238E27FC236}">
                <a16:creationId xmlns:a16="http://schemas.microsoft.com/office/drawing/2014/main" id="{3BCE01BC-E35C-DCCB-BC5B-DFB35E3B20CA}"/>
              </a:ext>
            </a:extLst>
          </p:cNvPr>
          <p:cNvSpPr txBox="1"/>
          <p:nvPr/>
        </p:nvSpPr>
        <p:spPr>
          <a:xfrm>
            <a:off x="447042" y="748783"/>
            <a:ext cx="10157268" cy="3847207"/>
          </a:xfrm>
          <a:prstGeom prst="rect">
            <a:avLst/>
          </a:prstGeom>
          <a:noFill/>
        </p:spPr>
        <p:txBody>
          <a:bodyPr wrap="square">
            <a:spAutoFit/>
          </a:bodyPr>
          <a:lstStyle/>
          <a:p>
            <a:r>
              <a:rPr lang="es-MX" sz="1600" dirty="0">
                <a:solidFill>
                  <a:schemeClr val="accent1">
                    <a:lumMod val="50000"/>
                  </a:schemeClr>
                </a:solidFill>
              </a:rPr>
              <a:t>Configuración</a:t>
            </a:r>
            <a:br>
              <a:rPr lang="es-MX" sz="1200" dirty="0"/>
            </a:br>
            <a:endParaRPr lang="es-MX" sz="1200" dirty="0"/>
          </a:p>
          <a:p>
            <a:r>
              <a:rPr lang="es-MX" sz="1200" dirty="0"/>
              <a:t>Para configurar un widget, simplemente llamamos a .</a:t>
            </a:r>
            <a:r>
              <a:rPr lang="es-MX" sz="1200" dirty="0" err="1"/>
              <a:t>config</a:t>
            </a:r>
            <a:r>
              <a:rPr lang="es-MX" sz="1200" dirty="0"/>
              <a:t>() y pasamos los argumentos que queramos modificar. Algunas opciones son:</a:t>
            </a:r>
          </a:p>
          <a:p>
            <a:endParaRPr lang="es-MX" sz="1200" dirty="0"/>
          </a:p>
          <a:p>
            <a:pPr marL="171450" indent="-171450">
              <a:buFont typeface="Arial" panose="020B0604020202020204" pitchFamily="34" charset="0"/>
              <a:buChar char="•"/>
            </a:pPr>
            <a:r>
              <a:rPr lang="es-MX" sz="1200" dirty="0" err="1"/>
              <a:t>bg</a:t>
            </a:r>
            <a:r>
              <a:rPr lang="es-MX" sz="1200" dirty="0"/>
              <a:t>: modifica el color de fondo. Se puede indicar con el color en inglés (incluyendo modificadores, como “</a:t>
            </a:r>
            <a:r>
              <a:rPr lang="es-MX" sz="1200" dirty="0" err="1"/>
              <a:t>darkgreen</a:t>
            </a:r>
            <a:r>
              <a:rPr lang="es-MX" sz="1200" dirty="0"/>
              <a:t>”) o su código RGB en hexadecimal (“#</a:t>
            </a:r>
            <a:r>
              <a:rPr lang="es-MX" sz="1200" dirty="0" err="1"/>
              <a:t>aaaaaa</a:t>
            </a:r>
            <a:r>
              <a:rPr lang="es-MX" sz="1200" dirty="0"/>
              <a:t>” para blanco). Ojo: en MacOS no se puede modificar el color de fondo de los botones; aunque indiquemos un nuevo color, se mostrará en blanco. Lo más parecido que podemos hacer es configurar el </a:t>
            </a:r>
            <a:r>
              <a:rPr lang="es-MX" sz="1200" dirty="0" err="1"/>
              <a:t>highlightbackground</a:t>
            </a:r>
            <a:r>
              <a:rPr lang="es-MX" sz="1200" dirty="0"/>
              <a:t>, que pintará el fondo alrededor del botón del color que indiquemos.</a:t>
            </a:r>
          </a:p>
          <a:p>
            <a:pPr marL="171450" indent="-171450">
              <a:buFont typeface="Arial" panose="020B0604020202020204" pitchFamily="34" charset="0"/>
              <a:buChar char="•"/>
            </a:pPr>
            <a:r>
              <a:rPr lang="es-MX" sz="1200" dirty="0" err="1"/>
              <a:t>fg</a:t>
            </a:r>
            <a:r>
              <a:rPr lang="es-MX" sz="1200" dirty="0"/>
              <a:t>: cambia el color del texto.</a:t>
            </a:r>
          </a:p>
          <a:p>
            <a:pPr marL="171450" indent="-171450">
              <a:buFont typeface="Arial" panose="020B0604020202020204" pitchFamily="34" charset="0"/>
              <a:buChar char="•"/>
            </a:pPr>
            <a:r>
              <a:rPr lang="es-MX" sz="1200" dirty="0"/>
              <a:t>cursor: modifica la forma del cursor. Algunos de los más utilizados son “</a:t>
            </a:r>
            <a:r>
              <a:rPr lang="es-MX" sz="1200" dirty="0" err="1"/>
              <a:t>gumby</a:t>
            </a:r>
            <a:r>
              <a:rPr lang="es-MX" sz="1200" dirty="0"/>
              <a:t>”, “</a:t>
            </a:r>
            <a:r>
              <a:rPr lang="es-MX" sz="1200" dirty="0" err="1"/>
              <a:t>pencil</a:t>
            </a:r>
            <a:r>
              <a:rPr lang="es-MX" sz="1200" dirty="0"/>
              <a:t>”, “</a:t>
            </a:r>
            <a:r>
              <a:rPr lang="es-MX" sz="1200" dirty="0" err="1"/>
              <a:t>watch</a:t>
            </a:r>
            <a:r>
              <a:rPr lang="es-MX" sz="1200" dirty="0"/>
              <a:t>” o “</a:t>
            </a:r>
            <a:r>
              <a:rPr lang="es-MX" sz="1200" dirty="0" err="1"/>
              <a:t>cross</a:t>
            </a:r>
            <a:r>
              <a:rPr lang="es-MX" sz="1200" dirty="0"/>
              <a:t>”.</a:t>
            </a:r>
          </a:p>
          <a:p>
            <a:pPr marL="171450" indent="-171450">
              <a:buFont typeface="Arial" panose="020B0604020202020204" pitchFamily="34" charset="0"/>
              <a:buChar char="•"/>
            </a:pPr>
            <a:r>
              <a:rPr lang="es-MX" sz="1200" dirty="0" err="1"/>
              <a:t>height</a:t>
            </a:r>
            <a:r>
              <a:rPr lang="es-MX" sz="1200" dirty="0"/>
              <a:t>: altura en líneas del componente.</a:t>
            </a:r>
          </a:p>
          <a:p>
            <a:pPr marL="171450" indent="-171450">
              <a:buFont typeface="Arial" panose="020B0604020202020204" pitchFamily="34" charset="0"/>
              <a:buChar char="•"/>
            </a:pPr>
            <a:r>
              <a:rPr lang="es-MX" sz="1200" dirty="0" err="1"/>
              <a:t>width</a:t>
            </a:r>
            <a:r>
              <a:rPr lang="es-MX" sz="1200" dirty="0"/>
              <a:t>: anchura en caracteres del componente.</a:t>
            </a:r>
          </a:p>
          <a:p>
            <a:pPr marL="171450" indent="-171450">
              <a:buFont typeface="Arial" panose="020B0604020202020204" pitchFamily="34" charset="0"/>
              <a:buChar char="•"/>
            </a:pPr>
            <a:r>
              <a:rPr lang="es-MX" sz="1200" dirty="0" err="1"/>
              <a:t>font</a:t>
            </a:r>
            <a:r>
              <a:rPr lang="es-MX" sz="1200" dirty="0"/>
              <a:t>: nos permite especificar, en una tupla con nombre de la fuente, tamaño y estilo, la fuente a utilizar en el texto del componente. Por ejemplo, Font(“Times New </a:t>
            </a:r>
            <a:r>
              <a:rPr lang="es-MX" sz="1200" dirty="0" err="1"/>
              <a:t>Roman</a:t>
            </a:r>
            <a:r>
              <a:rPr lang="es-MX" sz="1200" dirty="0"/>
              <a:t>”, 24, “</a:t>
            </a:r>
            <a:r>
              <a:rPr lang="es-MX" sz="1200" dirty="0" err="1"/>
              <a:t>bold</a:t>
            </a:r>
            <a:r>
              <a:rPr lang="es-MX" sz="1200" dirty="0"/>
              <a:t> </a:t>
            </a:r>
            <a:r>
              <a:rPr lang="es-MX" sz="1200" dirty="0" err="1"/>
              <a:t>underline</a:t>
            </a:r>
            <a:r>
              <a:rPr lang="es-MX" sz="1200" dirty="0"/>
              <a:t>”).</a:t>
            </a:r>
          </a:p>
          <a:p>
            <a:pPr marL="171450" indent="-171450">
              <a:buFont typeface="Arial" panose="020B0604020202020204" pitchFamily="34" charset="0"/>
              <a:buChar char="•"/>
            </a:pPr>
            <a:r>
              <a:rPr lang="es-MX" sz="1200" dirty="0" err="1"/>
              <a:t>bd</a:t>
            </a:r>
            <a:r>
              <a:rPr lang="es-MX" sz="1200" dirty="0"/>
              <a:t>: modificamos la anchura del borde del widget.</a:t>
            </a:r>
          </a:p>
          <a:p>
            <a:pPr marL="171450" indent="-171450">
              <a:buFont typeface="Arial" panose="020B0604020202020204" pitchFamily="34" charset="0"/>
              <a:buChar char="•"/>
            </a:pPr>
            <a:r>
              <a:rPr lang="es-MX" sz="1200" dirty="0" err="1"/>
              <a:t>relief</a:t>
            </a:r>
            <a:r>
              <a:rPr lang="es-MX" sz="1200" dirty="0"/>
              <a:t>: cambiamos el estilo del borde del componente. Su valor puede ser “flat”, “</a:t>
            </a:r>
            <a:r>
              <a:rPr lang="es-MX" sz="1200" dirty="0" err="1"/>
              <a:t>sunken</a:t>
            </a:r>
            <a:r>
              <a:rPr lang="es-MX" sz="1200" dirty="0"/>
              <a:t>”, “</a:t>
            </a:r>
            <a:r>
              <a:rPr lang="es-MX" sz="1200" dirty="0" err="1"/>
              <a:t>raised</a:t>
            </a:r>
            <a:r>
              <a:rPr lang="es-MX" sz="1200" dirty="0"/>
              <a:t>”, “</a:t>
            </a:r>
            <a:r>
              <a:rPr lang="es-MX" sz="1200" dirty="0" err="1"/>
              <a:t>groove</a:t>
            </a:r>
            <a:r>
              <a:rPr lang="es-MX" sz="1200" dirty="0"/>
              <a:t>”, “</a:t>
            </a:r>
            <a:r>
              <a:rPr lang="es-MX" sz="1200" dirty="0" err="1"/>
              <a:t>solid</a:t>
            </a:r>
            <a:r>
              <a:rPr lang="es-MX" sz="1200" dirty="0"/>
              <a:t>” o “</a:t>
            </a:r>
            <a:r>
              <a:rPr lang="es-MX" sz="1200" dirty="0" err="1"/>
              <a:t>ridge</a:t>
            </a:r>
            <a:r>
              <a:rPr lang="es-MX" sz="1200" dirty="0"/>
              <a:t>”.</a:t>
            </a:r>
          </a:p>
          <a:p>
            <a:pPr marL="171450" indent="-171450">
              <a:buFont typeface="Arial" panose="020B0604020202020204" pitchFamily="34" charset="0"/>
              <a:buChar char="•"/>
            </a:pPr>
            <a:r>
              <a:rPr lang="es-MX" sz="1200" dirty="0" err="1"/>
              <a:t>state</a:t>
            </a:r>
            <a:r>
              <a:rPr lang="es-MX" sz="1200" dirty="0"/>
              <a:t>: permite deshabilitar el componente (</a:t>
            </a:r>
            <a:r>
              <a:rPr lang="es-MX" sz="1200" dirty="0" err="1"/>
              <a:t>state</a:t>
            </a:r>
            <a:r>
              <a:rPr lang="es-MX" sz="1200" dirty="0"/>
              <a:t>=DISABLED); por ejemplo, una </a:t>
            </a:r>
            <a:r>
              <a:rPr lang="es-MX" sz="1200" dirty="0" err="1"/>
              <a:t>Label</a:t>
            </a:r>
            <a:r>
              <a:rPr lang="es-MX" sz="1200" dirty="0"/>
              <a:t> en la que no se puede escribir o un </a:t>
            </a:r>
            <a:r>
              <a:rPr lang="es-MX" sz="1200" dirty="0" err="1"/>
              <a:t>Button</a:t>
            </a:r>
            <a:r>
              <a:rPr lang="es-MX" sz="1200" dirty="0"/>
              <a:t> que no se puede </a:t>
            </a:r>
            <a:r>
              <a:rPr lang="es-MX" sz="1200" dirty="0" err="1"/>
              <a:t>clickar</a:t>
            </a:r>
            <a:r>
              <a:rPr lang="es-MX" sz="1200" dirty="0"/>
              <a:t>.</a:t>
            </a:r>
          </a:p>
          <a:p>
            <a:pPr marL="171450" indent="-171450">
              <a:buFont typeface="Arial" panose="020B0604020202020204" pitchFamily="34" charset="0"/>
              <a:buChar char="•"/>
            </a:pPr>
            <a:r>
              <a:rPr lang="es-MX" sz="1200" dirty="0" err="1"/>
              <a:t>padding</a:t>
            </a:r>
            <a:r>
              <a:rPr lang="es-MX" sz="1200" dirty="0"/>
              <a:t>: espacio en blanco alrededor del widget en cuestión.</a:t>
            </a:r>
          </a:p>
          <a:p>
            <a:pPr marL="171450" indent="-171450">
              <a:buFont typeface="Arial" panose="020B0604020202020204" pitchFamily="34" charset="0"/>
              <a:buChar char="•"/>
            </a:pPr>
            <a:r>
              <a:rPr lang="es-MX" sz="1200" dirty="0" err="1"/>
              <a:t>command</a:t>
            </a:r>
            <a:r>
              <a:rPr lang="es-MX" sz="1200" dirty="0"/>
              <a:t>: de cara a que los botones hagan cosas, podemos indicar qué función ejecutar cuando se haga </a:t>
            </a:r>
            <a:r>
              <a:rPr lang="es-MX" sz="1200" dirty="0" err="1"/>
              <a:t>click</a:t>
            </a:r>
            <a:r>
              <a:rPr lang="es-MX" sz="1200" dirty="0"/>
              <a:t> en el mismo.</a:t>
            </a:r>
          </a:p>
        </p:txBody>
      </p:sp>
      <p:pic>
        <p:nvPicPr>
          <p:cNvPr id="4098" name="Picture 2" descr="Widgets — documentación de Guia Tkinter - 0.1.1">
            <a:extLst>
              <a:ext uri="{FF2B5EF4-FFF2-40B4-BE49-F238E27FC236}">
                <a16:creationId xmlns:a16="http://schemas.microsoft.com/office/drawing/2014/main" id="{9B76AF27-1E98-C061-DAB3-B4F96D023DE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733364" y="4538737"/>
            <a:ext cx="5345487" cy="23001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3698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Marcador de posición de imagen 11" descr="Imagen en blanco y negro">
            <a:extLst>
              <a:ext uri="{FF2B5EF4-FFF2-40B4-BE49-F238E27FC236}">
                <a16:creationId xmlns:a16="http://schemas.microsoft.com/office/drawing/2014/main" id="{616419AE-0FC1-B6F5-A3D6-D5B249750254}"/>
              </a:ext>
            </a:extLst>
          </p:cNvPr>
          <p:cNvPicPr>
            <a:picLocks noGrp="1" noChangeAspect="1"/>
          </p:cNvPicPr>
          <p:nvPr>
            <p:ph type="pic" idx="11"/>
          </p:nvPr>
        </p:nvPicPr>
        <p:blipFill>
          <a:blip r:embed="rId3">
            <a:extLst>
              <a:ext uri="{28A0092B-C50C-407E-A947-70E740481C1C}">
                <a14:useLocalDpi xmlns:a14="http://schemas.microsoft.com/office/drawing/2010/main" val="0"/>
              </a:ext>
            </a:extLst>
          </a:blip>
          <a:srcRect t="5984" b="5984"/>
          <a:stretch>
            <a:fillRect/>
          </a:stretch>
        </p:blipFill>
        <p:spPr/>
      </p:pic>
      <p:sp>
        <p:nvSpPr>
          <p:cNvPr id="3" name="CuadroTexto 2">
            <a:extLst>
              <a:ext uri="{FF2B5EF4-FFF2-40B4-BE49-F238E27FC236}">
                <a16:creationId xmlns:a16="http://schemas.microsoft.com/office/drawing/2014/main" id="{4FA5DEA9-94D0-2BE4-18FA-F93147AED449}"/>
              </a:ext>
            </a:extLst>
          </p:cNvPr>
          <p:cNvSpPr txBox="1"/>
          <p:nvPr/>
        </p:nvSpPr>
        <p:spPr>
          <a:xfrm>
            <a:off x="190500" y="114692"/>
            <a:ext cx="6096000" cy="523220"/>
          </a:xfrm>
          <a:prstGeom prst="rect">
            <a:avLst/>
          </a:prstGeom>
          <a:noFill/>
        </p:spPr>
        <p:txBody>
          <a:bodyPr wrap="square">
            <a:spAutoFit/>
          </a:bodyPr>
          <a:lstStyle/>
          <a:p>
            <a:pPr algn="l"/>
            <a:r>
              <a:rPr lang="es-MX" sz="2800" b="0" i="0">
                <a:solidFill>
                  <a:srgbClr val="444444"/>
                </a:solidFill>
                <a:effectLst/>
                <a:latin typeface="-apple-system"/>
              </a:rPr>
              <a:t>Introducción a Tcl/Tk (tkinter)</a:t>
            </a:r>
            <a:endParaRPr lang="es-AR" sz="2800" b="0" i="0" dirty="0">
              <a:solidFill>
                <a:srgbClr val="444444"/>
              </a:solidFill>
              <a:effectLst/>
              <a:latin typeface="-apple-system"/>
            </a:endParaRPr>
          </a:p>
        </p:txBody>
      </p:sp>
      <p:pic>
        <p:nvPicPr>
          <p:cNvPr id="13" name="Imagen 12">
            <a:extLst>
              <a:ext uri="{FF2B5EF4-FFF2-40B4-BE49-F238E27FC236}">
                <a16:creationId xmlns:a16="http://schemas.microsoft.com/office/drawing/2014/main" id="{C8648B35-4F12-B49D-8F57-6F0792835852}"/>
              </a:ext>
            </a:extLst>
          </p:cNvPr>
          <p:cNvPicPr>
            <a:picLocks noChangeAspect="1"/>
          </p:cNvPicPr>
          <p:nvPr/>
        </p:nvPicPr>
        <p:blipFill>
          <a:blip r:embed="rId4"/>
          <a:stretch>
            <a:fillRect/>
          </a:stretch>
        </p:blipFill>
        <p:spPr>
          <a:xfrm>
            <a:off x="10951203" y="6392574"/>
            <a:ext cx="914400" cy="254336"/>
          </a:xfrm>
          <a:prstGeom prst="rect">
            <a:avLst/>
          </a:prstGeom>
        </p:spPr>
      </p:pic>
      <p:pic>
        <p:nvPicPr>
          <p:cNvPr id="7" name="Cámara 6">
            <a:extLst>
              <a:ext uri="{FF2B5EF4-FFF2-40B4-BE49-F238E27FC236}">
                <a16:creationId xmlns:a16="http://schemas.microsoft.com/office/drawing/2014/main" id="{B5C07423-F398-853F-27F3-E3648EACF8A1}"/>
              </a:ext>
            </a:extLst>
          </p:cNvPr>
          <p:cNvPicPr>
            <a:picLocks noChangeAspect="1"/>
            <a:extLst>
              <a:ext uri="{51228E76-BA90-4043-B771-695A4F85340A}">
                <alf:liveFeedProps xmlns:alf="http://schemas.microsoft.com/office/drawing/2021/livefeed"/>
              </a:ext>
            </a:extLst>
          </p:cNvPicPr>
          <p:nvPr/>
        </p:nvPicPr>
        <p:blipFill>
          <a:blip r:embed="rId5">
            <a:extLst>
              <a:ext uri="{96DAC541-7B7A-43D3-8B79-37D633B846F1}">
                <asvg:svgBlip xmlns:asvg="http://schemas.microsoft.com/office/drawing/2016/SVG/main" r:embed="rId6"/>
              </a:ext>
            </a:extLst>
          </a:blip>
          <a:stretch>
            <a:fillRect/>
          </a:stretch>
        </p:blipFill>
        <p:spPr>
          <a:xfrm>
            <a:off x="10604310" y="57151"/>
            <a:ext cx="1539112" cy="1539112"/>
          </a:xfrm>
          <a:prstGeom prst="ellipse">
            <a:avLst/>
          </a:prstGeom>
          <a:ln>
            <a:noFill/>
          </a:ln>
          <a:effectLst>
            <a:outerShdw blurRad="190500" algn="tl" rotWithShape="0">
              <a:srgbClr val="000000">
                <a:alpha val="30000"/>
              </a:srgbClr>
            </a:outerShdw>
          </a:effectLst>
        </p:spPr>
      </p:pic>
      <p:pic>
        <p:nvPicPr>
          <p:cNvPr id="8" name="Picture 2" descr="Python Tkinter Tutorial - Javatpoint">
            <a:extLst>
              <a:ext uri="{FF2B5EF4-FFF2-40B4-BE49-F238E27FC236}">
                <a16:creationId xmlns:a16="http://schemas.microsoft.com/office/drawing/2014/main" id="{2A89F5DB-957C-D98A-04F4-9D0017018F3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948121" y="1989943"/>
            <a:ext cx="1195301" cy="1195301"/>
          </a:xfrm>
          <a:prstGeom prst="rect">
            <a:avLst/>
          </a:prstGeom>
          <a:noFill/>
          <a:extLst>
            <a:ext uri="{909E8E84-426E-40DD-AFC4-6F175D3DCCD1}">
              <a14:hiddenFill xmlns:a14="http://schemas.microsoft.com/office/drawing/2010/main">
                <a:solidFill>
                  <a:srgbClr val="FFFFFF"/>
                </a:solidFill>
              </a14:hiddenFill>
            </a:ext>
          </a:extLst>
        </p:spPr>
      </p:pic>
      <p:sp>
        <p:nvSpPr>
          <p:cNvPr id="10" name="CuadroTexto 9">
            <a:extLst>
              <a:ext uri="{FF2B5EF4-FFF2-40B4-BE49-F238E27FC236}">
                <a16:creationId xmlns:a16="http://schemas.microsoft.com/office/drawing/2014/main" id="{3BCE01BC-E35C-DCCB-BC5B-DFB35E3B20CA}"/>
              </a:ext>
            </a:extLst>
          </p:cNvPr>
          <p:cNvSpPr txBox="1"/>
          <p:nvPr/>
        </p:nvSpPr>
        <p:spPr>
          <a:xfrm>
            <a:off x="464457" y="614540"/>
            <a:ext cx="10157268" cy="6186309"/>
          </a:xfrm>
          <a:prstGeom prst="rect">
            <a:avLst/>
          </a:prstGeom>
          <a:noFill/>
        </p:spPr>
        <p:txBody>
          <a:bodyPr wrap="square">
            <a:spAutoFit/>
          </a:bodyPr>
          <a:lstStyle/>
          <a:p>
            <a:r>
              <a:rPr lang="es-MX" sz="1600" dirty="0">
                <a:solidFill>
                  <a:schemeClr val="accent1">
                    <a:lumMod val="50000"/>
                  </a:schemeClr>
                </a:solidFill>
              </a:rPr>
              <a:t>Gestión de la composición</a:t>
            </a:r>
          </a:p>
          <a:p>
            <a:endParaRPr lang="es-MX" sz="1600" dirty="0">
              <a:solidFill>
                <a:schemeClr val="accent1">
                  <a:lumMod val="50000"/>
                </a:schemeClr>
              </a:solidFill>
            </a:endParaRPr>
          </a:p>
          <a:p>
            <a:r>
              <a:rPr lang="es-MX" sz="1400" dirty="0"/>
              <a:t>Es MUY IMPORTANTE que, cuando tengamos configurado el componente, utilicemos un gestor de geometría de componentes. Si no, el widget quedará creado pero no se mostrará.</a:t>
            </a:r>
          </a:p>
          <a:p>
            <a:endParaRPr lang="es-MX" sz="1400" dirty="0"/>
          </a:p>
          <a:p>
            <a:r>
              <a:rPr lang="es-MX" sz="1400" dirty="0"/>
              <a:t>Los tres más conocidos son:</a:t>
            </a:r>
          </a:p>
          <a:p>
            <a:endParaRPr lang="es-MX" sz="1400" dirty="0"/>
          </a:p>
          <a:p>
            <a:pPr marL="285750" indent="-285750">
              <a:buFont typeface="Arial" panose="020B0604020202020204" pitchFamily="34" charset="0"/>
              <a:buChar char="•"/>
            </a:pPr>
            <a:r>
              <a:rPr lang="es-MX" sz="1400" dirty="0"/>
              <a:t>Pack: cuando añadimos un nuevo componente, se “hace hueco” a continuación de los que ya están incluidos (podemos indicar que se inserte en cualquiera de las 4 direcciones), para finalmente calcular el tamaño que necesita el widget padre para contenerlos a todos.</a:t>
            </a:r>
          </a:p>
          <a:p>
            <a:pPr marL="285750" indent="-285750">
              <a:buFont typeface="Arial" panose="020B0604020202020204" pitchFamily="34" charset="0"/>
              <a:buChar char="•"/>
            </a:pPr>
            <a:r>
              <a:rPr lang="es-MX" sz="1400" dirty="0"/>
              <a:t>Place: este es el más sencillo de entender, pero puede que no el más sencillo de utilizar para todo el mundo. Al insertar un componente, podemos indicar explícitamente la posición (coordenadas X e Y) dentro del widget padre, ya sea en términos absolutos o relativos.</a:t>
            </a:r>
          </a:p>
          <a:p>
            <a:pPr marL="285750" indent="-285750">
              <a:buFont typeface="Arial" panose="020B0604020202020204" pitchFamily="34" charset="0"/>
              <a:buChar char="•"/>
            </a:pPr>
            <a:r>
              <a:rPr lang="es-MX" sz="1400" dirty="0" err="1"/>
              <a:t>Grid</a:t>
            </a:r>
            <a:r>
              <a:rPr lang="es-MX" sz="1400" dirty="0"/>
              <a:t>: la disposición de los elementos es una matriz, de manera que para cada uno debemos indicar la celda (fila y columna) que queremos que ocupe. Podemos además especificar que ocupe más de una fila y/o columna (</a:t>
            </a:r>
            <a:r>
              <a:rPr lang="es-MX" sz="1400" dirty="0" err="1"/>
              <a:t>rowspan</a:t>
            </a:r>
            <a:r>
              <a:rPr lang="es-MX" sz="1400" dirty="0"/>
              <a:t>/</a:t>
            </a:r>
            <a:r>
              <a:rPr lang="es-MX" sz="1400" dirty="0" err="1"/>
              <a:t>columnspan</a:t>
            </a:r>
            <a:r>
              <a:rPr lang="es-MX" sz="1400" dirty="0"/>
              <a:t>=3), “pegarlo” a cualquiera de los 4 bordes de la celda en vez de centrarlo (</a:t>
            </a:r>
            <a:r>
              <a:rPr lang="es-MX" sz="1400" dirty="0" err="1"/>
              <a:t>sticky</a:t>
            </a:r>
            <a:r>
              <a:rPr lang="es-MX" sz="1400" dirty="0"/>
              <a:t>=W para el borde izquierdo, por ejemplo)…</a:t>
            </a:r>
            <a:br>
              <a:rPr lang="es-MX" sz="1400" dirty="0"/>
            </a:br>
            <a:endParaRPr lang="es-MX" sz="1400" dirty="0"/>
          </a:p>
          <a:p>
            <a:r>
              <a:rPr lang="es-MX" sz="1400" dirty="0"/>
              <a:t>Personalmente, me siento mucho más cómodo utilizando un </a:t>
            </a:r>
            <a:r>
              <a:rPr lang="es-MX" sz="1400" dirty="0" err="1"/>
              <a:t>Grid</a:t>
            </a:r>
            <a:r>
              <a:rPr lang="es-MX" sz="1400" dirty="0"/>
              <a:t>: de esta manera te aseguras la distribución de los componentes, y la hora de añadir nuevos es muy visual poder pensar en ello como matriz, en vez de coordenadas o posiciones relativas a otros widgets.</a:t>
            </a:r>
            <a:br>
              <a:rPr lang="es-MX" sz="1400" dirty="0"/>
            </a:br>
            <a:br>
              <a:rPr lang="es-MX" sz="1400" dirty="0"/>
            </a:br>
            <a:r>
              <a:rPr lang="es-MX" sz="1600" dirty="0">
                <a:solidFill>
                  <a:schemeClr val="accent1">
                    <a:lumMod val="50000"/>
                  </a:schemeClr>
                </a:solidFill>
              </a:rPr>
              <a:t> Ejecución</a:t>
            </a:r>
          </a:p>
          <a:p>
            <a:r>
              <a:rPr lang="es-MX" sz="1400" dirty="0"/>
              <a:t>Una vez tenemos todos los componentes creados, configurados y añadidos en la estructura, debemos terminar el script con la instrucción </a:t>
            </a:r>
            <a:r>
              <a:rPr lang="es-MX" sz="1400" dirty="0" err="1"/>
              <a:t>tk.mainloop</a:t>
            </a:r>
            <a:r>
              <a:rPr lang="es-MX" sz="1400" dirty="0"/>
              <a:t>() (“</a:t>
            </a:r>
            <a:r>
              <a:rPr lang="es-MX" sz="1400" dirty="0" err="1"/>
              <a:t>tk</a:t>
            </a:r>
            <a:r>
              <a:rPr lang="es-MX" sz="1400" dirty="0"/>
              <a:t>” = variable </a:t>
            </a:r>
            <a:r>
              <a:rPr lang="es-MX" sz="1400" dirty="0" err="1"/>
              <a:t>Tk</a:t>
            </a:r>
            <a:r>
              <a:rPr lang="es-MX" sz="1400" dirty="0"/>
              <a:t>). Así, cuando lo ejecutemos, se abrirá la ventana principal de nuestra GUI.</a:t>
            </a:r>
            <a:br>
              <a:rPr lang="es-MX" sz="1400" dirty="0"/>
            </a:br>
            <a:endParaRPr lang="es-MX" sz="1400" dirty="0"/>
          </a:p>
          <a:p>
            <a:r>
              <a:rPr lang="es-MX" sz="1400" dirty="0">
                <a:solidFill>
                  <a:schemeClr val="bg1">
                    <a:lumMod val="65000"/>
                  </a:schemeClr>
                </a:solidFill>
              </a:rPr>
              <a:t>Tip: si guardamos nuestro script con formato .</a:t>
            </a:r>
            <a:r>
              <a:rPr lang="es-MX" sz="1400" dirty="0" err="1">
                <a:solidFill>
                  <a:schemeClr val="bg1">
                    <a:lumMod val="65000"/>
                  </a:schemeClr>
                </a:solidFill>
              </a:rPr>
              <a:t>pyw</a:t>
            </a:r>
            <a:r>
              <a:rPr lang="es-MX" sz="1400" dirty="0">
                <a:solidFill>
                  <a:schemeClr val="bg1">
                    <a:lumMod val="65000"/>
                  </a:schemeClr>
                </a:solidFill>
              </a:rPr>
              <a:t> en vez de .</a:t>
            </a:r>
            <a:r>
              <a:rPr lang="es-MX" sz="1400" dirty="0" err="1">
                <a:solidFill>
                  <a:schemeClr val="bg1">
                    <a:lumMod val="65000"/>
                  </a:schemeClr>
                </a:solidFill>
              </a:rPr>
              <a:t>py</a:t>
            </a:r>
            <a:r>
              <a:rPr lang="es-MX" sz="1400" dirty="0">
                <a:solidFill>
                  <a:schemeClr val="bg1">
                    <a:lumMod val="65000"/>
                  </a:schemeClr>
                </a:solidFill>
              </a:rPr>
              <a:t>, al ejecutarlo se abrirá nuestra interfaz, sin tener que pasar por terminal o abrir algún IDE para ello.</a:t>
            </a:r>
          </a:p>
        </p:txBody>
      </p:sp>
    </p:spTree>
    <p:extLst>
      <p:ext uri="{BB962C8B-B14F-4D97-AF65-F5344CB8AC3E}">
        <p14:creationId xmlns:p14="http://schemas.microsoft.com/office/powerpoint/2010/main" val="3139893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0BE9DAF-DA05-4973-8232-49413D8A9F4C}"/>
              </a:ext>
            </a:extLst>
          </p:cNvPr>
          <p:cNvSpPr txBox="1"/>
          <p:nvPr/>
        </p:nvSpPr>
        <p:spPr>
          <a:xfrm>
            <a:off x="7498222" y="2844525"/>
            <a:ext cx="3568440" cy="830997"/>
          </a:xfrm>
          <a:prstGeom prst="rect">
            <a:avLst/>
          </a:prstGeom>
          <a:noFill/>
        </p:spPr>
        <p:txBody>
          <a:bodyPr wrap="square" rtlCol="0" anchor="ctr">
            <a:spAutoFit/>
          </a:bodyPr>
          <a:lstStyle/>
          <a:p>
            <a:r>
              <a:rPr lang="es-MX" altLang="ko-KR" sz="4800" b="1" dirty="0">
                <a:solidFill>
                  <a:schemeClr val="bg1"/>
                </a:solidFill>
                <a:cs typeface="Arial" pitchFamily="34" charset="0"/>
              </a:rPr>
              <a:t>PYTHON</a:t>
            </a:r>
            <a:endParaRPr lang="ko-KR" altLang="en-US" sz="4800" b="1" dirty="0">
              <a:solidFill>
                <a:schemeClr val="bg1"/>
              </a:solidFill>
              <a:cs typeface="Arial" pitchFamily="34" charset="0"/>
            </a:endParaRPr>
          </a:p>
        </p:txBody>
      </p:sp>
      <p:sp>
        <p:nvSpPr>
          <p:cNvPr id="5" name="TextBox 4">
            <a:extLst>
              <a:ext uri="{FF2B5EF4-FFF2-40B4-BE49-F238E27FC236}">
                <a16:creationId xmlns:a16="http://schemas.microsoft.com/office/drawing/2014/main" id="{F46F0091-4B3B-4353-8B1A-2E77D3AC4EE0}"/>
              </a:ext>
            </a:extLst>
          </p:cNvPr>
          <p:cNvSpPr txBox="1"/>
          <p:nvPr/>
        </p:nvSpPr>
        <p:spPr>
          <a:xfrm>
            <a:off x="7537228" y="4343282"/>
            <a:ext cx="3954331" cy="276999"/>
          </a:xfrm>
          <a:prstGeom prst="rect">
            <a:avLst/>
          </a:prstGeom>
          <a:noFill/>
        </p:spPr>
        <p:txBody>
          <a:bodyPr wrap="square" rtlCol="0" anchor="ctr">
            <a:spAutoFit/>
          </a:bodyPr>
          <a:lstStyle/>
          <a:p>
            <a:r>
              <a:rPr lang="en-US" altLang="ko-KR" sz="1200" dirty="0">
                <a:solidFill>
                  <a:schemeClr val="bg1"/>
                </a:solidFill>
                <a:cs typeface="Arial" pitchFamily="34" charset="0"/>
              </a:rPr>
              <a:t>Event Driven</a:t>
            </a:r>
            <a:endParaRPr lang="ko-KR" altLang="en-US" sz="1200" dirty="0">
              <a:solidFill>
                <a:schemeClr val="bg1"/>
              </a:solidFill>
              <a:cs typeface="Arial" pitchFamily="34" charset="0"/>
            </a:endParaRPr>
          </a:p>
        </p:txBody>
      </p:sp>
      <p:sp>
        <p:nvSpPr>
          <p:cNvPr id="6" name="TextBox 5">
            <a:extLst>
              <a:ext uri="{FF2B5EF4-FFF2-40B4-BE49-F238E27FC236}">
                <a16:creationId xmlns:a16="http://schemas.microsoft.com/office/drawing/2014/main" id="{00F602D8-164F-4B9D-9CCE-E6C9B0038A1D}"/>
              </a:ext>
            </a:extLst>
          </p:cNvPr>
          <p:cNvSpPr txBox="1"/>
          <p:nvPr/>
        </p:nvSpPr>
        <p:spPr>
          <a:xfrm>
            <a:off x="7537228" y="3512285"/>
            <a:ext cx="3568440" cy="830997"/>
          </a:xfrm>
          <a:prstGeom prst="rect">
            <a:avLst/>
          </a:prstGeom>
          <a:noFill/>
        </p:spPr>
        <p:txBody>
          <a:bodyPr wrap="square" rtlCol="0" anchor="ctr">
            <a:spAutoFit/>
          </a:bodyPr>
          <a:lstStyle/>
          <a:p>
            <a:r>
              <a:rPr lang="es-MX" sz="2400" b="1" i="0" dirty="0" err="1">
                <a:solidFill>
                  <a:schemeClr val="bg1"/>
                </a:solidFill>
                <a:effectLst/>
                <a:latin typeface="Lato" panose="020F0502020204030203" pitchFamily="34" charset="0"/>
              </a:rPr>
              <a:t>Tcl</a:t>
            </a:r>
            <a:r>
              <a:rPr lang="es-MX" sz="2400" b="1" i="0" dirty="0">
                <a:solidFill>
                  <a:schemeClr val="bg1"/>
                </a:solidFill>
                <a:effectLst/>
                <a:latin typeface="Lato" panose="020F0502020204030203" pitchFamily="34" charset="0"/>
              </a:rPr>
              <a:t>/</a:t>
            </a:r>
            <a:r>
              <a:rPr lang="es-MX" sz="2400" b="1" i="0" dirty="0" err="1">
                <a:solidFill>
                  <a:schemeClr val="bg1"/>
                </a:solidFill>
                <a:effectLst/>
                <a:latin typeface="Lato" panose="020F0502020204030203" pitchFamily="34" charset="0"/>
              </a:rPr>
              <a:t>Tk</a:t>
            </a:r>
            <a:r>
              <a:rPr lang="es-MX" sz="2400" b="1" i="0" dirty="0">
                <a:solidFill>
                  <a:schemeClr val="bg1"/>
                </a:solidFill>
                <a:effectLst/>
                <a:latin typeface="Lato" panose="020F0502020204030203" pitchFamily="34" charset="0"/>
              </a:rPr>
              <a:t> (</a:t>
            </a:r>
            <a:r>
              <a:rPr lang="es-MX" sz="2400" b="1" i="0" dirty="0" err="1">
                <a:solidFill>
                  <a:schemeClr val="bg1"/>
                </a:solidFill>
                <a:effectLst/>
                <a:latin typeface="Lato" panose="020F0502020204030203" pitchFamily="34" charset="0"/>
              </a:rPr>
              <a:t>tkinter</a:t>
            </a:r>
            <a:r>
              <a:rPr lang="es-MX" sz="2400" b="1" i="0" dirty="0">
                <a:solidFill>
                  <a:schemeClr val="bg1"/>
                </a:solidFill>
                <a:effectLst/>
                <a:latin typeface="Lato" panose="020F0502020204030203" pitchFamily="34" charset="0"/>
              </a:rPr>
              <a:t>) </a:t>
            </a:r>
          </a:p>
          <a:p>
            <a:r>
              <a:rPr lang="es-MX" sz="2400" b="1" i="0" dirty="0" err="1">
                <a:solidFill>
                  <a:schemeClr val="bg1"/>
                </a:solidFill>
                <a:effectLst/>
                <a:latin typeface="Lato" panose="020F0502020204030203" pitchFamily="34" charset="0"/>
              </a:rPr>
              <a:t>Coding</a:t>
            </a:r>
            <a:r>
              <a:rPr lang="es-MX" sz="2400" b="1" i="0" dirty="0">
                <a:solidFill>
                  <a:schemeClr val="bg1"/>
                </a:solidFill>
                <a:effectLst/>
                <a:latin typeface="Lato" panose="020F0502020204030203" pitchFamily="34" charset="0"/>
              </a:rPr>
              <a:t>…</a:t>
            </a:r>
          </a:p>
        </p:txBody>
      </p:sp>
      <p:pic>
        <p:nvPicPr>
          <p:cNvPr id="2" name="Imagen 1">
            <a:extLst>
              <a:ext uri="{FF2B5EF4-FFF2-40B4-BE49-F238E27FC236}">
                <a16:creationId xmlns:a16="http://schemas.microsoft.com/office/drawing/2014/main" id="{F04E8E08-B02E-A69C-E352-0CCA1F2574EB}"/>
              </a:ext>
            </a:extLst>
          </p:cNvPr>
          <p:cNvPicPr>
            <a:picLocks noChangeAspect="1"/>
          </p:cNvPicPr>
          <p:nvPr/>
        </p:nvPicPr>
        <p:blipFill>
          <a:blip r:embed="rId2">
            <a:duotone>
              <a:schemeClr val="accent1">
                <a:shade val="45000"/>
                <a:satMod val="135000"/>
              </a:schemeClr>
              <a:prstClr val="white"/>
            </a:duotone>
          </a:blip>
          <a:stretch>
            <a:fillRect/>
          </a:stretch>
        </p:blipFill>
        <p:spPr>
          <a:xfrm>
            <a:off x="10936515" y="6378861"/>
            <a:ext cx="914400" cy="254336"/>
          </a:xfrm>
          <a:prstGeom prst="rect">
            <a:avLst/>
          </a:prstGeom>
        </p:spPr>
      </p:pic>
      <p:pic>
        <p:nvPicPr>
          <p:cNvPr id="7" name="Cámara 6">
            <a:extLst>
              <a:ext uri="{FF2B5EF4-FFF2-40B4-BE49-F238E27FC236}">
                <a16:creationId xmlns:a16="http://schemas.microsoft.com/office/drawing/2014/main" id="{E8CFDA9C-1627-5F1A-EBCF-F5C725FF5471}"/>
              </a:ext>
            </a:extLst>
          </p:cNvPr>
          <p:cNvPicPr>
            <a:picLocks noChangeAspect="1"/>
            <a:extLst>
              <a:ext uri="{51228E76-BA90-4043-B771-695A4F85340A}">
                <alf:liveFeedProps xmlns:alf="http://schemas.microsoft.com/office/drawing/2021/livefeed"/>
              </a:ext>
            </a:extLst>
          </p:cNvPicPr>
          <p:nvPr/>
        </p:nvPicPr>
        <p:blipFill>
          <a:blip r:embed="rId3">
            <a:extLst>
              <a:ext uri="{96DAC541-7B7A-43D3-8B79-37D633B846F1}">
                <asvg:svgBlip xmlns:asvg="http://schemas.microsoft.com/office/drawing/2016/SVG/main" r:embed="rId4"/>
              </a:ext>
            </a:extLst>
          </a:blip>
          <a:stretch>
            <a:fillRect/>
          </a:stretch>
        </p:blipFill>
        <p:spPr>
          <a:xfrm>
            <a:off x="10477831" y="2905966"/>
            <a:ext cx="1539112" cy="1539112"/>
          </a:xfrm>
          <a:prstGeom prst="ellipse">
            <a:avLst/>
          </a:prstGeom>
          <a:ln>
            <a:noFill/>
          </a:ln>
          <a:effectLst>
            <a:outerShdw blurRad="190500" algn="tl" rotWithShape="0">
              <a:srgbClr val="000000">
                <a:alpha val="30000"/>
              </a:srgbClr>
            </a:outerShdw>
          </a:effectLst>
        </p:spPr>
      </p:pic>
      <p:sp>
        <p:nvSpPr>
          <p:cNvPr id="8" name="Rectángulo 7">
            <a:extLst>
              <a:ext uri="{FF2B5EF4-FFF2-40B4-BE49-F238E27FC236}">
                <a16:creationId xmlns:a16="http://schemas.microsoft.com/office/drawing/2014/main" id="{A8063642-A26F-E76B-CF59-BCA99769C835}"/>
              </a:ext>
            </a:extLst>
          </p:cNvPr>
          <p:cNvSpPr/>
          <p:nvPr/>
        </p:nvSpPr>
        <p:spPr>
          <a:xfrm>
            <a:off x="7186863" y="2598820"/>
            <a:ext cx="112295" cy="23261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9" name="CuadroTexto 8">
            <a:extLst>
              <a:ext uri="{FF2B5EF4-FFF2-40B4-BE49-F238E27FC236}">
                <a16:creationId xmlns:a16="http://schemas.microsoft.com/office/drawing/2014/main" id="{BB1CB45A-ED21-33B7-F0B4-4C7A4110B342}"/>
              </a:ext>
            </a:extLst>
          </p:cNvPr>
          <p:cNvSpPr txBox="1"/>
          <p:nvPr/>
        </p:nvSpPr>
        <p:spPr>
          <a:xfrm>
            <a:off x="944613" y="2727455"/>
            <a:ext cx="6096000" cy="1754326"/>
          </a:xfrm>
          <a:prstGeom prst="rect">
            <a:avLst/>
          </a:prstGeom>
          <a:noFill/>
        </p:spPr>
        <p:txBody>
          <a:bodyPr wrap="square">
            <a:spAutoFit/>
          </a:bodyPr>
          <a:lstStyle/>
          <a:p>
            <a:pPr algn="r"/>
            <a:r>
              <a:rPr lang="es-MX" b="0" i="0" dirty="0">
                <a:solidFill>
                  <a:srgbClr val="BDC1C6"/>
                </a:solidFill>
                <a:effectLst/>
                <a:latin typeface="Google Sans"/>
              </a:rPr>
              <a:t>Python ofrece múltiples opciones para desarrollar GUI (interfaz gráfica de usuario). De todos los métodos GUI, </a:t>
            </a:r>
            <a:r>
              <a:rPr lang="es-MX" b="0" i="0" dirty="0" err="1">
                <a:solidFill>
                  <a:srgbClr val="BDC1C6"/>
                </a:solidFill>
                <a:effectLst/>
                <a:latin typeface="Google Sans"/>
              </a:rPr>
              <a:t>tkinter</a:t>
            </a:r>
            <a:r>
              <a:rPr lang="es-MX" b="0" i="0" dirty="0">
                <a:solidFill>
                  <a:srgbClr val="BDC1C6"/>
                </a:solidFill>
                <a:effectLst/>
                <a:latin typeface="Google Sans"/>
              </a:rPr>
              <a:t> es el método más utilizado. Es una interfaz Python estándar para el kit de herramientas </a:t>
            </a:r>
            <a:r>
              <a:rPr lang="es-MX" b="0" i="0" dirty="0" err="1">
                <a:solidFill>
                  <a:srgbClr val="BDC1C6"/>
                </a:solidFill>
                <a:effectLst/>
                <a:latin typeface="Google Sans"/>
              </a:rPr>
              <a:t>Tk</a:t>
            </a:r>
            <a:r>
              <a:rPr lang="es-MX" b="0" i="0" dirty="0">
                <a:solidFill>
                  <a:srgbClr val="BDC1C6"/>
                </a:solidFill>
                <a:effectLst/>
                <a:latin typeface="Google Sans"/>
              </a:rPr>
              <a:t> GUI enviado con Python. Python con </a:t>
            </a:r>
            <a:r>
              <a:rPr lang="es-MX" b="0" i="0" dirty="0" err="1">
                <a:solidFill>
                  <a:srgbClr val="BDC1C6"/>
                </a:solidFill>
                <a:effectLst/>
                <a:latin typeface="Google Sans"/>
              </a:rPr>
              <a:t>tkinter</a:t>
            </a:r>
            <a:r>
              <a:rPr lang="es-MX" b="0" i="0" dirty="0">
                <a:solidFill>
                  <a:srgbClr val="BDC1C6"/>
                </a:solidFill>
                <a:effectLst/>
                <a:latin typeface="Google Sans"/>
              </a:rPr>
              <a:t> es la forma más rápida y fácil de crear las aplicaciones GUI. Crear una GUI usando </a:t>
            </a:r>
            <a:r>
              <a:rPr lang="es-MX" b="0" i="0" dirty="0" err="1">
                <a:solidFill>
                  <a:srgbClr val="BDC1C6"/>
                </a:solidFill>
                <a:effectLst/>
                <a:latin typeface="Google Sans"/>
              </a:rPr>
              <a:t>tkinter</a:t>
            </a:r>
            <a:r>
              <a:rPr lang="es-MX" b="0" i="0" dirty="0">
                <a:solidFill>
                  <a:srgbClr val="BDC1C6"/>
                </a:solidFill>
                <a:effectLst/>
                <a:latin typeface="Google Sans"/>
              </a:rPr>
              <a:t> es una tarea fácil..</a:t>
            </a:r>
            <a:endParaRPr lang="es-AR" dirty="0"/>
          </a:p>
        </p:txBody>
      </p:sp>
    </p:spTree>
    <p:extLst>
      <p:ext uri="{BB962C8B-B14F-4D97-AF65-F5344CB8AC3E}">
        <p14:creationId xmlns:p14="http://schemas.microsoft.com/office/powerpoint/2010/main" val="7552724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0C455B2A-3D1B-4F98-ACA5-C72C064015F6}"/>
              </a:ext>
            </a:extLst>
          </p:cNvPr>
          <p:cNvGrpSpPr/>
          <p:nvPr/>
        </p:nvGrpSpPr>
        <p:grpSpPr>
          <a:xfrm>
            <a:off x="7027365" y="2834248"/>
            <a:ext cx="2524396" cy="1157254"/>
            <a:chOff x="6446242" y="2735088"/>
            <a:chExt cx="5016545" cy="1157254"/>
          </a:xfrm>
        </p:grpSpPr>
        <p:sp>
          <p:nvSpPr>
            <p:cNvPr id="8" name="TextBox 7">
              <a:extLst>
                <a:ext uri="{FF2B5EF4-FFF2-40B4-BE49-F238E27FC236}">
                  <a16:creationId xmlns:a16="http://schemas.microsoft.com/office/drawing/2014/main" id="{5CF5BDA4-10C7-46A6-AC30-523A3FC438AC}"/>
                </a:ext>
              </a:extLst>
            </p:cNvPr>
            <p:cNvSpPr txBox="1"/>
            <p:nvPr/>
          </p:nvSpPr>
          <p:spPr>
            <a:xfrm>
              <a:off x="6446242" y="2735088"/>
              <a:ext cx="4777152" cy="830997"/>
            </a:xfrm>
            <a:prstGeom prst="rect">
              <a:avLst/>
            </a:prstGeom>
            <a:noFill/>
          </p:spPr>
          <p:txBody>
            <a:bodyPr wrap="square" rtlCol="0" anchor="ctr">
              <a:spAutoFit/>
            </a:bodyPr>
            <a:lstStyle/>
            <a:p>
              <a:r>
                <a:rPr lang="en-US" altLang="ko-KR" sz="4800" b="1" dirty="0">
                  <a:solidFill>
                    <a:schemeClr val="bg1"/>
                  </a:solidFill>
                  <a:latin typeface="+mj-lt"/>
                  <a:cs typeface="Arial" pitchFamily="34" charset="0"/>
                </a:rPr>
                <a:t>Python </a:t>
              </a:r>
              <a:endParaRPr lang="ko-KR" altLang="en-US" sz="4800" b="1" dirty="0">
                <a:solidFill>
                  <a:schemeClr val="bg1"/>
                </a:solidFill>
                <a:latin typeface="+mj-lt"/>
                <a:cs typeface="Arial" pitchFamily="34" charset="0"/>
              </a:endParaRPr>
            </a:p>
          </p:txBody>
        </p:sp>
        <p:sp>
          <p:nvSpPr>
            <p:cNvPr id="9" name="TextBox 8">
              <a:extLst>
                <a:ext uri="{FF2B5EF4-FFF2-40B4-BE49-F238E27FC236}">
                  <a16:creationId xmlns:a16="http://schemas.microsoft.com/office/drawing/2014/main" id="{C062103B-F514-4BE9-B5B2-C13878D2FE7C}"/>
                </a:ext>
              </a:extLst>
            </p:cNvPr>
            <p:cNvSpPr txBox="1"/>
            <p:nvPr/>
          </p:nvSpPr>
          <p:spPr>
            <a:xfrm>
              <a:off x="6685691" y="3512686"/>
              <a:ext cx="4777096" cy="379656"/>
            </a:xfrm>
            <a:prstGeom prst="rect">
              <a:avLst/>
            </a:prstGeom>
            <a:noFill/>
          </p:spPr>
          <p:txBody>
            <a:bodyPr wrap="square" rtlCol="0" anchor="ctr">
              <a:spAutoFit/>
            </a:bodyPr>
            <a:lstStyle/>
            <a:p>
              <a:r>
                <a:rPr lang="en-US" altLang="ko-KR" sz="1867" dirty="0">
                  <a:solidFill>
                    <a:schemeClr val="bg1"/>
                  </a:solidFill>
                  <a:cs typeface="Arial" pitchFamily="34" charset="0"/>
                </a:rPr>
                <a:t>GUI Frameworks</a:t>
              </a:r>
              <a:endParaRPr lang="ko-KR" altLang="en-US" sz="1867" dirty="0">
                <a:solidFill>
                  <a:schemeClr val="bg1"/>
                </a:solidFill>
                <a:cs typeface="Arial" pitchFamily="34" charset="0"/>
              </a:endParaRPr>
            </a:p>
          </p:txBody>
        </p:sp>
      </p:grpSp>
      <p:pic>
        <p:nvPicPr>
          <p:cNvPr id="2" name="Imagen 1">
            <a:extLst>
              <a:ext uri="{FF2B5EF4-FFF2-40B4-BE49-F238E27FC236}">
                <a16:creationId xmlns:a16="http://schemas.microsoft.com/office/drawing/2014/main" id="{2229DE43-0862-247D-9930-DFE6C9E1DA09}"/>
              </a:ext>
            </a:extLst>
          </p:cNvPr>
          <p:cNvPicPr>
            <a:picLocks noChangeAspect="1"/>
          </p:cNvPicPr>
          <p:nvPr/>
        </p:nvPicPr>
        <p:blipFill>
          <a:blip r:embed="rId2"/>
          <a:stretch>
            <a:fillRect/>
          </a:stretch>
        </p:blipFill>
        <p:spPr>
          <a:xfrm>
            <a:off x="6281740" y="3236172"/>
            <a:ext cx="748683" cy="655098"/>
          </a:xfrm>
          <a:prstGeom prst="rect">
            <a:avLst/>
          </a:prstGeom>
        </p:spPr>
      </p:pic>
      <p:pic>
        <p:nvPicPr>
          <p:cNvPr id="3" name="Imagen 2">
            <a:extLst>
              <a:ext uri="{FF2B5EF4-FFF2-40B4-BE49-F238E27FC236}">
                <a16:creationId xmlns:a16="http://schemas.microsoft.com/office/drawing/2014/main" id="{4AD20283-56AD-CB8A-4726-D52BC10A95C8}"/>
              </a:ext>
            </a:extLst>
          </p:cNvPr>
          <p:cNvPicPr>
            <a:picLocks noChangeAspect="1"/>
          </p:cNvPicPr>
          <p:nvPr/>
        </p:nvPicPr>
        <p:blipFill>
          <a:blip r:embed="rId3">
            <a:duotone>
              <a:schemeClr val="accent1">
                <a:shade val="45000"/>
                <a:satMod val="135000"/>
              </a:schemeClr>
              <a:prstClr val="white"/>
            </a:duotone>
          </a:blip>
          <a:stretch>
            <a:fillRect/>
          </a:stretch>
        </p:blipFill>
        <p:spPr>
          <a:xfrm>
            <a:off x="8130438" y="3997290"/>
            <a:ext cx="914400" cy="226029"/>
          </a:xfrm>
          <a:prstGeom prst="rect">
            <a:avLst/>
          </a:prstGeom>
        </p:spPr>
      </p:pic>
      <p:pic>
        <p:nvPicPr>
          <p:cNvPr id="23" name="Cámara 22">
            <a:extLst>
              <a:ext uri="{FF2B5EF4-FFF2-40B4-BE49-F238E27FC236}">
                <a16:creationId xmlns:a16="http://schemas.microsoft.com/office/drawing/2014/main" id="{18676736-8460-11A3-30BD-9C9DA23248E8}"/>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9530741" y="2627823"/>
            <a:ext cx="1837373" cy="1837373"/>
          </a:xfrm>
          <a:prstGeom prst="ellipse">
            <a:avLst/>
          </a:prstGeom>
          <a:ln>
            <a:noFill/>
          </a:ln>
          <a:effectLst>
            <a:outerShdw blurRad="190500" algn="tl" rotWithShape="0">
              <a:srgbClr val="000000">
                <a:alpha val="30000"/>
              </a:srgbClr>
            </a:outerShdw>
          </a:effectLst>
        </p:spPr>
      </p:pic>
      <p:sp>
        <p:nvSpPr>
          <p:cNvPr id="10" name="CuadroTexto 9">
            <a:extLst>
              <a:ext uri="{FF2B5EF4-FFF2-40B4-BE49-F238E27FC236}">
                <a16:creationId xmlns:a16="http://schemas.microsoft.com/office/drawing/2014/main" id="{BD67DC97-CBBB-0163-6681-D5BEABDC948A}"/>
              </a:ext>
            </a:extLst>
          </p:cNvPr>
          <p:cNvSpPr txBox="1"/>
          <p:nvPr/>
        </p:nvSpPr>
        <p:spPr>
          <a:xfrm>
            <a:off x="1070765" y="1772901"/>
            <a:ext cx="4179349" cy="3170099"/>
          </a:xfrm>
          <a:prstGeom prst="rect">
            <a:avLst/>
          </a:prstGeom>
          <a:noFill/>
          <a:ln>
            <a:noFill/>
          </a:ln>
        </p:spPr>
        <p:txBody>
          <a:bodyPr wrap="none" rtlCol="0">
            <a:spAutoFit/>
          </a:bodyPr>
          <a:lstStyle/>
          <a:p>
            <a:r>
              <a:rPr lang="es-MX" sz="20000" b="1" dirty="0">
                <a:solidFill>
                  <a:srgbClr val="E2EEFF"/>
                </a:solidFill>
                <a:latin typeface="Google Sans"/>
              </a:rPr>
              <a:t>GUI</a:t>
            </a:r>
            <a:endParaRPr lang="es-AR" sz="20000" b="1" dirty="0">
              <a:solidFill>
                <a:srgbClr val="E2EEFF"/>
              </a:solidFill>
              <a:latin typeface="Google Sans"/>
            </a:endParaRPr>
          </a:p>
        </p:txBody>
      </p:sp>
      <p:sp>
        <p:nvSpPr>
          <p:cNvPr id="12" name="Rectángulo 11">
            <a:extLst>
              <a:ext uri="{FF2B5EF4-FFF2-40B4-BE49-F238E27FC236}">
                <a16:creationId xmlns:a16="http://schemas.microsoft.com/office/drawing/2014/main" id="{97567C3E-A393-DA74-161F-167550CA3C11}"/>
              </a:ext>
            </a:extLst>
          </p:cNvPr>
          <p:cNvSpPr/>
          <p:nvPr/>
        </p:nvSpPr>
        <p:spPr>
          <a:xfrm>
            <a:off x="5910261" y="2022523"/>
            <a:ext cx="185739" cy="27807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Tree>
    <p:extLst>
      <p:ext uri="{BB962C8B-B14F-4D97-AF65-F5344CB8AC3E}">
        <p14:creationId xmlns:p14="http://schemas.microsoft.com/office/powerpoint/2010/main" val="12637648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Marcador de posición de imagen 11" descr="Imagen en blanco y negro">
            <a:extLst>
              <a:ext uri="{FF2B5EF4-FFF2-40B4-BE49-F238E27FC236}">
                <a16:creationId xmlns:a16="http://schemas.microsoft.com/office/drawing/2014/main" id="{616419AE-0FC1-B6F5-A3D6-D5B249750254}"/>
              </a:ext>
            </a:extLst>
          </p:cNvPr>
          <p:cNvPicPr>
            <a:picLocks noGrp="1" noChangeAspect="1"/>
          </p:cNvPicPr>
          <p:nvPr>
            <p:ph type="pic" idx="11"/>
          </p:nvPr>
        </p:nvPicPr>
        <p:blipFill>
          <a:blip r:embed="rId2">
            <a:extLst>
              <a:ext uri="{28A0092B-C50C-407E-A947-70E740481C1C}">
                <a14:useLocalDpi xmlns:a14="http://schemas.microsoft.com/office/drawing/2010/main" val="0"/>
              </a:ext>
            </a:extLst>
          </a:blip>
          <a:srcRect t="5984" b="5984"/>
          <a:stretch>
            <a:fillRect/>
          </a:stretch>
        </p:blipFill>
        <p:spPr/>
      </p:pic>
      <p:sp>
        <p:nvSpPr>
          <p:cNvPr id="3" name="CuadroTexto 2">
            <a:extLst>
              <a:ext uri="{FF2B5EF4-FFF2-40B4-BE49-F238E27FC236}">
                <a16:creationId xmlns:a16="http://schemas.microsoft.com/office/drawing/2014/main" id="{4FA5DEA9-94D0-2BE4-18FA-F93147AED449}"/>
              </a:ext>
            </a:extLst>
          </p:cNvPr>
          <p:cNvSpPr txBox="1"/>
          <p:nvPr/>
        </p:nvSpPr>
        <p:spPr>
          <a:xfrm>
            <a:off x="190500" y="114692"/>
            <a:ext cx="6096000" cy="523220"/>
          </a:xfrm>
          <a:prstGeom prst="rect">
            <a:avLst/>
          </a:prstGeom>
          <a:noFill/>
        </p:spPr>
        <p:txBody>
          <a:bodyPr wrap="square">
            <a:spAutoFit/>
          </a:bodyPr>
          <a:lstStyle/>
          <a:p>
            <a:pPr algn="l"/>
            <a:r>
              <a:rPr lang="es-MX" sz="2800" b="0" i="0">
                <a:solidFill>
                  <a:srgbClr val="444444"/>
                </a:solidFill>
                <a:effectLst/>
                <a:latin typeface="-apple-system"/>
              </a:rPr>
              <a:t>Introducción a Tcl/Tk (tkinter)</a:t>
            </a:r>
            <a:endParaRPr lang="es-AR" sz="2800" b="0" i="0" dirty="0">
              <a:solidFill>
                <a:srgbClr val="444444"/>
              </a:solidFill>
              <a:effectLst/>
              <a:latin typeface="-apple-system"/>
            </a:endParaRPr>
          </a:p>
        </p:txBody>
      </p:sp>
      <p:sp>
        <p:nvSpPr>
          <p:cNvPr id="5" name="CuadroTexto 4">
            <a:extLst>
              <a:ext uri="{FF2B5EF4-FFF2-40B4-BE49-F238E27FC236}">
                <a16:creationId xmlns:a16="http://schemas.microsoft.com/office/drawing/2014/main" id="{E2E42ED7-D9CE-E28B-538B-A8E4CD5500B5}"/>
              </a:ext>
            </a:extLst>
          </p:cNvPr>
          <p:cNvSpPr txBox="1"/>
          <p:nvPr/>
        </p:nvSpPr>
        <p:spPr>
          <a:xfrm>
            <a:off x="207785" y="848856"/>
            <a:ext cx="3904343" cy="646331"/>
          </a:xfrm>
          <a:prstGeom prst="rect">
            <a:avLst/>
          </a:prstGeom>
          <a:noFill/>
        </p:spPr>
        <p:txBody>
          <a:bodyPr wrap="square">
            <a:spAutoFit/>
          </a:bodyPr>
          <a:lstStyle/>
          <a:p>
            <a:r>
              <a:rPr lang="es-MX" sz="1200" dirty="0"/>
              <a:t>Para comenzar, el primer paso para cualquier aplicación de </a:t>
            </a:r>
            <a:r>
              <a:rPr lang="es-MX" sz="1200" dirty="0" err="1"/>
              <a:t>Tk</a:t>
            </a:r>
            <a:r>
              <a:rPr lang="es-MX" sz="1200" dirty="0"/>
              <a:t> es importar los módulos correspondientes:</a:t>
            </a:r>
            <a:endParaRPr lang="es-AR" sz="1200" dirty="0"/>
          </a:p>
        </p:txBody>
      </p:sp>
      <p:sp>
        <p:nvSpPr>
          <p:cNvPr id="4" name="CuadroTexto 3">
            <a:extLst>
              <a:ext uri="{FF2B5EF4-FFF2-40B4-BE49-F238E27FC236}">
                <a16:creationId xmlns:a16="http://schemas.microsoft.com/office/drawing/2014/main" id="{82EE2B39-7C59-F184-F3E3-1AFE2AE3492A}"/>
              </a:ext>
            </a:extLst>
          </p:cNvPr>
          <p:cNvSpPr txBox="1"/>
          <p:nvPr/>
        </p:nvSpPr>
        <p:spPr>
          <a:xfrm>
            <a:off x="9171777" y="6339133"/>
            <a:ext cx="1559723" cy="307777"/>
          </a:xfrm>
          <a:prstGeom prst="rect">
            <a:avLst/>
          </a:prstGeom>
          <a:solidFill>
            <a:schemeClr val="accent1"/>
          </a:solidFill>
          <a:ln>
            <a:solidFill>
              <a:schemeClr val="accent1"/>
            </a:solidFill>
          </a:ln>
        </p:spPr>
        <p:txBody>
          <a:bodyPr wrap="square">
            <a:spAutoFit/>
          </a:bodyPr>
          <a:lstStyle/>
          <a:p>
            <a:pPr algn="ctr"/>
            <a:r>
              <a:rPr lang="es-MX" sz="1400" dirty="0">
                <a:solidFill>
                  <a:schemeClr val="accent1">
                    <a:lumMod val="75000"/>
                  </a:schemeClr>
                </a:solidFill>
              </a:rPr>
              <a:t>Acceso al </a:t>
            </a:r>
            <a:r>
              <a:rPr lang="es-MX" sz="1400" dirty="0">
                <a:solidFill>
                  <a:schemeClr val="bg1"/>
                </a:solidFill>
                <a:hlinkClick r:id="rId3" action="ppaction://hlinkfile"/>
              </a:rPr>
              <a:t>IDLE</a:t>
            </a:r>
            <a:endParaRPr lang="es-AR" sz="1400" dirty="0"/>
          </a:p>
        </p:txBody>
      </p:sp>
      <p:pic>
        <p:nvPicPr>
          <p:cNvPr id="13" name="Imagen 12">
            <a:extLst>
              <a:ext uri="{FF2B5EF4-FFF2-40B4-BE49-F238E27FC236}">
                <a16:creationId xmlns:a16="http://schemas.microsoft.com/office/drawing/2014/main" id="{C8648B35-4F12-B49D-8F57-6F0792835852}"/>
              </a:ext>
            </a:extLst>
          </p:cNvPr>
          <p:cNvPicPr>
            <a:picLocks noChangeAspect="1"/>
          </p:cNvPicPr>
          <p:nvPr/>
        </p:nvPicPr>
        <p:blipFill>
          <a:blip r:embed="rId4"/>
          <a:stretch>
            <a:fillRect/>
          </a:stretch>
        </p:blipFill>
        <p:spPr>
          <a:xfrm>
            <a:off x="10951203" y="6392574"/>
            <a:ext cx="914400" cy="254336"/>
          </a:xfrm>
          <a:prstGeom prst="rect">
            <a:avLst/>
          </a:prstGeom>
        </p:spPr>
      </p:pic>
      <p:sp>
        <p:nvSpPr>
          <p:cNvPr id="8" name="CuadroTexto 7">
            <a:extLst>
              <a:ext uri="{FF2B5EF4-FFF2-40B4-BE49-F238E27FC236}">
                <a16:creationId xmlns:a16="http://schemas.microsoft.com/office/drawing/2014/main" id="{932600A1-E740-312C-CA26-EEBB438FD10C}"/>
              </a:ext>
            </a:extLst>
          </p:cNvPr>
          <p:cNvSpPr txBox="1"/>
          <p:nvPr/>
        </p:nvSpPr>
        <p:spPr>
          <a:xfrm>
            <a:off x="207785" y="1459819"/>
            <a:ext cx="6197600" cy="461665"/>
          </a:xfrm>
          <a:prstGeom prst="rect">
            <a:avLst/>
          </a:prstGeom>
          <a:noFill/>
        </p:spPr>
        <p:txBody>
          <a:bodyPr wrap="square">
            <a:spAutoFit/>
          </a:bodyPr>
          <a:lstStyle/>
          <a:p>
            <a:pPr algn="l" rtl="0">
              <a:buFont typeface="+mj-lt"/>
              <a:buAutoNum type="arabicPeriod"/>
            </a:pPr>
            <a:r>
              <a:rPr lang="en-US" sz="1200" b="1" i="0" dirty="0">
                <a:solidFill>
                  <a:srgbClr val="286491"/>
                </a:solidFill>
                <a:effectLst/>
                <a:latin typeface="inherit"/>
              </a:rPr>
              <a:t>  import</a:t>
            </a:r>
            <a:r>
              <a:rPr lang="en-US" sz="1200" b="0" i="0" dirty="0">
                <a:solidFill>
                  <a:srgbClr val="000000"/>
                </a:solidFill>
                <a:effectLst/>
                <a:latin typeface="inherit"/>
              </a:rPr>
              <a:t> </a:t>
            </a:r>
            <a:r>
              <a:rPr lang="en-US" sz="1200" b="0" i="0" dirty="0" err="1">
                <a:solidFill>
                  <a:srgbClr val="000000"/>
                </a:solidFill>
                <a:effectLst/>
                <a:latin typeface="inherit"/>
              </a:rPr>
              <a:t>tkinter</a:t>
            </a:r>
            <a:r>
              <a:rPr lang="en-US" sz="1200" b="0" i="0" dirty="0">
                <a:solidFill>
                  <a:srgbClr val="000000"/>
                </a:solidFill>
                <a:effectLst/>
                <a:latin typeface="inherit"/>
              </a:rPr>
              <a:t> </a:t>
            </a:r>
            <a:r>
              <a:rPr lang="en-US" sz="1200" b="1" i="0" dirty="0">
                <a:solidFill>
                  <a:srgbClr val="286491"/>
                </a:solidFill>
                <a:effectLst/>
                <a:latin typeface="inherit"/>
              </a:rPr>
              <a:t>as</a:t>
            </a:r>
            <a:r>
              <a:rPr lang="en-US" sz="1200" b="0" i="0" dirty="0">
                <a:solidFill>
                  <a:srgbClr val="000000"/>
                </a:solidFill>
                <a:effectLst/>
                <a:latin typeface="inherit"/>
              </a:rPr>
              <a:t> </a:t>
            </a:r>
            <a:r>
              <a:rPr lang="en-US" sz="1200" b="0" i="0" dirty="0" err="1">
                <a:solidFill>
                  <a:srgbClr val="000000"/>
                </a:solidFill>
                <a:effectLst/>
                <a:latin typeface="inherit"/>
              </a:rPr>
              <a:t>tk</a:t>
            </a:r>
            <a:endParaRPr lang="en-US" sz="1200" b="0" i="0" dirty="0">
              <a:solidFill>
                <a:srgbClr val="444444"/>
              </a:solidFill>
              <a:effectLst/>
              <a:latin typeface="Source Code Pro" panose="020B0509030403020204" pitchFamily="49" charset="0"/>
            </a:endParaRPr>
          </a:p>
          <a:p>
            <a:pPr algn="l" rtl="0">
              <a:buFont typeface="+mj-lt"/>
              <a:buAutoNum type="arabicPeriod"/>
            </a:pPr>
            <a:r>
              <a:rPr lang="en-US" sz="1200" b="1" i="0" dirty="0">
                <a:solidFill>
                  <a:srgbClr val="286491"/>
                </a:solidFill>
                <a:effectLst/>
                <a:latin typeface="inherit"/>
              </a:rPr>
              <a:t>  from</a:t>
            </a:r>
            <a:r>
              <a:rPr lang="en-US" sz="1200" b="0" i="0" dirty="0">
                <a:solidFill>
                  <a:srgbClr val="000000"/>
                </a:solidFill>
                <a:effectLst/>
                <a:latin typeface="inherit"/>
              </a:rPr>
              <a:t> </a:t>
            </a:r>
            <a:r>
              <a:rPr lang="en-US" sz="1200" b="0" i="0" dirty="0" err="1">
                <a:solidFill>
                  <a:srgbClr val="000000"/>
                </a:solidFill>
                <a:effectLst/>
                <a:latin typeface="inherit"/>
              </a:rPr>
              <a:t>tkinter</a:t>
            </a:r>
            <a:r>
              <a:rPr lang="en-US" sz="1200" b="0" i="0" dirty="0">
                <a:solidFill>
                  <a:srgbClr val="000000"/>
                </a:solidFill>
                <a:effectLst/>
                <a:latin typeface="inherit"/>
              </a:rPr>
              <a:t> </a:t>
            </a:r>
            <a:r>
              <a:rPr lang="en-US" sz="1200" b="1" i="0" dirty="0">
                <a:solidFill>
                  <a:srgbClr val="286491"/>
                </a:solidFill>
                <a:effectLst/>
                <a:latin typeface="inherit"/>
              </a:rPr>
              <a:t>import</a:t>
            </a:r>
            <a:r>
              <a:rPr lang="en-US" sz="1200" b="0" i="0" dirty="0">
                <a:solidFill>
                  <a:srgbClr val="000000"/>
                </a:solidFill>
                <a:effectLst/>
                <a:latin typeface="inherit"/>
              </a:rPr>
              <a:t> </a:t>
            </a:r>
            <a:r>
              <a:rPr lang="en-US" sz="1200" b="0" i="0" dirty="0" err="1">
                <a:solidFill>
                  <a:srgbClr val="000000"/>
                </a:solidFill>
                <a:effectLst/>
                <a:latin typeface="inherit"/>
              </a:rPr>
              <a:t>ttk</a:t>
            </a:r>
            <a:endParaRPr lang="en-US" sz="1200" b="0" i="0" dirty="0">
              <a:solidFill>
                <a:srgbClr val="AAAAAA"/>
              </a:solidFill>
              <a:effectLst/>
              <a:latin typeface="Source Code Pro" panose="020B0509030403020204" pitchFamily="49" charset="0"/>
            </a:endParaRPr>
          </a:p>
        </p:txBody>
      </p:sp>
      <p:sp>
        <p:nvSpPr>
          <p:cNvPr id="10" name="CuadroTexto 9">
            <a:extLst>
              <a:ext uri="{FF2B5EF4-FFF2-40B4-BE49-F238E27FC236}">
                <a16:creationId xmlns:a16="http://schemas.microsoft.com/office/drawing/2014/main" id="{52834EC9-8EB2-75C7-5F33-F005BB8E81CA}"/>
              </a:ext>
            </a:extLst>
          </p:cNvPr>
          <p:cNvSpPr txBox="1"/>
          <p:nvPr/>
        </p:nvSpPr>
        <p:spPr>
          <a:xfrm>
            <a:off x="151542" y="1946759"/>
            <a:ext cx="4019550" cy="2308324"/>
          </a:xfrm>
          <a:prstGeom prst="rect">
            <a:avLst/>
          </a:prstGeom>
          <a:noFill/>
        </p:spPr>
        <p:txBody>
          <a:bodyPr wrap="square">
            <a:spAutoFit/>
          </a:bodyPr>
          <a:lstStyle/>
          <a:p>
            <a:r>
              <a:rPr lang="es-MX" sz="1200" dirty="0"/>
              <a:t>Aquí importamos el módulo principal </a:t>
            </a:r>
            <a:r>
              <a:rPr lang="es-MX" sz="1200" dirty="0" err="1"/>
              <a:t>tkinter</a:t>
            </a:r>
            <a:r>
              <a:rPr lang="es-MX" sz="1200" dirty="0"/>
              <a:t> abreviado como </a:t>
            </a:r>
            <a:r>
              <a:rPr lang="es-MX" sz="1200" dirty="0" err="1"/>
              <a:t>tk</a:t>
            </a:r>
            <a:r>
              <a:rPr lang="es-MX" sz="1200" dirty="0"/>
              <a:t>, una convención habitual entre los programadores de Python. En segundo lugar importamos el módulo </a:t>
            </a:r>
            <a:r>
              <a:rPr lang="es-MX" sz="1200" dirty="0" err="1"/>
              <a:t>ttk</a:t>
            </a:r>
            <a:r>
              <a:rPr lang="es-MX" sz="1200" dirty="0"/>
              <a:t> que se encuentra dentro de </a:t>
            </a:r>
            <a:r>
              <a:rPr lang="es-MX" sz="1200" dirty="0" err="1"/>
              <a:t>tkinter</a:t>
            </a:r>
            <a:r>
              <a:rPr lang="es-MX" sz="1200" dirty="0"/>
              <a:t>. Estaremos utilizando objetos que están dentro de ambos módulos. </a:t>
            </a:r>
            <a:r>
              <a:rPr lang="es-MX" sz="1200" dirty="0">
                <a:solidFill>
                  <a:schemeClr val="bg1">
                    <a:lumMod val="65000"/>
                  </a:schemeClr>
                </a:solidFill>
              </a:rPr>
              <a:t>Puede ampliar en la Web  las diferencias entre </a:t>
            </a:r>
            <a:r>
              <a:rPr lang="es-MX" sz="1200" dirty="0" err="1">
                <a:solidFill>
                  <a:schemeClr val="bg1">
                    <a:lumMod val="65000"/>
                  </a:schemeClr>
                </a:solidFill>
              </a:rPr>
              <a:t>tk</a:t>
            </a:r>
            <a:r>
              <a:rPr lang="es-MX" sz="1200" dirty="0">
                <a:solidFill>
                  <a:schemeClr val="bg1">
                    <a:lumMod val="65000"/>
                  </a:schemeClr>
                </a:solidFill>
              </a:rPr>
              <a:t> y </a:t>
            </a:r>
            <a:r>
              <a:rPr lang="es-MX" sz="1200" dirty="0" err="1">
                <a:solidFill>
                  <a:schemeClr val="bg1">
                    <a:lumMod val="65000"/>
                  </a:schemeClr>
                </a:solidFill>
              </a:rPr>
              <a:t>ttk</a:t>
            </a:r>
            <a:r>
              <a:rPr lang="es-MX" sz="1200" dirty="0">
                <a:solidFill>
                  <a:schemeClr val="bg1">
                    <a:lumMod val="65000"/>
                  </a:schemeClr>
                </a:solidFill>
              </a:rPr>
              <a:t>.</a:t>
            </a:r>
          </a:p>
          <a:p>
            <a:endParaRPr lang="es-MX" sz="1200" dirty="0"/>
          </a:p>
          <a:p>
            <a:r>
              <a:rPr lang="es-MX" sz="1200" dirty="0"/>
              <a:t>El segundo paso fundamental es crear la ventana principal. Todas las aplicaciones de </a:t>
            </a:r>
            <a:r>
              <a:rPr lang="es-MX" sz="1200" dirty="0" err="1"/>
              <a:t>Tk</a:t>
            </a:r>
            <a:r>
              <a:rPr lang="es-MX" sz="1200" dirty="0"/>
              <a:t> tendrán una ventana principal, y eventualmente algunas otras ventanas secundarias.</a:t>
            </a:r>
            <a:endParaRPr lang="es-AR" sz="1200" dirty="0"/>
          </a:p>
        </p:txBody>
      </p:sp>
      <p:sp>
        <p:nvSpPr>
          <p:cNvPr id="14" name="CuadroTexto 13">
            <a:extLst>
              <a:ext uri="{FF2B5EF4-FFF2-40B4-BE49-F238E27FC236}">
                <a16:creationId xmlns:a16="http://schemas.microsoft.com/office/drawing/2014/main" id="{A01170AE-CEAD-1F61-0900-004C277B3C9A}"/>
              </a:ext>
            </a:extLst>
          </p:cNvPr>
          <p:cNvSpPr txBox="1"/>
          <p:nvPr/>
        </p:nvSpPr>
        <p:spPr>
          <a:xfrm>
            <a:off x="159643" y="4293840"/>
            <a:ext cx="3400942" cy="461665"/>
          </a:xfrm>
          <a:prstGeom prst="rect">
            <a:avLst/>
          </a:prstGeom>
          <a:noFill/>
        </p:spPr>
        <p:txBody>
          <a:bodyPr wrap="square">
            <a:spAutoFit/>
          </a:bodyPr>
          <a:lstStyle/>
          <a:p>
            <a:pPr algn="l" rtl="0"/>
            <a:r>
              <a:rPr lang="es-AR" sz="1200" b="0" i="0" dirty="0">
                <a:solidFill>
                  <a:srgbClr val="000000"/>
                </a:solidFill>
                <a:effectLst/>
                <a:latin typeface="inherit"/>
              </a:rPr>
              <a:t>3. ventana = </a:t>
            </a:r>
            <a:r>
              <a:rPr lang="es-AR" sz="1200" b="0" i="0" dirty="0" err="1">
                <a:solidFill>
                  <a:srgbClr val="000000"/>
                </a:solidFill>
                <a:effectLst/>
                <a:latin typeface="inherit"/>
              </a:rPr>
              <a:t>tk.</a:t>
            </a:r>
            <a:r>
              <a:rPr lang="es-AR" sz="1200" b="0" i="0" dirty="0" err="1">
                <a:solidFill>
                  <a:srgbClr val="445588"/>
                </a:solidFill>
                <a:effectLst/>
                <a:latin typeface="inherit"/>
              </a:rPr>
              <a:t>Tk</a:t>
            </a:r>
            <a:r>
              <a:rPr lang="es-AR" sz="1200" b="0" i="0" dirty="0">
                <a:solidFill>
                  <a:srgbClr val="777777"/>
                </a:solidFill>
                <a:effectLst/>
                <a:latin typeface="inherit"/>
              </a:rPr>
              <a:t>()</a:t>
            </a:r>
            <a:endParaRPr lang="es-AR" sz="1200" dirty="0">
              <a:solidFill>
                <a:srgbClr val="AAAAAA"/>
              </a:solidFill>
              <a:latin typeface="Source Code Pro" panose="020B0509030403020204" pitchFamily="49" charset="0"/>
            </a:endParaRPr>
          </a:p>
          <a:p>
            <a:pPr algn="l" rtl="0"/>
            <a:r>
              <a:rPr lang="es-AR" sz="1200" b="0" i="0" dirty="0">
                <a:effectLst/>
                <a:latin typeface="Source Code Pro" panose="020B0509030403020204" pitchFamily="49" charset="0"/>
              </a:rPr>
              <a:t>4.</a:t>
            </a:r>
            <a:r>
              <a:rPr lang="es-AR" sz="1200" b="0" i="0" dirty="0">
                <a:solidFill>
                  <a:srgbClr val="000000"/>
                </a:solidFill>
                <a:effectLst/>
                <a:latin typeface="inherit"/>
              </a:rPr>
              <a:t>ventana.</a:t>
            </a:r>
            <a:r>
              <a:rPr lang="es-AR" sz="1200" b="0" i="0" dirty="0">
                <a:solidFill>
                  <a:srgbClr val="0086B3"/>
                </a:solidFill>
                <a:effectLst/>
                <a:latin typeface="inherit"/>
              </a:rPr>
              <a:t>mainloop</a:t>
            </a:r>
            <a:r>
              <a:rPr lang="es-AR" sz="1200" b="0" i="0" dirty="0">
                <a:solidFill>
                  <a:srgbClr val="777777"/>
                </a:solidFill>
                <a:effectLst/>
                <a:latin typeface="inherit"/>
              </a:rPr>
              <a:t>()</a:t>
            </a:r>
            <a:endParaRPr lang="es-AR" sz="1200" b="0" i="0" dirty="0">
              <a:solidFill>
                <a:srgbClr val="444444"/>
              </a:solidFill>
              <a:effectLst/>
              <a:latin typeface="Source Code Pro" panose="020B0509030403020204" pitchFamily="49" charset="0"/>
            </a:endParaRPr>
          </a:p>
        </p:txBody>
      </p:sp>
      <p:sp>
        <p:nvSpPr>
          <p:cNvPr id="20" name="CuadroTexto 19">
            <a:extLst>
              <a:ext uri="{FF2B5EF4-FFF2-40B4-BE49-F238E27FC236}">
                <a16:creationId xmlns:a16="http://schemas.microsoft.com/office/drawing/2014/main" id="{172F7446-3AFD-C4FA-4678-1CBABE268627}"/>
              </a:ext>
            </a:extLst>
          </p:cNvPr>
          <p:cNvSpPr txBox="1"/>
          <p:nvPr/>
        </p:nvSpPr>
        <p:spPr>
          <a:xfrm>
            <a:off x="4963885" y="4243754"/>
            <a:ext cx="4207892" cy="1223412"/>
          </a:xfrm>
          <a:prstGeom prst="rect">
            <a:avLst/>
          </a:prstGeom>
          <a:solidFill>
            <a:schemeClr val="tx1">
              <a:lumMod val="85000"/>
              <a:lumOff val="15000"/>
            </a:schemeClr>
          </a:solidFill>
        </p:spPr>
        <p:txBody>
          <a:bodyPr wrap="square">
            <a:spAutoFit/>
          </a:bodyPr>
          <a:lstStyle/>
          <a:p>
            <a:r>
              <a:rPr lang="es-AR" sz="1050" b="0" dirty="0" err="1">
                <a:solidFill>
                  <a:srgbClr val="C586C0"/>
                </a:solidFill>
                <a:effectLst/>
                <a:latin typeface="Consolas" panose="020B0609020204030204" pitchFamily="49" charset="0"/>
              </a:rPr>
              <a:t>import</a:t>
            </a:r>
            <a:r>
              <a:rPr lang="es-AR" sz="1050" b="0" dirty="0">
                <a:solidFill>
                  <a:srgbClr val="D4D4D4"/>
                </a:solidFill>
                <a:effectLst/>
                <a:latin typeface="Consolas" panose="020B0609020204030204" pitchFamily="49" charset="0"/>
              </a:rPr>
              <a:t> </a:t>
            </a:r>
            <a:r>
              <a:rPr lang="es-AR" sz="1050" b="0" dirty="0" err="1">
                <a:solidFill>
                  <a:srgbClr val="4EC9B0"/>
                </a:solidFill>
                <a:effectLst/>
                <a:latin typeface="Consolas" panose="020B0609020204030204" pitchFamily="49" charset="0"/>
              </a:rPr>
              <a:t>tkinter</a:t>
            </a:r>
            <a:r>
              <a:rPr lang="es-AR" sz="1050" b="0" dirty="0">
                <a:solidFill>
                  <a:srgbClr val="D4D4D4"/>
                </a:solidFill>
                <a:effectLst/>
                <a:latin typeface="Consolas" panose="020B0609020204030204" pitchFamily="49" charset="0"/>
              </a:rPr>
              <a:t> </a:t>
            </a:r>
            <a:r>
              <a:rPr lang="es-AR" sz="1050" b="0" dirty="0">
                <a:solidFill>
                  <a:srgbClr val="C586C0"/>
                </a:solidFill>
                <a:effectLst/>
                <a:latin typeface="Consolas" panose="020B0609020204030204" pitchFamily="49" charset="0"/>
              </a:rPr>
              <a:t>as</a:t>
            </a:r>
            <a:r>
              <a:rPr lang="es-AR" sz="1050" b="0" dirty="0">
                <a:solidFill>
                  <a:srgbClr val="D4D4D4"/>
                </a:solidFill>
                <a:effectLst/>
                <a:latin typeface="Consolas" panose="020B0609020204030204" pitchFamily="49" charset="0"/>
              </a:rPr>
              <a:t> </a:t>
            </a:r>
            <a:r>
              <a:rPr lang="es-AR" sz="1050" b="0" dirty="0" err="1">
                <a:solidFill>
                  <a:srgbClr val="4EC9B0"/>
                </a:solidFill>
                <a:effectLst/>
                <a:latin typeface="Consolas" panose="020B0609020204030204" pitchFamily="49" charset="0"/>
              </a:rPr>
              <a:t>tk</a:t>
            </a:r>
            <a:endParaRPr lang="es-AR" sz="1050" b="0" dirty="0">
              <a:solidFill>
                <a:srgbClr val="D4D4D4"/>
              </a:solidFill>
              <a:effectLst/>
              <a:latin typeface="Consolas" panose="020B0609020204030204" pitchFamily="49" charset="0"/>
            </a:endParaRPr>
          </a:p>
          <a:p>
            <a:r>
              <a:rPr lang="es-AR" sz="1050" b="0" dirty="0" err="1">
                <a:solidFill>
                  <a:srgbClr val="C586C0"/>
                </a:solidFill>
                <a:effectLst/>
                <a:latin typeface="Consolas" panose="020B0609020204030204" pitchFamily="49" charset="0"/>
              </a:rPr>
              <a:t>from</a:t>
            </a:r>
            <a:r>
              <a:rPr lang="es-AR" sz="1050" b="0" dirty="0">
                <a:solidFill>
                  <a:srgbClr val="D4D4D4"/>
                </a:solidFill>
                <a:effectLst/>
                <a:latin typeface="Consolas" panose="020B0609020204030204" pitchFamily="49" charset="0"/>
              </a:rPr>
              <a:t> </a:t>
            </a:r>
            <a:r>
              <a:rPr lang="es-AR" sz="1050" b="0" dirty="0" err="1">
                <a:solidFill>
                  <a:srgbClr val="4EC9B0"/>
                </a:solidFill>
                <a:effectLst/>
                <a:latin typeface="Consolas" panose="020B0609020204030204" pitchFamily="49" charset="0"/>
              </a:rPr>
              <a:t>tkinter</a:t>
            </a:r>
            <a:r>
              <a:rPr lang="es-AR" sz="1050" b="0" dirty="0">
                <a:solidFill>
                  <a:srgbClr val="D4D4D4"/>
                </a:solidFill>
                <a:effectLst/>
                <a:latin typeface="Consolas" panose="020B0609020204030204" pitchFamily="49" charset="0"/>
              </a:rPr>
              <a:t> </a:t>
            </a:r>
            <a:r>
              <a:rPr lang="es-AR" sz="1050" b="0" dirty="0" err="1">
                <a:solidFill>
                  <a:srgbClr val="C586C0"/>
                </a:solidFill>
                <a:effectLst/>
                <a:latin typeface="Consolas" panose="020B0609020204030204" pitchFamily="49" charset="0"/>
              </a:rPr>
              <a:t>import</a:t>
            </a:r>
            <a:r>
              <a:rPr lang="es-AR" sz="1050" b="0" dirty="0">
                <a:solidFill>
                  <a:srgbClr val="D4D4D4"/>
                </a:solidFill>
                <a:effectLst/>
                <a:latin typeface="Consolas" panose="020B0609020204030204" pitchFamily="49" charset="0"/>
              </a:rPr>
              <a:t> </a:t>
            </a:r>
            <a:r>
              <a:rPr lang="es-AR" sz="1050" b="0" dirty="0" err="1">
                <a:solidFill>
                  <a:srgbClr val="4EC9B0"/>
                </a:solidFill>
                <a:effectLst/>
                <a:latin typeface="Consolas" panose="020B0609020204030204" pitchFamily="49" charset="0"/>
              </a:rPr>
              <a:t>ttk</a:t>
            </a:r>
            <a:endParaRPr lang="es-AR" sz="1050" b="0" dirty="0">
              <a:solidFill>
                <a:srgbClr val="D4D4D4"/>
              </a:solidFill>
              <a:effectLst/>
              <a:latin typeface="Consolas" panose="020B0609020204030204" pitchFamily="49" charset="0"/>
            </a:endParaRPr>
          </a:p>
          <a:p>
            <a:br>
              <a:rPr lang="es-AR" sz="1050" b="0" dirty="0">
                <a:solidFill>
                  <a:srgbClr val="D4D4D4"/>
                </a:solidFill>
                <a:effectLst/>
                <a:latin typeface="Consolas" panose="020B0609020204030204" pitchFamily="49" charset="0"/>
              </a:rPr>
            </a:br>
            <a:r>
              <a:rPr lang="es-AR" sz="1050" b="0" dirty="0">
                <a:solidFill>
                  <a:srgbClr val="9CDCFE"/>
                </a:solidFill>
                <a:effectLst/>
                <a:latin typeface="Consolas" panose="020B0609020204030204" pitchFamily="49" charset="0"/>
              </a:rPr>
              <a:t>ventana</a:t>
            </a:r>
            <a:r>
              <a:rPr lang="es-AR" sz="1050" b="0" dirty="0">
                <a:solidFill>
                  <a:srgbClr val="D4D4D4"/>
                </a:solidFill>
                <a:effectLst/>
                <a:latin typeface="Consolas" panose="020B0609020204030204" pitchFamily="49" charset="0"/>
              </a:rPr>
              <a:t> = </a:t>
            </a:r>
            <a:r>
              <a:rPr lang="es-AR" sz="1050" b="0" dirty="0" err="1">
                <a:solidFill>
                  <a:srgbClr val="4EC9B0"/>
                </a:solidFill>
                <a:effectLst/>
                <a:latin typeface="Consolas" panose="020B0609020204030204" pitchFamily="49" charset="0"/>
              </a:rPr>
              <a:t>tk</a:t>
            </a:r>
            <a:r>
              <a:rPr lang="es-AR" sz="1050" b="0" dirty="0" err="1">
                <a:solidFill>
                  <a:srgbClr val="D4D4D4"/>
                </a:solidFill>
                <a:effectLst/>
                <a:latin typeface="Consolas" panose="020B0609020204030204" pitchFamily="49" charset="0"/>
              </a:rPr>
              <a:t>.</a:t>
            </a:r>
            <a:r>
              <a:rPr lang="es-AR" sz="1050" b="0" dirty="0" err="1">
                <a:solidFill>
                  <a:srgbClr val="4EC9B0"/>
                </a:solidFill>
                <a:effectLst/>
                <a:latin typeface="Consolas" panose="020B0609020204030204" pitchFamily="49" charset="0"/>
              </a:rPr>
              <a:t>Tk</a:t>
            </a:r>
            <a:r>
              <a:rPr lang="es-AR" sz="1050" b="0" dirty="0">
                <a:solidFill>
                  <a:srgbClr val="D4D4D4"/>
                </a:solidFill>
                <a:effectLst/>
                <a:latin typeface="Consolas" panose="020B0609020204030204" pitchFamily="49" charset="0"/>
              </a:rPr>
              <a:t>()</a:t>
            </a:r>
          </a:p>
          <a:p>
            <a:r>
              <a:rPr lang="es-AR" sz="1050" b="0" dirty="0" err="1">
                <a:solidFill>
                  <a:srgbClr val="9CDCFE"/>
                </a:solidFill>
                <a:effectLst/>
                <a:latin typeface="Consolas" panose="020B0609020204030204" pitchFamily="49" charset="0"/>
              </a:rPr>
              <a:t>ventana</a:t>
            </a:r>
            <a:r>
              <a:rPr lang="es-AR" sz="1050" b="0" dirty="0" err="1">
                <a:solidFill>
                  <a:srgbClr val="D4D4D4"/>
                </a:solidFill>
                <a:effectLst/>
                <a:latin typeface="Consolas" panose="020B0609020204030204" pitchFamily="49" charset="0"/>
              </a:rPr>
              <a:t>.</a:t>
            </a:r>
            <a:r>
              <a:rPr lang="es-AR" sz="1050" b="0" dirty="0" err="1">
                <a:solidFill>
                  <a:srgbClr val="9CDCFE"/>
                </a:solidFill>
                <a:effectLst/>
                <a:latin typeface="Consolas" panose="020B0609020204030204" pitchFamily="49" charset="0"/>
              </a:rPr>
              <a:t>title</a:t>
            </a:r>
            <a:r>
              <a:rPr lang="es-AR" sz="1050" b="0" dirty="0">
                <a:solidFill>
                  <a:srgbClr val="D4D4D4"/>
                </a:solidFill>
                <a:effectLst/>
                <a:latin typeface="Consolas" panose="020B0609020204030204" pitchFamily="49" charset="0"/>
              </a:rPr>
              <a:t>(</a:t>
            </a:r>
            <a:r>
              <a:rPr lang="es-AR" sz="1050" b="0" dirty="0">
                <a:solidFill>
                  <a:srgbClr val="CE9178"/>
                </a:solidFill>
                <a:effectLst/>
                <a:latin typeface="Consolas" panose="020B0609020204030204" pitchFamily="49" charset="0"/>
              </a:rPr>
              <a:t>"Conversor de temperatura"</a:t>
            </a:r>
            <a:r>
              <a:rPr lang="es-AR" sz="1050" b="0" dirty="0">
                <a:solidFill>
                  <a:srgbClr val="D4D4D4"/>
                </a:solidFill>
                <a:effectLst/>
                <a:latin typeface="Consolas" panose="020B0609020204030204" pitchFamily="49" charset="0"/>
              </a:rPr>
              <a:t>)</a:t>
            </a:r>
          </a:p>
          <a:p>
            <a:r>
              <a:rPr lang="es-AR" sz="1050" b="0" dirty="0" err="1">
                <a:solidFill>
                  <a:srgbClr val="9CDCFE"/>
                </a:solidFill>
                <a:effectLst/>
                <a:latin typeface="Consolas" panose="020B0609020204030204" pitchFamily="49" charset="0"/>
              </a:rPr>
              <a:t>ventana</a:t>
            </a:r>
            <a:r>
              <a:rPr lang="es-AR" sz="1050" b="0" dirty="0" err="1">
                <a:solidFill>
                  <a:srgbClr val="D4D4D4"/>
                </a:solidFill>
                <a:effectLst/>
                <a:latin typeface="Consolas" panose="020B0609020204030204" pitchFamily="49" charset="0"/>
              </a:rPr>
              <a:t>.</a:t>
            </a:r>
            <a:r>
              <a:rPr lang="es-AR" sz="1050" b="0" dirty="0" err="1">
                <a:solidFill>
                  <a:srgbClr val="9CDCFE"/>
                </a:solidFill>
                <a:effectLst/>
                <a:latin typeface="Consolas" panose="020B0609020204030204" pitchFamily="49" charset="0"/>
              </a:rPr>
              <a:t>config</a:t>
            </a:r>
            <a:r>
              <a:rPr lang="es-AR" sz="1050" b="0" dirty="0">
                <a:solidFill>
                  <a:srgbClr val="D4D4D4"/>
                </a:solidFill>
                <a:effectLst/>
                <a:latin typeface="Consolas" panose="020B0609020204030204" pitchFamily="49" charset="0"/>
              </a:rPr>
              <a:t>(</a:t>
            </a:r>
            <a:r>
              <a:rPr lang="es-AR" sz="1050" b="0" dirty="0" err="1">
                <a:solidFill>
                  <a:srgbClr val="9CDCFE"/>
                </a:solidFill>
                <a:effectLst/>
                <a:latin typeface="Consolas" panose="020B0609020204030204" pitchFamily="49" charset="0"/>
              </a:rPr>
              <a:t>width</a:t>
            </a:r>
            <a:r>
              <a:rPr lang="es-AR" sz="1050" b="0" dirty="0">
                <a:solidFill>
                  <a:srgbClr val="D4D4D4"/>
                </a:solidFill>
                <a:effectLst/>
                <a:latin typeface="Consolas" panose="020B0609020204030204" pitchFamily="49" charset="0"/>
              </a:rPr>
              <a:t>=</a:t>
            </a:r>
            <a:r>
              <a:rPr lang="es-AR" sz="1050" b="0" dirty="0">
                <a:solidFill>
                  <a:srgbClr val="B5CEA8"/>
                </a:solidFill>
                <a:effectLst/>
                <a:latin typeface="Consolas" panose="020B0609020204030204" pitchFamily="49" charset="0"/>
              </a:rPr>
              <a:t>400</a:t>
            </a:r>
            <a:r>
              <a:rPr lang="es-AR" sz="1050" b="0" dirty="0">
                <a:solidFill>
                  <a:srgbClr val="D4D4D4"/>
                </a:solidFill>
                <a:effectLst/>
                <a:latin typeface="Consolas" panose="020B0609020204030204" pitchFamily="49" charset="0"/>
              </a:rPr>
              <a:t>, </a:t>
            </a:r>
            <a:r>
              <a:rPr lang="es-AR" sz="1050" b="0" dirty="0" err="1">
                <a:solidFill>
                  <a:srgbClr val="9CDCFE"/>
                </a:solidFill>
                <a:effectLst/>
                <a:latin typeface="Consolas" panose="020B0609020204030204" pitchFamily="49" charset="0"/>
              </a:rPr>
              <a:t>height</a:t>
            </a:r>
            <a:r>
              <a:rPr lang="es-AR" sz="1050" b="0" dirty="0">
                <a:solidFill>
                  <a:srgbClr val="D4D4D4"/>
                </a:solidFill>
                <a:effectLst/>
                <a:latin typeface="Consolas" panose="020B0609020204030204" pitchFamily="49" charset="0"/>
              </a:rPr>
              <a:t>=</a:t>
            </a:r>
            <a:r>
              <a:rPr lang="es-AR" sz="1050" b="0" dirty="0">
                <a:solidFill>
                  <a:srgbClr val="B5CEA8"/>
                </a:solidFill>
                <a:effectLst/>
                <a:latin typeface="Consolas" panose="020B0609020204030204" pitchFamily="49" charset="0"/>
              </a:rPr>
              <a:t>300</a:t>
            </a:r>
            <a:r>
              <a:rPr lang="es-AR" sz="1050" b="0" dirty="0">
                <a:solidFill>
                  <a:srgbClr val="D4D4D4"/>
                </a:solidFill>
                <a:effectLst/>
                <a:latin typeface="Consolas" panose="020B0609020204030204" pitchFamily="49" charset="0"/>
              </a:rPr>
              <a:t>)</a:t>
            </a:r>
          </a:p>
          <a:p>
            <a:r>
              <a:rPr lang="es-AR" sz="1050" b="0" dirty="0" err="1">
                <a:solidFill>
                  <a:srgbClr val="9CDCFE"/>
                </a:solidFill>
                <a:effectLst/>
                <a:latin typeface="Consolas" panose="020B0609020204030204" pitchFamily="49" charset="0"/>
              </a:rPr>
              <a:t>ventana</a:t>
            </a:r>
            <a:r>
              <a:rPr lang="es-AR" sz="1050" b="0" dirty="0" err="1">
                <a:solidFill>
                  <a:srgbClr val="D4D4D4"/>
                </a:solidFill>
                <a:effectLst/>
                <a:latin typeface="Consolas" panose="020B0609020204030204" pitchFamily="49" charset="0"/>
              </a:rPr>
              <a:t>.</a:t>
            </a:r>
            <a:r>
              <a:rPr lang="es-AR" sz="1050" b="0" dirty="0" err="1">
                <a:solidFill>
                  <a:srgbClr val="DCDCAA"/>
                </a:solidFill>
                <a:effectLst/>
                <a:latin typeface="Consolas" panose="020B0609020204030204" pitchFamily="49" charset="0"/>
              </a:rPr>
              <a:t>mainloop</a:t>
            </a:r>
            <a:r>
              <a:rPr lang="es-AR" sz="1050" b="0" dirty="0">
                <a:solidFill>
                  <a:srgbClr val="D4D4D4"/>
                </a:solidFill>
                <a:effectLst/>
                <a:latin typeface="Consolas" panose="020B0609020204030204" pitchFamily="49" charset="0"/>
              </a:rPr>
              <a:t>()</a:t>
            </a:r>
          </a:p>
        </p:txBody>
      </p:sp>
      <p:sp>
        <p:nvSpPr>
          <p:cNvPr id="22" name="CuadroTexto 21">
            <a:extLst>
              <a:ext uri="{FF2B5EF4-FFF2-40B4-BE49-F238E27FC236}">
                <a16:creationId xmlns:a16="http://schemas.microsoft.com/office/drawing/2014/main" id="{EBE567EE-3095-08C9-8443-A986E5E550AE}"/>
              </a:ext>
            </a:extLst>
          </p:cNvPr>
          <p:cNvSpPr txBox="1"/>
          <p:nvPr/>
        </p:nvSpPr>
        <p:spPr>
          <a:xfrm>
            <a:off x="4908548" y="5560801"/>
            <a:ext cx="4368801" cy="1015663"/>
          </a:xfrm>
          <a:prstGeom prst="rect">
            <a:avLst/>
          </a:prstGeom>
          <a:noFill/>
        </p:spPr>
        <p:txBody>
          <a:bodyPr wrap="square">
            <a:spAutoFit/>
          </a:bodyPr>
          <a:lstStyle/>
          <a:p>
            <a:r>
              <a:rPr lang="es-MX" sz="1200" dirty="0"/>
              <a:t>En cualquier método, función o clase de </a:t>
            </a:r>
            <a:r>
              <a:rPr lang="es-MX" sz="1200" dirty="0" err="1"/>
              <a:t>Tk</a:t>
            </a:r>
            <a:r>
              <a:rPr lang="es-MX" sz="1200" dirty="0"/>
              <a:t> donde se requiera especificar un tamaño, será vía los argumentos </a:t>
            </a:r>
            <a:r>
              <a:rPr lang="es-MX" sz="1200" dirty="0" err="1"/>
              <a:t>width</a:t>
            </a:r>
            <a:r>
              <a:rPr lang="es-MX" sz="1200" dirty="0"/>
              <a:t> (ancho) y </a:t>
            </a:r>
            <a:r>
              <a:rPr lang="es-MX" sz="1200" dirty="0" err="1"/>
              <a:t>height</a:t>
            </a:r>
            <a:r>
              <a:rPr lang="es-MX" sz="1200" dirty="0"/>
              <a:t> (alto), indicados en píxeles. Así, nuestra ventana tendrá al iniciarse un ancho de 400 píxeles y un alto de 300 píxeles.</a:t>
            </a:r>
            <a:endParaRPr lang="es-AR" sz="1200" dirty="0"/>
          </a:p>
        </p:txBody>
      </p:sp>
      <p:pic>
        <p:nvPicPr>
          <p:cNvPr id="2051" name="Picture 3" descr="Ventana del conversor de temperatura">
            <a:extLst>
              <a:ext uri="{FF2B5EF4-FFF2-40B4-BE49-F238E27FC236}">
                <a16:creationId xmlns:a16="http://schemas.microsoft.com/office/drawing/2014/main" id="{745BDAD5-0298-E5BA-EFAF-576A78B4EE4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00424" y="4273346"/>
            <a:ext cx="2520321" cy="2099265"/>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053" name="CuadroTexto 17">
            <a:extLst>
              <a:ext uri="{FF2B5EF4-FFF2-40B4-BE49-F238E27FC236}">
                <a16:creationId xmlns:a16="http://schemas.microsoft.com/office/drawing/2014/main" id="{6E1C65E1-39DA-09D2-71D5-D8CD05E50435}"/>
              </a:ext>
            </a:extLst>
          </p:cNvPr>
          <p:cNvGraphicFramePr/>
          <p:nvPr>
            <p:extLst>
              <p:ext uri="{D42A27DB-BD31-4B8C-83A1-F6EECF244321}">
                <p14:modId xmlns:p14="http://schemas.microsoft.com/office/powerpoint/2010/main" val="1963234144"/>
              </p:ext>
            </p:extLst>
          </p:nvPr>
        </p:nvGraphicFramePr>
        <p:xfrm>
          <a:off x="4697363" y="155471"/>
          <a:ext cx="7168239" cy="3955635"/>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pic>
        <p:nvPicPr>
          <p:cNvPr id="2" name="Imagen 1">
            <a:hlinkClick r:id="rId11"/>
            <a:extLst>
              <a:ext uri="{FF2B5EF4-FFF2-40B4-BE49-F238E27FC236}">
                <a16:creationId xmlns:a16="http://schemas.microsoft.com/office/drawing/2014/main" id="{356C05E6-36D0-C0AA-D4FB-7A92AC823026}"/>
              </a:ext>
            </a:extLst>
          </p:cNvPr>
          <p:cNvPicPr>
            <a:picLocks noChangeAspect="1"/>
          </p:cNvPicPr>
          <p:nvPr/>
        </p:nvPicPr>
        <p:blipFill>
          <a:blip r:embed="rId12">
            <a:duotone>
              <a:prstClr val="black"/>
              <a:schemeClr val="accent1">
                <a:tint val="45000"/>
                <a:satMod val="400000"/>
              </a:schemeClr>
            </a:duotone>
          </a:blip>
          <a:stretch>
            <a:fillRect/>
          </a:stretch>
        </p:blipFill>
        <p:spPr>
          <a:xfrm>
            <a:off x="10887009" y="5272191"/>
            <a:ext cx="1025575" cy="796563"/>
          </a:xfrm>
          <a:prstGeom prst="rect">
            <a:avLst/>
          </a:prstGeom>
        </p:spPr>
      </p:pic>
      <p:sp>
        <p:nvSpPr>
          <p:cNvPr id="6" name="CuadroTexto 5">
            <a:extLst>
              <a:ext uri="{FF2B5EF4-FFF2-40B4-BE49-F238E27FC236}">
                <a16:creationId xmlns:a16="http://schemas.microsoft.com/office/drawing/2014/main" id="{1A1B7FFA-777D-745E-8EC9-9D31C88E996E}"/>
              </a:ext>
            </a:extLst>
          </p:cNvPr>
          <p:cNvSpPr txBox="1"/>
          <p:nvPr/>
        </p:nvSpPr>
        <p:spPr>
          <a:xfrm>
            <a:off x="11460231" y="6068633"/>
            <a:ext cx="500458" cy="276999"/>
          </a:xfrm>
          <a:prstGeom prst="rect">
            <a:avLst/>
          </a:prstGeom>
          <a:noFill/>
        </p:spPr>
        <p:txBody>
          <a:bodyPr wrap="none" rtlCol="0">
            <a:spAutoFit/>
          </a:bodyPr>
          <a:lstStyle/>
          <a:p>
            <a:r>
              <a:rPr lang="es-AR" sz="1200" b="1" dirty="0">
                <a:solidFill>
                  <a:srgbClr val="3A8995"/>
                </a:solidFill>
              </a:rPr>
              <a:t>0 Py</a:t>
            </a:r>
          </a:p>
        </p:txBody>
      </p:sp>
      <p:pic>
        <p:nvPicPr>
          <p:cNvPr id="7" name="Cámara 6">
            <a:extLst>
              <a:ext uri="{FF2B5EF4-FFF2-40B4-BE49-F238E27FC236}">
                <a16:creationId xmlns:a16="http://schemas.microsoft.com/office/drawing/2014/main" id="{66757F04-1C8C-D952-C2C3-23DB9E6CFD78}"/>
              </a:ext>
            </a:extLst>
          </p:cNvPr>
          <p:cNvPicPr>
            <a:picLocks noChangeAspect="1"/>
            <a:extLst>
              <a:ext uri="{51228E76-BA90-4043-B771-695A4F85340A}">
                <alf:liveFeedProps xmlns:alf="http://schemas.microsoft.com/office/drawing/2021/livefeed"/>
              </a:ext>
            </a:extLst>
          </p:cNvPicPr>
          <p:nvPr/>
        </p:nvPicPr>
        <p:blipFill>
          <a:blip r:embed="rId13">
            <a:extLst>
              <a:ext uri="{96DAC541-7B7A-43D3-8B79-37D633B846F1}">
                <asvg:svgBlip xmlns:asvg="http://schemas.microsoft.com/office/drawing/2016/SVG/main" r:embed="rId14"/>
              </a:ext>
            </a:extLst>
          </a:blip>
          <a:stretch>
            <a:fillRect/>
          </a:stretch>
        </p:blipFill>
        <p:spPr>
          <a:xfrm>
            <a:off x="72658" y="5224065"/>
            <a:ext cx="1539112" cy="1539112"/>
          </a:xfrm>
          <a:prstGeom prst="ellipse">
            <a:avLst/>
          </a:prstGeom>
          <a:ln>
            <a:noFill/>
          </a:ln>
          <a:effectLst>
            <a:outerShdw blurRad="190500" algn="tl" rotWithShape="0">
              <a:srgbClr val="000000">
                <a:alpha val="30000"/>
              </a:srgbClr>
            </a:outerShdw>
          </a:effectLst>
        </p:spPr>
      </p:pic>
      <p:pic>
        <p:nvPicPr>
          <p:cNvPr id="9" name="Picture 2" descr="Python Tkinter Tutorial - Javatpoint">
            <a:extLst>
              <a:ext uri="{FF2B5EF4-FFF2-40B4-BE49-F238E27FC236}">
                <a16:creationId xmlns:a16="http://schemas.microsoft.com/office/drawing/2014/main" id="{45D6CF0C-9ADC-F683-4850-0E3EF9800D7B}"/>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358137" y="4295937"/>
            <a:ext cx="1187002" cy="11870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32341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Marcador de posición de imagen 11" descr="Imagen en blanco y negro">
            <a:extLst>
              <a:ext uri="{FF2B5EF4-FFF2-40B4-BE49-F238E27FC236}">
                <a16:creationId xmlns:a16="http://schemas.microsoft.com/office/drawing/2014/main" id="{616419AE-0FC1-B6F5-A3D6-D5B249750254}"/>
              </a:ext>
            </a:extLst>
          </p:cNvPr>
          <p:cNvPicPr>
            <a:picLocks noGrp="1" noChangeAspect="1"/>
          </p:cNvPicPr>
          <p:nvPr>
            <p:ph type="pic" idx="11"/>
          </p:nvPr>
        </p:nvPicPr>
        <p:blipFill>
          <a:blip r:embed="rId2">
            <a:extLst>
              <a:ext uri="{28A0092B-C50C-407E-A947-70E740481C1C}">
                <a14:useLocalDpi xmlns:a14="http://schemas.microsoft.com/office/drawing/2010/main" val="0"/>
              </a:ext>
            </a:extLst>
          </a:blip>
          <a:srcRect t="5984" b="5984"/>
          <a:stretch>
            <a:fillRect/>
          </a:stretch>
        </p:blipFill>
        <p:spPr/>
      </p:pic>
      <p:sp>
        <p:nvSpPr>
          <p:cNvPr id="3" name="CuadroTexto 2">
            <a:extLst>
              <a:ext uri="{FF2B5EF4-FFF2-40B4-BE49-F238E27FC236}">
                <a16:creationId xmlns:a16="http://schemas.microsoft.com/office/drawing/2014/main" id="{4FA5DEA9-94D0-2BE4-18FA-F93147AED449}"/>
              </a:ext>
            </a:extLst>
          </p:cNvPr>
          <p:cNvSpPr txBox="1"/>
          <p:nvPr/>
        </p:nvSpPr>
        <p:spPr>
          <a:xfrm>
            <a:off x="190500" y="114692"/>
            <a:ext cx="6096000" cy="523220"/>
          </a:xfrm>
          <a:prstGeom prst="rect">
            <a:avLst/>
          </a:prstGeom>
          <a:noFill/>
        </p:spPr>
        <p:txBody>
          <a:bodyPr wrap="square">
            <a:spAutoFit/>
          </a:bodyPr>
          <a:lstStyle/>
          <a:p>
            <a:pPr algn="l"/>
            <a:r>
              <a:rPr lang="es-MX" sz="2800" b="0" i="0">
                <a:solidFill>
                  <a:srgbClr val="444444"/>
                </a:solidFill>
                <a:effectLst/>
                <a:latin typeface="-apple-system"/>
              </a:rPr>
              <a:t>Introducción a Tcl/Tk (tkinter)</a:t>
            </a:r>
            <a:endParaRPr lang="es-AR" sz="2800" b="0" i="0" dirty="0">
              <a:solidFill>
                <a:srgbClr val="444444"/>
              </a:solidFill>
              <a:effectLst/>
              <a:latin typeface="-apple-system"/>
            </a:endParaRPr>
          </a:p>
        </p:txBody>
      </p:sp>
      <p:sp>
        <p:nvSpPr>
          <p:cNvPr id="5" name="CuadroTexto 4">
            <a:extLst>
              <a:ext uri="{FF2B5EF4-FFF2-40B4-BE49-F238E27FC236}">
                <a16:creationId xmlns:a16="http://schemas.microsoft.com/office/drawing/2014/main" id="{E2E42ED7-D9CE-E28B-538B-A8E4CD5500B5}"/>
              </a:ext>
            </a:extLst>
          </p:cNvPr>
          <p:cNvSpPr txBox="1"/>
          <p:nvPr/>
        </p:nvSpPr>
        <p:spPr>
          <a:xfrm>
            <a:off x="451758" y="949620"/>
            <a:ext cx="7081156" cy="2292935"/>
          </a:xfrm>
          <a:prstGeom prst="rect">
            <a:avLst/>
          </a:prstGeom>
          <a:noFill/>
        </p:spPr>
        <p:txBody>
          <a:bodyPr wrap="square">
            <a:spAutoFit/>
          </a:bodyPr>
          <a:lstStyle/>
          <a:p>
            <a:r>
              <a:rPr lang="es-MX" sz="1100" dirty="0"/>
              <a:t>Ahora bien, tenemos la ventana configurada y debemos empezar a llenarla de botones, cajas de texto, etiquetas, menús, casillas de verificación, etc. A cada uno de estos componentes que podemos incluir en nuestra interfaz y con los cuales el usuario puede interactuar se lo conoce como control o </a:t>
            </a:r>
            <a:r>
              <a:rPr lang="es-MX" sz="1100" dirty="0">
                <a:solidFill>
                  <a:schemeClr val="accent1">
                    <a:lumMod val="50000"/>
                  </a:schemeClr>
                </a:solidFill>
              </a:rPr>
              <a:t>widget</a:t>
            </a:r>
            <a:r>
              <a:rPr lang="es-MX" sz="1100" dirty="0"/>
              <a:t>. Puedes ver una lista completa de los controles que ofrece </a:t>
            </a:r>
            <a:r>
              <a:rPr lang="es-MX" sz="1100" dirty="0" err="1"/>
              <a:t>Tk</a:t>
            </a:r>
            <a:r>
              <a:rPr lang="es-MX" sz="1100" dirty="0"/>
              <a:t> en este </a:t>
            </a:r>
            <a:r>
              <a:rPr lang="es-MX" sz="1100" dirty="0">
                <a:hlinkClick r:id="rId3"/>
              </a:rPr>
              <a:t>artículo</a:t>
            </a:r>
            <a:r>
              <a:rPr lang="es-MX" sz="1100" dirty="0"/>
              <a:t>. En términos generales podemos decir que hay dos formas de organizar el código relativo a la creación de los controles: con orientación a objetos o sin </a:t>
            </a:r>
            <a:r>
              <a:rPr lang="es-MX" sz="1100" dirty="0" err="1"/>
              <a:t>orietanción</a:t>
            </a:r>
            <a:r>
              <a:rPr lang="es-MX" sz="1100" dirty="0"/>
              <a:t> a objetos. Utilizar orientación a objetos suele ser útil para las aplicaciones más grandes y con interfaces de usuario complejas. Para aplicaciones pequeñas y medianas, prescindir de la </a:t>
            </a:r>
            <a:r>
              <a:rPr lang="es-MX" sz="1100" dirty="0" err="1"/>
              <a:t>orietanción</a:t>
            </a:r>
            <a:r>
              <a:rPr lang="es-MX" sz="1100" dirty="0"/>
              <a:t> a objetos es pertinente. En lo que sigue del artículo cada bloque de código lo presentaremos en sus dos versiones.</a:t>
            </a:r>
          </a:p>
          <a:p>
            <a:endParaRPr lang="es-MX" sz="1100" dirty="0"/>
          </a:p>
          <a:p>
            <a:r>
              <a:rPr lang="es-MX" sz="1100" dirty="0"/>
              <a:t>Empecemos por mostrar un mensaje en la ventana que indique al usuario que debe ingresar la temperatura en grados Celsius, para lo cual podemos usar un control o widget llamado etiqueta. La etiqueta está representada en </a:t>
            </a:r>
            <a:r>
              <a:rPr lang="es-MX" sz="1100" dirty="0" err="1"/>
              <a:t>Tk</a:t>
            </a:r>
            <a:r>
              <a:rPr lang="es-MX" sz="1100" dirty="0"/>
              <a:t> por la clase </a:t>
            </a:r>
            <a:r>
              <a:rPr lang="es-MX" sz="1100" dirty="0" err="1"/>
              <a:t>ttk.Label</a:t>
            </a:r>
            <a:r>
              <a:rPr lang="es-MX" sz="1100" dirty="0"/>
              <a:t>.:</a:t>
            </a:r>
            <a:endParaRPr lang="es-AR" sz="1100" dirty="0"/>
          </a:p>
        </p:txBody>
      </p:sp>
      <p:pic>
        <p:nvPicPr>
          <p:cNvPr id="13" name="Imagen 12">
            <a:extLst>
              <a:ext uri="{FF2B5EF4-FFF2-40B4-BE49-F238E27FC236}">
                <a16:creationId xmlns:a16="http://schemas.microsoft.com/office/drawing/2014/main" id="{C8648B35-4F12-B49D-8F57-6F0792835852}"/>
              </a:ext>
            </a:extLst>
          </p:cNvPr>
          <p:cNvPicPr>
            <a:picLocks noChangeAspect="1"/>
          </p:cNvPicPr>
          <p:nvPr/>
        </p:nvPicPr>
        <p:blipFill>
          <a:blip r:embed="rId4"/>
          <a:stretch>
            <a:fillRect/>
          </a:stretch>
        </p:blipFill>
        <p:spPr>
          <a:xfrm>
            <a:off x="11207875" y="6569036"/>
            <a:ext cx="914400" cy="254336"/>
          </a:xfrm>
          <a:prstGeom prst="rect">
            <a:avLst/>
          </a:prstGeom>
        </p:spPr>
      </p:pic>
      <p:sp>
        <p:nvSpPr>
          <p:cNvPr id="6" name="CuadroTexto 5">
            <a:extLst>
              <a:ext uri="{FF2B5EF4-FFF2-40B4-BE49-F238E27FC236}">
                <a16:creationId xmlns:a16="http://schemas.microsoft.com/office/drawing/2014/main" id="{CDAC6696-7CC4-4C53-301C-FAFD8152E2C8}"/>
              </a:ext>
            </a:extLst>
          </p:cNvPr>
          <p:cNvSpPr txBox="1"/>
          <p:nvPr/>
        </p:nvSpPr>
        <p:spPr>
          <a:xfrm>
            <a:off x="467800" y="4096712"/>
            <a:ext cx="4772135" cy="1446550"/>
          </a:xfrm>
          <a:prstGeom prst="rect">
            <a:avLst/>
          </a:prstGeom>
          <a:solidFill>
            <a:schemeClr val="tx1">
              <a:lumMod val="85000"/>
              <a:lumOff val="15000"/>
            </a:schemeClr>
          </a:solidFill>
        </p:spPr>
        <p:txBody>
          <a:bodyPr wrap="square">
            <a:spAutoFit/>
          </a:bodyPr>
          <a:lstStyle/>
          <a:p>
            <a:r>
              <a:rPr lang="es-AR" sz="1100" b="0" dirty="0" err="1">
                <a:solidFill>
                  <a:srgbClr val="C586C0"/>
                </a:solidFill>
                <a:effectLst/>
                <a:latin typeface="Consolas" panose="020B0609020204030204" pitchFamily="49" charset="0"/>
              </a:rPr>
              <a:t>import</a:t>
            </a:r>
            <a:r>
              <a:rPr lang="es-AR" sz="1100" b="0" dirty="0">
                <a:solidFill>
                  <a:srgbClr val="D4D4D4"/>
                </a:solidFill>
                <a:effectLst/>
                <a:latin typeface="Consolas" panose="020B0609020204030204" pitchFamily="49" charset="0"/>
              </a:rPr>
              <a:t> </a:t>
            </a:r>
            <a:r>
              <a:rPr lang="es-AR" sz="1100" b="0" dirty="0" err="1">
                <a:solidFill>
                  <a:srgbClr val="4EC9B0"/>
                </a:solidFill>
                <a:effectLst/>
                <a:latin typeface="Consolas" panose="020B0609020204030204" pitchFamily="49" charset="0"/>
              </a:rPr>
              <a:t>tkinter</a:t>
            </a:r>
            <a:r>
              <a:rPr lang="es-AR" sz="1100" b="0" dirty="0">
                <a:solidFill>
                  <a:srgbClr val="D4D4D4"/>
                </a:solidFill>
                <a:effectLst/>
                <a:latin typeface="Consolas" panose="020B0609020204030204" pitchFamily="49" charset="0"/>
              </a:rPr>
              <a:t> </a:t>
            </a:r>
            <a:r>
              <a:rPr lang="es-AR" sz="1100" b="0" dirty="0">
                <a:solidFill>
                  <a:srgbClr val="C586C0"/>
                </a:solidFill>
                <a:effectLst/>
                <a:latin typeface="Consolas" panose="020B0609020204030204" pitchFamily="49" charset="0"/>
              </a:rPr>
              <a:t>as</a:t>
            </a:r>
            <a:r>
              <a:rPr lang="es-AR" sz="1100" b="0" dirty="0">
                <a:solidFill>
                  <a:srgbClr val="D4D4D4"/>
                </a:solidFill>
                <a:effectLst/>
                <a:latin typeface="Consolas" panose="020B0609020204030204" pitchFamily="49" charset="0"/>
              </a:rPr>
              <a:t> </a:t>
            </a:r>
            <a:r>
              <a:rPr lang="es-AR" sz="1100" b="0" dirty="0" err="1">
                <a:solidFill>
                  <a:srgbClr val="4EC9B0"/>
                </a:solidFill>
                <a:effectLst/>
                <a:latin typeface="Consolas" panose="020B0609020204030204" pitchFamily="49" charset="0"/>
              </a:rPr>
              <a:t>tk</a:t>
            </a:r>
            <a:endParaRPr lang="es-AR" sz="1100" b="0" dirty="0">
              <a:solidFill>
                <a:srgbClr val="D4D4D4"/>
              </a:solidFill>
              <a:effectLst/>
              <a:latin typeface="Consolas" panose="020B0609020204030204" pitchFamily="49" charset="0"/>
            </a:endParaRPr>
          </a:p>
          <a:p>
            <a:r>
              <a:rPr lang="es-AR" sz="1100" b="0" dirty="0" err="1">
                <a:solidFill>
                  <a:srgbClr val="C586C0"/>
                </a:solidFill>
                <a:effectLst/>
                <a:latin typeface="Consolas" panose="020B0609020204030204" pitchFamily="49" charset="0"/>
              </a:rPr>
              <a:t>from</a:t>
            </a:r>
            <a:r>
              <a:rPr lang="es-AR" sz="1100" b="0" dirty="0">
                <a:solidFill>
                  <a:srgbClr val="D4D4D4"/>
                </a:solidFill>
                <a:effectLst/>
                <a:latin typeface="Consolas" panose="020B0609020204030204" pitchFamily="49" charset="0"/>
              </a:rPr>
              <a:t> </a:t>
            </a:r>
            <a:r>
              <a:rPr lang="es-AR" sz="1100" b="0" dirty="0" err="1">
                <a:solidFill>
                  <a:srgbClr val="4EC9B0"/>
                </a:solidFill>
                <a:effectLst/>
                <a:latin typeface="Consolas" panose="020B0609020204030204" pitchFamily="49" charset="0"/>
              </a:rPr>
              <a:t>tkinter</a:t>
            </a:r>
            <a:r>
              <a:rPr lang="es-AR" sz="1100" b="0" dirty="0">
                <a:solidFill>
                  <a:srgbClr val="D4D4D4"/>
                </a:solidFill>
                <a:effectLst/>
                <a:latin typeface="Consolas" panose="020B0609020204030204" pitchFamily="49" charset="0"/>
              </a:rPr>
              <a:t> </a:t>
            </a:r>
            <a:r>
              <a:rPr lang="es-AR" sz="1100" b="0" dirty="0" err="1">
                <a:solidFill>
                  <a:srgbClr val="C586C0"/>
                </a:solidFill>
                <a:effectLst/>
                <a:latin typeface="Consolas" panose="020B0609020204030204" pitchFamily="49" charset="0"/>
              </a:rPr>
              <a:t>import</a:t>
            </a:r>
            <a:r>
              <a:rPr lang="es-AR" sz="1100" b="0" dirty="0">
                <a:solidFill>
                  <a:srgbClr val="D4D4D4"/>
                </a:solidFill>
                <a:effectLst/>
                <a:latin typeface="Consolas" panose="020B0609020204030204" pitchFamily="49" charset="0"/>
              </a:rPr>
              <a:t> </a:t>
            </a:r>
            <a:r>
              <a:rPr lang="es-AR" sz="1100" b="0" dirty="0" err="1">
                <a:solidFill>
                  <a:srgbClr val="4EC9B0"/>
                </a:solidFill>
                <a:effectLst/>
                <a:latin typeface="Consolas" panose="020B0609020204030204" pitchFamily="49" charset="0"/>
              </a:rPr>
              <a:t>ttk</a:t>
            </a:r>
            <a:endParaRPr lang="es-AR" sz="1100" b="0" dirty="0">
              <a:solidFill>
                <a:srgbClr val="D4D4D4"/>
              </a:solidFill>
              <a:effectLst/>
              <a:latin typeface="Consolas" panose="020B0609020204030204" pitchFamily="49" charset="0"/>
            </a:endParaRPr>
          </a:p>
          <a:p>
            <a:r>
              <a:rPr lang="es-AR" sz="1100" b="0" dirty="0">
                <a:solidFill>
                  <a:srgbClr val="9CDCFE"/>
                </a:solidFill>
                <a:effectLst/>
                <a:latin typeface="Consolas" panose="020B0609020204030204" pitchFamily="49" charset="0"/>
              </a:rPr>
              <a:t>ventana</a:t>
            </a:r>
            <a:r>
              <a:rPr lang="es-AR" sz="1100" b="0" dirty="0">
                <a:solidFill>
                  <a:srgbClr val="D4D4D4"/>
                </a:solidFill>
                <a:effectLst/>
                <a:latin typeface="Consolas" panose="020B0609020204030204" pitchFamily="49" charset="0"/>
              </a:rPr>
              <a:t> = </a:t>
            </a:r>
            <a:r>
              <a:rPr lang="es-AR" sz="1100" b="0" dirty="0" err="1">
                <a:solidFill>
                  <a:srgbClr val="4EC9B0"/>
                </a:solidFill>
                <a:effectLst/>
                <a:latin typeface="Consolas" panose="020B0609020204030204" pitchFamily="49" charset="0"/>
              </a:rPr>
              <a:t>tk</a:t>
            </a:r>
            <a:r>
              <a:rPr lang="es-AR" sz="1100" b="0" dirty="0" err="1">
                <a:solidFill>
                  <a:srgbClr val="D4D4D4"/>
                </a:solidFill>
                <a:effectLst/>
                <a:latin typeface="Consolas" panose="020B0609020204030204" pitchFamily="49" charset="0"/>
              </a:rPr>
              <a:t>.</a:t>
            </a:r>
            <a:r>
              <a:rPr lang="es-AR" sz="1100" b="0" dirty="0" err="1">
                <a:solidFill>
                  <a:srgbClr val="4EC9B0"/>
                </a:solidFill>
                <a:effectLst/>
                <a:latin typeface="Consolas" panose="020B0609020204030204" pitchFamily="49" charset="0"/>
              </a:rPr>
              <a:t>Tk</a:t>
            </a:r>
            <a:r>
              <a:rPr lang="es-AR" sz="1100" b="0" dirty="0">
                <a:solidFill>
                  <a:srgbClr val="D4D4D4"/>
                </a:solidFill>
                <a:effectLst/>
                <a:latin typeface="Consolas" panose="020B0609020204030204" pitchFamily="49" charset="0"/>
              </a:rPr>
              <a:t>()</a:t>
            </a:r>
          </a:p>
          <a:p>
            <a:r>
              <a:rPr lang="es-AR" sz="1100" b="0" dirty="0" err="1">
                <a:solidFill>
                  <a:srgbClr val="9CDCFE"/>
                </a:solidFill>
                <a:effectLst/>
                <a:latin typeface="Consolas" panose="020B0609020204030204" pitchFamily="49" charset="0"/>
              </a:rPr>
              <a:t>ventana</a:t>
            </a:r>
            <a:r>
              <a:rPr lang="es-AR" sz="1100" b="0" dirty="0" err="1">
                <a:solidFill>
                  <a:srgbClr val="D4D4D4"/>
                </a:solidFill>
                <a:effectLst/>
                <a:latin typeface="Consolas" panose="020B0609020204030204" pitchFamily="49" charset="0"/>
              </a:rPr>
              <a:t>.</a:t>
            </a:r>
            <a:r>
              <a:rPr lang="es-AR" sz="1100" b="0" dirty="0" err="1">
                <a:solidFill>
                  <a:srgbClr val="9CDCFE"/>
                </a:solidFill>
                <a:effectLst/>
                <a:latin typeface="Consolas" panose="020B0609020204030204" pitchFamily="49" charset="0"/>
              </a:rPr>
              <a:t>title</a:t>
            </a:r>
            <a:r>
              <a:rPr lang="es-AR" sz="1100" b="0" dirty="0">
                <a:solidFill>
                  <a:srgbClr val="D4D4D4"/>
                </a:solidFill>
                <a:effectLst/>
                <a:latin typeface="Consolas" panose="020B0609020204030204" pitchFamily="49" charset="0"/>
              </a:rPr>
              <a:t>(</a:t>
            </a:r>
            <a:r>
              <a:rPr lang="es-AR" sz="1100" b="0" dirty="0">
                <a:solidFill>
                  <a:srgbClr val="CE9178"/>
                </a:solidFill>
                <a:effectLst/>
                <a:latin typeface="Consolas" panose="020B0609020204030204" pitchFamily="49" charset="0"/>
              </a:rPr>
              <a:t>"Conversor de temperatura"</a:t>
            </a:r>
            <a:r>
              <a:rPr lang="es-AR" sz="1100" b="0" dirty="0">
                <a:solidFill>
                  <a:srgbClr val="D4D4D4"/>
                </a:solidFill>
                <a:effectLst/>
                <a:latin typeface="Consolas" panose="020B0609020204030204" pitchFamily="49" charset="0"/>
              </a:rPr>
              <a:t>)</a:t>
            </a:r>
          </a:p>
          <a:p>
            <a:r>
              <a:rPr lang="es-AR" sz="1100" b="0" dirty="0" err="1">
                <a:solidFill>
                  <a:srgbClr val="9CDCFE"/>
                </a:solidFill>
                <a:effectLst/>
                <a:latin typeface="Consolas" panose="020B0609020204030204" pitchFamily="49" charset="0"/>
              </a:rPr>
              <a:t>ventana</a:t>
            </a:r>
            <a:r>
              <a:rPr lang="es-AR" sz="1100" b="0" dirty="0" err="1">
                <a:solidFill>
                  <a:srgbClr val="D4D4D4"/>
                </a:solidFill>
                <a:effectLst/>
                <a:latin typeface="Consolas" panose="020B0609020204030204" pitchFamily="49" charset="0"/>
              </a:rPr>
              <a:t>.</a:t>
            </a:r>
            <a:r>
              <a:rPr lang="es-AR" sz="1100" b="0" dirty="0" err="1">
                <a:solidFill>
                  <a:srgbClr val="9CDCFE"/>
                </a:solidFill>
                <a:effectLst/>
                <a:latin typeface="Consolas" panose="020B0609020204030204" pitchFamily="49" charset="0"/>
              </a:rPr>
              <a:t>config</a:t>
            </a:r>
            <a:r>
              <a:rPr lang="es-AR" sz="1100" b="0" dirty="0">
                <a:solidFill>
                  <a:srgbClr val="D4D4D4"/>
                </a:solidFill>
                <a:effectLst/>
                <a:latin typeface="Consolas" panose="020B0609020204030204" pitchFamily="49" charset="0"/>
              </a:rPr>
              <a:t>(</a:t>
            </a:r>
            <a:r>
              <a:rPr lang="es-AR" sz="1100" b="0" dirty="0" err="1">
                <a:solidFill>
                  <a:srgbClr val="9CDCFE"/>
                </a:solidFill>
                <a:effectLst/>
                <a:latin typeface="Consolas" panose="020B0609020204030204" pitchFamily="49" charset="0"/>
              </a:rPr>
              <a:t>width</a:t>
            </a:r>
            <a:r>
              <a:rPr lang="es-AR" sz="1100" b="0" dirty="0">
                <a:solidFill>
                  <a:srgbClr val="D4D4D4"/>
                </a:solidFill>
                <a:effectLst/>
                <a:latin typeface="Consolas" panose="020B0609020204030204" pitchFamily="49" charset="0"/>
              </a:rPr>
              <a:t>=</a:t>
            </a:r>
            <a:r>
              <a:rPr lang="es-AR" sz="1100" b="0" dirty="0">
                <a:solidFill>
                  <a:srgbClr val="B5CEA8"/>
                </a:solidFill>
                <a:effectLst/>
                <a:latin typeface="Consolas" panose="020B0609020204030204" pitchFamily="49" charset="0"/>
              </a:rPr>
              <a:t>400</a:t>
            </a:r>
            <a:r>
              <a:rPr lang="es-AR" sz="1100" b="0" dirty="0">
                <a:solidFill>
                  <a:srgbClr val="D4D4D4"/>
                </a:solidFill>
                <a:effectLst/>
                <a:latin typeface="Consolas" panose="020B0609020204030204" pitchFamily="49" charset="0"/>
              </a:rPr>
              <a:t>, </a:t>
            </a:r>
            <a:r>
              <a:rPr lang="es-AR" sz="1100" b="0" dirty="0" err="1">
                <a:solidFill>
                  <a:srgbClr val="9CDCFE"/>
                </a:solidFill>
                <a:effectLst/>
                <a:latin typeface="Consolas" panose="020B0609020204030204" pitchFamily="49" charset="0"/>
              </a:rPr>
              <a:t>height</a:t>
            </a:r>
            <a:r>
              <a:rPr lang="es-AR" sz="1100" b="0" dirty="0">
                <a:solidFill>
                  <a:srgbClr val="D4D4D4"/>
                </a:solidFill>
                <a:effectLst/>
                <a:latin typeface="Consolas" panose="020B0609020204030204" pitchFamily="49" charset="0"/>
              </a:rPr>
              <a:t>=</a:t>
            </a:r>
            <a:r>
              <a:rPr lang="es-AR" sz="1100" b="0" dirty="0">
                <a:solidFill>
                  <a:srgbClr val="B5CEA8"/>
                </a:solidFill>
                <a:effectLst/>
                <a:latin typeface="Consolas" panose="020B0609020204030204" pitchFamily="49" charset="0"/>
              </a:rPr>
              <a:t>300</a:t>
            </a:r>
            <a:r>
              <a:rPr lang="es-AR" sz="1100" b="0" dirty="0">
                <a:solidFill>
                  <a:srgbClr val="D4D4D4"/>
                </a:solidFill>
                <a:effectLst/>
                <a:latin typeface="Consolas" panose="020B0609020204030204" pitchFamily="49" charset="0"/>
              </a:rPr>
              <a:t>)</a:t>
            </a:r>
          </a:p>
          <a:p>
            <a:r>
              <a:rPr lang="es-AR" sz="1100" b="0" dirty="0" err="1">
                <a:solidFill>
                  <a:srgbClr val="9CDCFE"/>
                </a:solidFill>
                <a:effectLst/>
                <a:latin typeface="Consolas" panose="020B0609020204030204" pitchFamily="49" charset="0"/>
              </a:rPr>
              <a:t>etiqueta_temp_celsius</a:t>
            </a:r>
            <a:r>
              <a:rPr lang="es-AR" sz="1100" b="0" dirty="0">
                <a:solidFill>
                  <a:srgbClr val="D4D4D4"/>
                </a:solidFill>
                <a:effectLst/>
                <a:latin typeface="Consolas" panose="020B0609020204030204" pitchFamily="49" charset="0"/>
              </a:rPr>
              <a:t> = </a:t>
            </a:r>
            <a:r>
              <a:rPr lang="es-AR" sz="1100" b="0" dirty="0" err="1">
                <a:solidFill>
                  <a:srgbClr val="4EC9B0"/>
                </a:solidFill>
                <a:effectLst/>
                <a:latin typeface="Consolas" panose="020B0609020204030204" pitchFamily="49" charset="0"/>
              </a:rPr>
              <a:t>ttk</a:t>
            </a:r>
            <a:r>
              <a:rPr lang="es-AR" sz="1100" b="0" dirty="0" err="1">
                <a:solidFill>
                  <a:srgbClr val="D4D4D4"/>
                </a:solidFill>
                <a:effectLst/>
                <a:latin typeface="Consolas" panose="020B0609020204030204" pitchFamily="49" charset="0"/>
              </a:rPr>
              <a:t>.</a:t>
            </a:r>
            <a:r>
              <a:rPr lang="es-AR" sz="1100" b="0" dirty="0" err="1">
                <a:solidFill>
                  <a:srgbClr val="4EC9B0"/>
                </a:solidFill>
                <a:effectLst/>
                <a:latin typeface="Consolas" panose="020B0609020204030204" pitchFamily="49" charset="0"/>
              </a:rPr>
              <a:t>Label</a:t>
            </a:r>
            <a:r>
              <a:rPr lang="es-AR" sz="1100" b="0" dirty="0">
                <a:solidFill>
                  <a:srgbClr val="D4D4D4"/>
                </a:solidFill>
                <a:effectLst/>
                <a:latin typeface="Consolas" panose="020B0609020204030204" pitchFamily="49" charset="0"/>
              </a:rPr>
              <a:t>(</a:t>
            </a:r>
            <a:r>
              <a:rPr lang="es-AR" sz="1100" b="0" dirty="0" err="1">
                <a:solidFill>
                  <a:srgbClr val="9CDCFE"/>
                </a:solidFill>
                <a:effectLst/>
                <a:latin typeface="Consolas" panose="020B0609020204030204" pitchFamily="49" charset="0"/>
              </a:rPr>
              <a:t>text</a:t>
            </a:r>
            <a:r>
              <a:rPr lang="es-AR" sz="1100" b="0" dirty="0">
                <a:solidFill>
                  <a:srgbClr val="D4D4D4"/>
                </a:solidFill>
                <a:effectLst/>
                <a:latin typeface="Consolas" panose="020B0609020204030204" pitchFamily="49" charset="0"/>
              </a:rPr>
              <a:t>=</a:t>
            </a:r>
            <a:r>
              <a:rPr lang="es-AR" sz="1100" b="0" dirty="0">
                <a:solidFill>
                  <a:srgbClr val="CE9178"/>
                </a:solidFill>
                <a:effectLst/>
                <a:latin typeface="Consolas" panose="020B0609020204030204" pitchFamily="49" charset="0"/>
              </a:rPr>
              <a:t>"Temperatura en </a:t>
            </a:r>
            <a:r>
              <a:rPr lang="es-AR" sz="1100" b="0" dirty="0" err="1">
                <a:solidFill>
                  <a:srgbClr val="CE9178"/>
                </a:solidFill>
                <a:effectLst/>
                <a:latin typeface="Consolas" panose="020B0609020204030204" pitchFamily="49" charset="0"/>
              </a:rPr>
              <a:t>ºC</a:t>
            </a:r>
            <a:r>
              <a:rPr lang="es-AR" sz="1100" b="0" dirty="0">
                <a:solidFill>
                  <a:srgbClr val="CE9178"/>
                </a:solidFill>
                <a:effectLst/>
                <a:latin typeface="Consolas" panose="020B0609020204030204" pitchFamily="49" charset="0"/>
              </a:rPr>
              <a:t>:"</a:t>
            </a:r>
            <a:r>
              <a:rPr lang="es-AR" sz="1100" b="0" dirty="0">
                <a:solidFill>
                  <a:srgbClr val="D4D4D4"/>
                </a:solidFill>
                <a:effectLst/>
                <a:latin typeface="Consolas" panose="020B0609020204030204" pitchFamily="49" charset="0"/>
              </a:rPr>
              <a:t>)</a:t>
            </a:r>
          </a:p>
          <a:p>
            <a:r>
              <a:rPr lang="es-AR" sz="1100" b="0" dirty="0" err="1">
                <a:solidFill>
                  <a:srgbClr val="9CDCFE"/>
                </a:solidFill>
                <a:effectLst/>
                <a:latin typeface="Consolas" panose="020B0609020204030204" pitchFamily="49" charset="0"/>
              </a:rPr>
              <a:t>etiqueta_temp_celsius</a:t>
            </a:r>
            <a:r>
              <a:rPr lang="es-AR" sz="1100" b="0" dirty="0" err="1">
                <a:solidFill>
                  <a:srgbClr val="D4D4D4"/>
                </a:solidFill>
                <a:effectLst/>
                <a:latin typeface="Consolas" panose="020B0609020204030204" pitchFamily="49" charset="0"/>
              </a:rPr>
              <a:t>.</a:t>
            </a:r>
            <a:r>
              <a:rPr lang="es-AR" sz="1100" b="0" dirty="0" err="1">
                <a:solidFill>
                  <a:srgbClr val="9CDCFE"/>
                </a:solidFill>
                <a:effectLst/>
                <a:latin typeface="Consolas" panose="020B0609020204030204" pitchFamily="49" charset="0"/>
              </a:rPr>
              <a:t>place</a:t>
            </a:r>
            <a:r>
              <a:rPr lang="es-AR" sz="1100" b="0" dirty="0">
                <a:solidFill>
                  <a:srgbClr val="D4D4D4"/>
                </a:solidFill>
                <a:effectLst/>
                <a:latin typeface="Consolas" panose="020B0609020204030204" pitchFamily="49" charset="0"/>
              </a:rPr>
              <a:t>(</a:t>
            </a:r>
            <a:r>
              <a:rPr lang="es-AR" sz="1100" b="0" dirty="0">
                <a:solidFill>
                  <a:srgbClr val="9CDCFE"/>
                </a:solidFill>
                <a:effectLst/>
                <a:latin typeface="Consolas" panose="020B0609020204030204" pitchFamily="49" charset="0"/>
              </a:rPr>
              <a:t>x</a:t>
            </a:r>
            <a:r>
              <a:rPr lang="es-AR" sz="1100" b="0" dirty="0">
                <a:solidFill>
                  <a:srgbClr val="D4D4D4"/>
                </a:solidFill>
                <a:effectLst/>
                <a:latin typeface="Consolas" panose="020B0609020204030204" pitchFamily="49" charset="0"/>
              </a:rPr>
              <a:t>=</a:t>
            </a:r>
            <a:r>
              <a:rPr lang="es-AR" sz="1100" b="0" dirty="0">
                <a:solidFill>
                  <a:srgbClr val="B5CEA8"/>
                </a:solidFill>
                <a:effectLst/>
                <a:latin typeface="Consolas" panose="020B0609020204030204" pitchFamily="49" charset="0"/>
              </a:rPr>
              <a:t>20</a:t>
            </a:r>
            <a:r>
              <a:rPr lang="es-AR" sz="1100" b="0" dirty="0">
                <a:solidFill>
                  <a:srgbClr val="D4D4D4"/>
                </a:solidFill>
                <a:effectLst/>
                <a:latin typeface="Consolas" panose="020B0609020204030204" pitchFamily="49" charset="0"/>
              </a:rPr>
              <a:t>, </a:t>
            </a:r>
            <a:r>
              <a:rPr lang="es-AR" sz="1100" b="0" dirty="0">
                <a:solidFill>
                  <a:srgbClr val="9CDCFE"/>
                </a:solidFill>
                <a:effectLst/>
                <a:latin typeface="Consolas" panose="020B0609020204030204" pitchFamily="49" charset="0"/>
              </a:rPr>
              <a:t>y</a:t>
            </a:r>
            <a:r>
              <a:rPr lang="es-AR" sz="1100" b="0" dirty="0">
                <a:solidFill>
                  <a:srgbClr val="D4D4D4"/>
                </a:solidFill>
                <a:effectLst/>
                <a:latin typeface="Consolas" panose="020B0609020204030204" pitchFamily="49" charset="0"/>
              </a:rPr>
              <a:t>=</a:t>
            </a:r>
            <a:r>
              <a:rPr lang="es-AR" sz="1100" b="0" dirty="0">
                <a:solidFill>
                  <a:srgbClr val="B5CEA8"/>
                </a:solidFill>
                <a:effectLst/>
                <a:latin typeface="Consolas" panose="020B0609020204030204" pitchFamily="49" charset="0"/>
              </a:rPr>
              <a:t>20</a:t>
            </a:r>
            <a:r>
              <a:rPr lang="es-AR" sz="1100" b="0" dirty="0">
                <a:solidFill>
                  <a:srgbClr val="D4D4D4"/>
                </a:solidFill>
                <a:effectLst/>
                <a:latin typeface="Consolas" panose="020B0609020204030204" pitchFamily="49" charset="0"/>
              </a:rPr>
              <a:t>)</a:t>
            </a:r>
          </a:p>
          <a:p>
            <a:r>
              <a:rPr lang="es-AR" sz="1100" b="0" dirty="0" err="1">
                <a:solidFill>
                  <a:srgbClr val="9CDCFE"/>
                </a:solidFill>
                <a:effectLst/>
                <a:latin typeface="Consolas" panose="020B0609020204030204" pitchFamily="49" charset="0"/>
              </a:rPr>
              <a:t>ventana</a:t>
            </a:r>
            <a:r>
              <a:rPr lang="es-AR" sz="1100" b="0" dirty="0" err="1">
                <a:solidFill>
                  <a:srgbClr val="D4D4D4"/>
                </a:solidFill>
                <a:effectLst/>
                <a:latin typeface="Consolas" panose="020B0609020204030204" pitchFamily="49" charset="0"/>
              </a:rPr>
              <a:t>.</a:t>
            </a:r>
            <a:r>
              <a:rPr lang="es-AR" sz="1100" b="0" dirty="0" err="1">
                <a:solidFill>
                  <a:srgbClr val="DCDCAA"/>
                </a:solidFill>
                <a:effectLst/>
                <a:latin typeface="Consolas" panose="020B0609020204030204" pitchFamily="49" charset="0"/>
              </a:rPr>
              <a:t>mainloop</a:t>
            </a:r>
            <a:r>
              <a:rPr lang="es-AR" sz="1100" b="0" dirty="0">
                <a:solidFill>
                  <a:srgbClr val="D4D4D4"/>
                </a:solidFill>
                <a:effectLst/>
                <a:latin typeface="Consolas" panose="020B0609020204030204" pitchFamily="49" charset="0"/>
              </a:rPr>
              <a:t>()</a:t>
            </a:r>
          </a:p>
        </p:txBody>
      </p:sp>
      <p:sp>
        <p:nvSpPr>
          <p:cNvPr id="7" name="CuadroTexto 6">
            <a:extLst>
              <a:ext uri="{FF2B5EF4-FFF2-40B4-BE49-F238E27FC236}">
                <a16:creationId xmlns:a16="http://schemas.microsoft.com/office/drawing/2014/main" id="{EAD7DC98-0BBD-B146-E61A-E2D6DE1F87AC}"/>
              </a:ext>
            </a:extLst>
          </p:cNvPr>
          <p:cNvSpPr txBox="1"/>
          <p:nvPr/>
        </p:nvSpPr>
        <p:spPr>
          <a:xfrm>
            <a:off x="467800" y="3632221"/>
            <a:ext cx="2225289" cy="307777"/>
          </a:xfrm>
          <a:prstGeom prst="rect">
            <a:avLst/>
          </a:prstGeom>
          <a:noFill/>
        </p:spPr>
        <p:txBody>
          <a:bodyPr wrap="none" rtlCol="0">
            <a:spAutoFit/>
          </a:bodyPr>
          <a:lstStyle/>
          <a:p>
            <a:r>
              <a:rPr lang="es-AR" sz="1400" i="1" dirty="0"/>
              <a:t>Sin Orientación a Objetos</a:t>
            </a:r>
          </a:p>
        </p:txBody>
      </p:sp>
      <p:sp>
        <p:nvSpPr>
          <p:cNvPr id="11" name="CuadroTexto 10">
            <a:extLst>
              <a:ext uri="{FF2B5EF4-FFF2-40B4-BE49-F238E27FC236}">
                <a16:creationId xmlns:a16="http://schemas.microsoft.com/office/drawing/2014/main" id="{A468BE63-B484-A379-A767-9AFA6FCB0DC5}"/>
              </a:ext>
            </a:extLst>
          </p:cNvPr>
          <p:cNvSpPr txBox="1"/>
          <p:nvPr/>
        </p:nvSpPr>
        <p:spPr>
          <a:xfrm>
            <a:off x="5474490" y="4044153"/>
            <a:ext cx="6647785" cy="2123658"/>
          </a:xfrm>
          <a:prstGeom prst="rect">
            <a:avLst/>
          </a:prstGeom>
          <a:solidFill>
            <a:schemeClr val="tx1">
              <a:lumMod val="85000"/>
              <a:lumOff val="15000"/>
            </a:schemeClr>
          </a:solidFill>
        </p:spPr>
        <p:txBody>
          <a:bodyPr wrap="square">
            <a:spAutoFit/>
          </a:bodyPr>
          <a:lstStyle/>
          <a:p>
            <a:r>
              <a:rPr lang="es-AR" sz="1100" b="0" dirty="0" err="1">
                <a:solidFill>
                  <a:srgbClr val="C586C0"/>
                </a:solidFill>
                <a:effectLst/>
                <a:latin typeface="Consolas" panose="020B0609020204030204" pitchFamily="49" charset="0"/>
              </a:rPr>
              <a:t>import</a:t>
            </a:r>
            <a:r>
              <a:rPr lang="es-AR" sz="1100" b="0" dirty="0">
                <a:solidFill>
                  <a:srgbClr val="D4D4D4"/>
                </a:solidFill>
                <a:effectLst/>
                <a:latin typeface="Consolas" panose="020B0609020204030204" pitchFamily="49" charset="0"/>
              </a:rPr>
              <a:t> </a:t>
            </a:r>
            <a:r>
              <a:rPr lang="es-AR" sz="1100" b="0" dirty="0" err="1">
                <a:solidFill>
                  <a:srgbClr val="4EC9B0"/>
                </a:solidFill>
                <a:effectLst/>
                <a:latin typeface="Consolas" panose="020B0609020204030204" pitchFamily="49" charset="0"/>
              </a:rPr>
              <a:t>tkinter</a:t>
            </a:r>
            <a:r>
              <a:rPr lang="es-AR" sz="1100" b="0" dirty="0">
                <a:solidFill>
                  <a:srgbClr val="D4D4D4"/>
                </a:solidFill>
                <a:effectLst/>
                <a:latin typeface="Consolas" panose="020B0609020204030204" pitchFamily="49" charset="0"/>
              </a:rPr>
              <a:t> </a:t>
            </a:r>
            <a:r>
              <a:rPr lang="es-AR" sz="1100" b="0" dirty="0">
                <a:solidFill>
                  <a:srgbClr val="C586C0"/>
                </a:solidFill>
                <a:effectLst/>
                <a:latin typeface="Consolas" panose="020B0609020204030204" pitchFamily="49" charset="0"/>
              </a:rPr>
              <a:t>as</a:t>
            </a:r>
            <a:r>
              <a:rPr lang="es-AR" sz="1100" b="0" dirty="0">
                <a:solidFill>
                  <a:srgbClr val="D4D4D4"/>
                </a:solidFill>
                <a:effectLst/>
                <a:latin typeface="Consolas" panose="020B0609020204030204" pitchFamily="49" charset="0"/>
              </a:rPr>
              <a:t> </a:t>
            </a:r>
            <a:r>
              <a:rPr lang="es-AR" sz="1100" b="0" dirty="0" err="1">
                <a:solidFill>
                  <a:srgbClr val="4EC9B0"/>
                </a:solidFill>
                <a:effectLst/>
                <a:latin typeface="Consolas" panose="020B0609020204030204" pitchFamily="49" charset="0"/>
              </a:rPr>
              <a:t>tk</a:t>
            </a:r>
            <a:endParaRPr lang="es-AR" sz="1100" b="0" dirty="0">
              <a:solidFill>
                <a:srgbClr val="D4D4D4"/>
              </a:solidFill>
              <a:effectLst/>
              <a:latin typeface="Consolas" panose="020B0609020204030204" pitchFamily="49" charset="0"/>
            </a:endParaRPr>
          </a:p>
          <a:p>
            <a:r>
              <a:rPr lang="es-AR" sz="1100" b="0" dirty="0" err="1">
                <a:solidFill>
                  <a:srgbClr val="C586C0"/>
                </a:solidFill>
                <a:effectLst/>
                <a:latin typeface="Consolas" panose="020B0609020204030204" pitchFamily="49" charset="0"/>
              </a:rPr>
              <a:t>from</a:t>
            </a:r>
            <a:r>
              <a:rPr lang="es-AR" sz="1100" b="0" dirty="0">
                <a:solidFill>
                  <a:srgbClr val="D4D4D4"/>
                </a:solidFill>
                <a:effectLst/>
                <a:latin typeface="Consolas" panose="020B0609020204030204" pitchFamily="49" charset="0"/>
              </a:rPr>
              <a:t> </a:t>
            </a:r>
            <a:r>
              <a:rPr lang="es-AR" sz="1100" b="0" dirty="0" err="1">
                <a:solidFill>
                  <a:srgbClr val="4EC9B0"/>
                </a:solidFill>
                <a:effectLst/>
                <a:latin typeface="Consolas" panose="020B0609020204030204" pitchFamily="49" charset="0"/>
              </a:rPr>
              <a:t>tkinter</a:t>
            </a:r>
            <a:r>
              <a:rPr lang="es-AR" sz="1100" b="0" dirty="0">
                <a:solidFill>
                  <a:srgbClr val="D4D4D4"/>
                </a:solidFill>
                <a:effectLst/>
                <a:latin typeface="Consolas" panose="020B0609020204030204" pitchFamily="49" charset="0"/>
              </a:rPr>
              <a:t> </a:t>
            </a:r>
            <a:r>
              <a:rPr lang="es-AR" sz="1100" b="0" dirty="0" err="1">
                <a:solidFill>
                  <a:srgbClr val="C586C0"/>
                </a:solidFill>
                <a:effectLst/>
                <a:latin typeface="Consolas" panose="020B0609020204030204" pitchFamily="49" charset="0"/>
              </a:rPr>
              <a:t>import</a:t>
            </a:r>
            <a:r>
              <a:rPr lang="es-AR" sz="1100" b="0" dirty="0">
                <a:solidFill>
                  <a:srgbClr val="D4D4D4"/>
                </a:solidFill>
                <a:effectLst/>
                <a:latin typeface="Consolas" panose="020B0609020204030204" pitchFamily="49" charset="0"/>
              </a:rPr>
              <a:t> </a:t>
            </a:r>
            <a:r>
              <a:rPr lang="es-AR" sz="1100" b="0" dirty="0" err="1">
                <a:solidFill>
                  <a:srgbClr val="4EC9B0"/>
                </a:solidFill>
                <a:effectLst/>
                <a:latin typeface="Consolas" panose="020B0609020204030204" pitchFamily="49" charset="0"/>
              </a:rPr>
              <a:t>ttk</a:t>
            </a:r>
            <a:endParaRPr lang="es-AR" sz="1100" b="0" dirty="0">
              <a:solidFill>
                <a:srgbClr val="D4D4D4"/>
              </a:solidFill>
              <a:effectLst/>
              <a:latin typeface="Consolas" panose="020B0609020204030204" pitchFamily="49" charset="0"/>
            </a:endParaRPr>
          </a:p>
          <a:p>
            <a:r>
              <a:rPr lang="es-AR" sz="1100" b="0" dirty="0" err="1">
                <a:solidFill>
                  <a:srgbClr val="569CD6"/>
                </a:solidFill>
                <a:effectLst/>
                <a:latin typeface="Consolas" panose="020B0609020204030204" pitchFamily="49" charset="0"/>
              </a:rPr>
              <a:t>class</a:t>
            </a:r>
            <a:r>
              <a:rPr lang="es-AR" sz="1100" b="0" dirty="0">
                <a:solidFill>
                  <a:srgbClr val="D4D4D4"/>
                </a:solidFill>
                <a:effectLst/>
                <a:latin typeface="Consolas" panose="020B0609020204030204" pitchFamily="49" charset="0"/>
              </a:rPr>
              <a:t> </a:t>
            </a:r>
            <a:r>
              <a:rPr lang="es-AR" sz="1100" b="0" dirty="0" err="1">
                <a:solidFill>
                  <a:srgbClr val="4EC9B0"/>
                </a:solidFill>
                <a:effectLst/>
                <a:latin typeface="Consolas" panose="020B0609020204030204" pitchFamily="49" charset="0"/>
              </a:rPr>
              <a:t>Aplicacion</a:t>
            </a:r>
            <a:r>
              <a:rPr lang="es-AR" sz="1100" b="0" dirty="0">
                <a:solidFill>
                  <a:srgbClr val="D4D4D4"/>
                </a:solidFill>
                <a:effectLst/>
                <a:latin typeface="Consolas" panose="020B0609020204030204" pitchFamily="49" charset="0"/>
              </a:rPr>
              <a:t>(</a:t>
            </a:r>
            <a:r>
              <a:rPr lang="es-AR" sz="1100" b="0" dirty="0" err="1">
                <a:solidFill>
                  <a:srgbClr val="4EC9B0"/>
                </a:solidFill>
                <a:effectLst/>
                <a:latin typeface="Consolas" panose="020B0609020204030204" pitchFamily="49" charset="0"/>
              </a:rPr>
              <a:t>ttk</a:t>
            </a:r>
            <a:r>
              <a:rPr lang="es-AR" sz="1100" b="0" dirty="0" err="1">
                <a:solidFill>
                  <a:srgbClr val="D4D4D4"/>
                </a:solidFill>
                <a:effectLst/>
                <a:latin typeface="Consolas" panose="020B0609020204030204" pitchFamily="49" charset="0"/>
              </a:rPr>
              <a:t>.</a:t>
            </a:r>
            <a:r>
              <a:rPr lang="es-AR" sz="1100" b="0" dirty="0" err="1">
                <a:solidFill>
                  <a:srgbClr val="4EC9B0"/>
                </a:solidFill>
                <a:effectLst/>
                <a:latin typeface="Consolas" panose="020B0609020204030204" pitchFamily="49" charset="0"/>
              </a:rPr>
              <a:t>Frame</a:t>
            </a:r>
            <a:r>
              <a:rPr lang="es-AR" sz="1100" b="0" dirty="0">
                <a:solidFill>
                  <a:srgbClr val="D4D4D4"/>
                </a:solidFill>
                <a:effectLst/>
                <a:latin typeface="Consolas" panose="020B0609020204030204" pitchFamily="49" charset="0"/>
              </a:rPr>
              <a:t>):</a:t>
            </a:r>
          </a:p>
          <a:p>
            <a:r>
              <a:rPr lang="es-AR" sz="1100" b="0" dirty="0">
                <a:solidFill>
                  <a:srgbClr val="D4D4D4"/>
                </a:solidFill>
                <a:effectLst/>
                <a:latin typeface="Consolas" panose="020B0609020204030204" pitchFamily="49" charset="0"/>
              </a:rPr>
              <a:t>    </a:t>
            </a:r>
            <a:r>
              <a:rPr lang="es-AR" sz="1100" b="0" dirty="0" err="1">
                <a:solidFill>
                  <a:srgbClr val="569CD6"/>
                </a:solidFill>
                <a:effectLst/>
                <a:latin typeface="Consolas" panose="020B0609020204030204" pitchFamily="49" charset="0"/>
              </a:rPr>
              <a:t>def</a:t>
            </a:r>
            <a:r>
              <a:rPr lang="es-AR" sz="1100" b="0" dirty="0">
                <a:solidFill>
                  <a:srgbClr val="D4D4D4"/>
                </a:solidFill>
                <a:effectLst/>
                <a:latin typeface="Consolas" panose="020B0609020204030204" pitchFamily="49" charset="0"/>
              </a:rPr>
              <a:t> </a:t>
            </a:r>
            <a:r>
              <a:rPr lang="es-AR" sz="1100" b="0" dirty="0">
                <a:solidFill>
                  <a:srgbClr val="DCDCAA"/>
                </a:solidFill>
                <a:effectLst/>
                <a:latin typeface="Consolas" panose="020B0609020204030204" pitchFamily="49" charset="0"/>
              </a:rPr>
              <a:t>__</a:t>
            </a:r>
            <a:r>
              <a:rPr lang="es-AR" sz="1100" b="0" dirty="0" err="1">
                <a:solidFill>
                  <a:srgbClr val="DCDCAA"/>
                </a:solidFill>
                <a:effectLst/>
                <a:latin typeface="Consolas" panose="020B0609020204030204" pitchFamily="49" charset="0"/>
              </a:rPr>
              <a:t>init</a:t>
            </a:r>
            <a:r>
              <a:rPr lang="es-AR" sz="1100" b="0" dirty="0">
                <a:solidFill>
                  <a:srgbClr val="DCDCAA"/>
                </a:solidFill>
                <a:effectLst/>
                <a:latin typeface="Consolas" panose="020B0609020204030204" pitchFamily="49" charset="0"/>
              </a:rPr>
              <a:t>__</a:t>
            </a:r>
            <a:r>
              <a:rPr lang="es-AR" sz="1100" b="0" dirty="0">
                <a:solidFill>
                  <a:srgbClr val="D4D4D4"/>
                </a:solidFill>
                <a:effectLst/>
                <a:latin typeface="Consolas" panose="020B0609020204030204" pitchFamily="49" charset="0"/>
              </a:rPr>
              <a:t>(</a:t>
            </a:r>
            <a:r>
              <a:rPr lang="es-AR" sz="1100" b="0" dirty="0" err="1">
                <a:solidFill>
                  <a:srgbClr val="9CDCFE"/>
                </a:solidFill>
                <a:effectLst/>
                <a:latin typeface="Consolas" panose="020B0609020204030204" pitchFamily="49" charset="0"/>
              </a:rPr>
              <a:t>self</a:t>
            </a:r>
            <a:r>
              <a:rPr lang="es-AR" sz="1100" b="0" dirty="0">
                <a:solidFill>
                  <a:srgbClr val="D4D4D4"/>
                </a:solidFill>
                <a:effectLst/>
                <a:latin typeface="Consolas" panose="020B0609020204030204" pitchFamily="49" charset="0"/>
              </a:rPr>
              <a:t>, </a:t>
            </a:r>
            <a:r>
              <a:rPr lang="es-AR" sz="1100" b="0" dirty="0" err="1">
                <a:solidFill>
                  <a:srgbClr val="9CDCFE"/>
                </a:solidFill>
                <a:effectLst/>
                <a:latin typeface="Consolas" panose="020B0609020204030204" pitchFamily="49" charset="0"/>
              </a:rPr>
              <a:t>parent</a:t>
            </a:r>
            <a:r>
              <a:rPr lang="es-AR" sz="1100" b="0" dirty="0">
                <a:solidFill>
                  <a:srgbClr val="D4D4D4"/>
                </a:solidFill>
                <a:effectLst/>
                <a:latin typeface="Consolas" panose="020B0609020204030204" pitchFamily="49" charset="0"/>
              </a:rPr>
              <a:t>):</a:t>
            </a:r>
          </a:p>
          <a:p>
            <a:r>
              <a:rPr lang="es-AR" sz="1100" b="0" dirty="0">
                <a:solidFill>
                  <a:srgbClr val="D4D4D4"/>
                </a:solidFill>
                <a:effectLst/>
                <a:latin typeface="Consolas" panose="020B0609020204030204" pitchFamily="49" charset="0"/>
              </a:rPr>
              <a:t>        </a:t>
            </a:r>
            <a:r>
              <a:rPr lang="es-AR" sz="1100" b="0" dirty="0">
                <a:solidFill>
                  <a:srgbClr val="4EC9B0"/>
                </a:solidFill>
                <a:effectLst/>
                <a:latin typeface="Consolas" panose="020B0609020204030204" pitchFamily="49" charset="0"/>
              </a:rPr>
              <a:t>super</a:t>
            </a:r>
            <a:r>
              <a:rPr lang="es-AR" sz="1100" b="0" dirty="0">
                <a:solidFill>
                  <a:srgbClr val="D4D4D4"/>
                </a:solidFill>
                <a:effectLst/>
                <a:latin typeface="Consolas" panose="020B0609020204030204" pitchFamily="49" charset="0"/>
              </a:rPr>
              <a:t>().</a:t>
            </a:r>
            <a:r>
              <a:rPr lang="es-AR" sz="1100" b="0" dirty="0">
                <a:solidFill>
                  <a:srgbClr val="DCDCAA"/>
                </a:solidFill>
                <a:effectLst/>
                <a:latin typeface="Consolas" panose="020B0609020204030204" pitchFamily="49" charset="0"/>
              </a:rPr>
              <a:t>__</a:t>
            </a:r>
            <a:r>
              <a:rPr lang="es-AR" sz="1100" b="0" dirty="0" err="1">
                <a:solidFill>
                  <a:srgbClr val="DCDCAA"/>
                </a:solidFill>
                <a:effectLst/>
                <a:latin typeface="Consolas" panose="020B0609020204030204" pitchFamily="49" charset="0"/>
              </a:rPr>
              <a:t>init</a:t>
            </a:r>
            <a:r>
              <a:rPr lang="es-AR" sz="1100" b="0" dirty="0">
                <a:solidFill>
                  <a:srgbClr val="DCDCAA"/>
                </a:solidFill>
                <a:effectLst/>
                <a:latin typeface="Consolas" panose="020B0609020204030204" pitchFamily="49" charset="0"/>
              </a:rPr>
              <a:t>__</a:t>
            </a:r>
            <a:r>
              <a:rPr lang="es-AR" sz="1100" b="0" dirty="0">
                <a:solidFill>
                  <a:srgbClr val="D4D4D4"/>
                </a:solidFill>
                <a:effectLst/>
                <a:latin typeface="Consolas" panose="020B0609020204030204" pitchFamily="49" charset="0"/>
              </a:rPr>
              <a:t>(</a:t>
            </a:r>
            <a:r>
              <a:rPr lang="es-AR" sz="1100" b="0" dirty="0" err="1">
                <a:solidFill>
                  <a:srgbClr val="9CDCFE"/>
                </a:solidFill>
                <a:effectLst/>
                <a:latin typeface="Consolas" panose="020B0609020204030204" pitchFamily="49" charset="0"/>
              </a:rPr>
              <a:t>parent</a:t>
            </a:r>
            <a:r>
              <a:rPr lang="es-AR" sz="1100" b="0" dirty="0">
                <a:solidFill>
                  <a:srgbClr val="D4D4D4"/>
                </a:solidFill>
                <a:effectLst/>
                <a:latin typeface="Consolas" panose="020B0609020204030204" pitchFamily="49" charset="0"/>
              </a:rPr>
              <a:t>)</a:t>
            </a:r>
          </a:p>
          <a:p>
            <a:r>
              <a:rPr lang="es-AR" sz="1100" b="0" dirty="0">
                <a:solidFill>
                  <a:srgbClr val="D4D4D4"/>
                </a:solidFill>
                <a:effectLst/>
                <a:latin typeface="Consolas" panose="020B0609020204030204" pitchFamily="49" charset="0"/>
              </a:rPr>
              <a:t>        </a:t>
            </a:r>
            <a:r>
              <a:rPr lang="es-AR" sz="1100" b="0" dirty="0" err="1">
                <a:solidFill>
                  <a:srgbClr val="9CDCFE"/>
                </a:solidFill>
                <a:effectLst/>
                <a:latin typeface="Consolas" panose="020B0609020204030204" pitchFamily="49" charset="0"/>
              </a:rPr>
              <a:t>self</a:t>
            </a:r>
            <a:r>
              <a:rPr lang="es-AR" sz="1100" b="0" dirty="0" err="1">
                <a:solidFill>
                  <a:srgbClr val="D4D4D4"/>
                </a:solidFill>
                <a:effectLst/>
                <a:latin typeface="Consolas" panose="020B0609020204030204" pitchFamily="49" charset="0"/>
              </a:rPr>
              <a:t>.</a:t>
            </a:r>
            <a:r>
              <a:rPr lang="es-AR" sz="1100" b="0" dirty="0" err="1">
                <a:solidFill>
                  <a:srgbClr val="9CDCFE"/>
                </a:solidFill>
                <a:effectLst/>
                <a:latin typeface="Consolas" panose="020B0609020204030204" pitchFamily="49" charset="0"/>
              </a:rPr>
              <a:t>etiqueta_temp_celsius</a:t>
            </a:r>
            <a:r>
              <a:rPr lang="es-AR" sz="1100" b="0" dirty="0">
                <a:solidFill>
                  <a:srgbClr val="D4D4D4"/>
                </a:solidFill>
                <a:effectLst/>
                <a:latin typeface="Consolas" panose="020B0609020204030204" pitchFamily="49" charset="0"/>
              </a:rPr>
              <a:t> = </a:t>
            </a:r>
            <a:r>
              <a:rPr lang="es-AR" sz="1100" b="0" dirty="0" err="1">
                <a:solidFill>
                  <a:srgbClr val="4EC9B0"/>
                </a:solidFill>
                <a:effectLst/>
                <a:latin typeface="Consolas" panose="020B0609020204030204" pitchFamily="49" charset="0"/>
              </a:rPr>
              <a:t>ttk</a:t>
            </a:r>
            <a:r>
              <a:rPr lang="es-AR" sz="1100" b="0" dirty="0" err="1">
                <a:solidFill>
                  <a:srgbClr val="D4D4D4"/>
                </a:solidFill>
                <a:effectLst/>
                <a:latin typeface="Consolas" panose="020B0609020204030204" pitchFamily="49" charset="0"/>
              </a:rPr>
              <a:t>.</a:t>
            </a:r>
            <a:r>
              <a:rPr lang="es-AR" sz="1100" b="0" dirty="0" err="1">
                <a:solidFill>
                  <a:srgbClr val="4EC9B0"/>
                </a:solidFill>
                <a:effectLst/>
                <a:latin typeface="Consolas" panose="020B0609020204030204" pitchFamily="49" charset="0"/>
              </a:rPr>
              <a:t>Label</a:t>
            </a:r>
            <a:r>
              <a:rPr lang="es-AR" sz="1100" b="0" dirty="0">
                <a:solidFill>
                  <a:srgbClr val="D4D4D4"/>
                </a:solidFill>
                <a:effectLst/>
                <a:latin typeface="Consolas" panose="020B0609020204030204" pitchFamily="49" charset="0"/>
              </a:rPr>
              <a:t>(</a:t>
            </a:r>
            <a:r>
              <a:rPr lang="es-AR" sz="1100" b="0" dirty="0" err="1">
                <a:solidFill>
                  <a:srgbClr val="9CDCFE"/>
                </a:solidFill>
                <a:effectLst/>
                <a:latin typeface="Consolas" panose="020B0609020204030204" pitchFamily="49" charset="0"/>
              </a:rPr>
              <a:t>parent</a:t>
            </a:r>
            <a:r>
              <a:rPr lang="es-AR" sz="1100" b="0" dirty="0">
                <a:solidFill>
                  <a:srgbClr val="D4D4D4"/>
                </a:solidFill>
                <a:effectLst/>
                <a:latin typeface="Consolas" panose="020B0609020204030204" pitchFamily="49" charset="0"/>
              </a:rPr>
              <a:t>, </a:t>
            </a:r>
            <a:r>
              <a:rPr lang="es-AR" sz="1100" b="0" dirty="0" err="1">
                <a:solidFill>
                  <a:srgbClr val="9CDCFE"/>
                </a:solidFill>
                <a:effectLst/>
                <a:latin typeface="Consolas" panose="020B0609020204030204" pitchFamily="49" charset="0"/>
              </a:rPr>
              <a:t>text</a:t>
            </a:r>
            <a:r>
              <a:rPr lang="es-AR" sz="1100" b="0" dirty="0">
                <a:solidFill>
                  <a:srgbClr val="D4D4D4"/>
                </a:solidFill>
                <a:effectLst/>
                <a:latin typeface="Consolas" panose="020B0609020204030204" pitchFamily="49" charset="0"/>
              </a:rPr>
              <a:t>=</a:t>
            </a:r>
            <a:r>
              <a:rPr lang="es-AR" sz="1100" b="0" dirty="0">
                <a:solidFill>
                  <a:srgbClr val="CE9178"/>
                </a:solidFill>
                <a:effectLst/>
                <a:latin typeface="Consolas" panose="020B0609020204030204" pitchFamily="49" charset="0"/>
              </a:rPr>
              <a:t>"Temperatura en </a:t>
            </a:r>
            <a:r>
              <a:rPr lang="es-AR" sz="1100" b="0" dirty="0" err="1">
                <a:solidFill>
                  <a:srgbClr val="CE9178"/>
                </a:solidFill>
                <a:effectLst/>
                <a:latin typeface="Consolas" panose="020B0609020204030204" pitchFamily="49" charset="0"/>
              </a:rPr>
              <a:t>ºC</a:t>
            </a:r>
            <a:r>
              <a:rPr lang="es-AR" sz="1100" b="0" dirty="0">
                <a:solidFill>
                  <a:srgbClr val="CE9178"/>
                </a:solidFill>
                <a:effectLst/>
                <a:latin typeface="Consolas" panose="020B0609020204030204" pitchFamily="49" charset="0"/>
              </a:rPr>
              <a:t>:"</a:t>
            </a:r>
            <a:r>
              <a:rPr lang="es-AR" sz="1100" b="0" dirty="0">
                <a:solidFill>
                  <a:srgbClr val="D4D4D4"/>
                </a:solidFill>
                <a:effectLst/>
                <a:latin typeface="Consolas" panose="020B0609020204030204" pitchFamily="49" charset="0"/>
              </a:rPr>
              <a:t>)</a:t>
            </a:r>
          </a:p>
          <a:p>
            <a:r>
              <a:rPr lang="es-AR" sz="1100" b="0" dirty="0">
                <a:solidFill>
                  <a:srgbClr val="D4D4D4"/>
                </a:solidFill>
                <a:effectLst/>
                <a:latin typeface="Consolas" panose="020B0609020204030204" pitchFamily="49" charset="0"/>
              </a:rPr>
              <a:t>        </a:t>
            </a:r>
            <a:r>
              <a:rPr lang="es-AR" sz="1100" b="0" dirty="0" err="1">
                <a:solidFill>
                  <a:srgbClr val="9CDCFE"/>
                </a:solidFill>
                <a:effectLst/>
                <a:latin typeface="Consolas" panose="020B0609020204030204" pitchFamily="49" charset="0"/>
              </a:rPr>
              <a:t>self</a:t>
            </a:r>
            <a:r>
              <a:rPr lang="es-AR" sz="1100" b="0" dirty="0" err="1">
                <a:solidFill>
                  <a:srgbClr val="D4D4D4"/>
                </a:solidFill>
                <a:effectLst/>
                <a:latin typeface="Consolas" panose="020B0609020204030204" pitchFamily="49" charset="0"/>
              </a:rPr>
              <a:t>.</a:t>
            </a:r>
            <a:r>
              <a:rPr lang="es-AR" sz="1100" b="0" dirty="0" err="1">
                <a:solidFill>
                  <a:srgbClr val="9CDCFE"/>
                </a:solidFill>
                <a:effectLst/>
                <a:latin typeface="Consolas" panose="020B0609020204030204" pitchFamily="49" charset="0"/>
              </a:rPr>
              <a:t>etiqueta_temp_celsius</a:t>
            </a:r>
            <a:r>
              <a:rPr lang="es-AR" sz="1100" b="0" dirty="0" err="1">
                <a:solidFill>
                  <a:srgbClr val="D4D4D4"/>
                </a:solidFill>
                <a:effectLst/>
                <a:latin typeface="Consolas" panose="020B0609020204030204" pitchFamily="49" charset="0"/>
              </a:rPr>
              <a:t>.</a:t>
            </a:r>
            <a:r>
              <a:rPr lang="es-AR" sz="1100" b="0" dirty="0" err="1">
                <a:solidFill>
                  <a:srgbClr val="9CDCFE"/>
                </a:solidFill>
                <a:effectLst/>
                <a:latin typeface="Consolas" panose="020B0609020204030204" pitchFamily="49" charset="0"/>
              </a:rPr>
              <a:t>place</a:t>
            </a:r>
            <a:r>
              <a:rPr lang="es-AR" sz="1100" b="0" dirty="0">
                <a:solidFill>
                  <a:srgbClr val="D4D4D4"/>
                </a:solidFill>
                <a:effectLst/>
                <a:latin typeface="Consolas" panose="020B0609020204030204" pitchFamily="49" charset="0"/>
              </a:rPr>
              <a:t>(</a:t>
            </a:r>
            <a:r>
              <a:rPr lang="es-AR" sz="1100" b="0" dirty="0">
                <a:solidFill>
                  <a:srgbClr val="9CDCFE"/>
                </a:solidFill>
                <a:effectLst/>
                <a:latin typeface="Consolas" panose="020B0609020204030204" pitchFamily="49" charset="0"/>
              </a:rPr>
              <a:t>x</a:t>
            </a:r>
            <a:r>
              <a:rPr lang="es-AR" sz="1100" b="0" dirty="0">
                <a:solidFill>
                  <a:srgbClr val="D4D4D4"/>
                </a:solidFill>
                <a:effectLst/>
                <a:latin typeface="Consolas" panose="020B0609020204030204" pitchFamily="49" charset="0"/>
              </a:rPr>
              <a:t>=</a:t>
            </a:r>
            <a:r>
              <a:rPr lang="es-AR" sz="1100" b="0" dirty="0">
                <a:solidFill>
                  <a:srgbClr val="B5CEA8"/>
                </a:solidFill>
                <a:effectLst/>
                <a:latin typeface="Consolas" panose="020B0609020204030204" pitchFamily="49" charset="0"/>
              </a:rPr>
              <a:t>20</a:t>
            </a:r>
            <a:r>
              <a:rPr lang="es-AR" sz="1100" b="0" dirty="0">
                <a:solidFill>
                  <a:srgbClr val="D4D4D4"/>
                </a:solidFill>
                <a:effectLst/>
                <a:latin typeface="Consolas" panose="020B0609020204030204" pitchFamily="49" charset="0"/>
              </a:rPr>
              <a:t>, </a:t>
            </a:r>
            <a:r>
              <a:rPr lang="es-AR" sz="1100" b="0" dirty="0">
                <a:solidFill>
                  <a:srgbClr val="9CDCFE"/>
                </a:solidFill>
                <a:effectLst/>
                <a:latin typeface="Consolas" panose="020B0609020204030204" pitchFamily="49" charset="0"/>
              </a:rPr>
              <a:t>y</a:t>
            </a:r>
            <a:r>
              <a:rPr lang="es-AR" sz="1100" b="0" dirty="0">
                <a:solidFill>
                  <a:srgbClr val="D4D4D4"/>
                </a:solidFill>
                <a:effectLst/>
                <a:latin typeface="Consolas" panose="020B0609020204030204" pitchFamily="49" charset="0"/>
              </a:rPr>
              <a:t>=</a:t>
            </a:r>
            <a:r>
              <a:rPr lang="es-AR" sz="1100" b="0" dirty="0">
                <a:solidFill>
                  <a:srgbClr val="B5CEA8"/>
                </a:solidFill>
                <a:effectLst/>
                <a:latin typeface="Consolas" panose="020B0609020204030204" pitchFamily="49" charset="0"/>
              </a:rPr>
              <a:t>20</a:t>
            </a:r>
            <a:r>
              <a:rPr lang="es-AR" sz="1100" b="0" dirty="0">
                <a:solidFill>
                  <a:srgbClr val="D4D4D4"/>
                </a:solidFill>
                <a:effectLst/>
                <a:latin typeface="Consolas" panose="020B0609020204030204" pitchFamily="49" charset="0"/>
              </a:rPr>
              <a:t>)</a:t>
            </a:r>
          </a:p>
          <a:p>
            <a:r>
              <a:rPr lang="es-AR" sz="1100" b="0" dirty="0">
                <a:solidFill>
                  <a:srgbClr val="9CDCFE"/>
                </a:solidFill>
                <a:effectLst/>
                <a:latin typeface="Consolas" panose="020B0609020204030204" pitchFamily="49" charset="0"/>
              </a:rPr>
              <a:t>ventana</a:t>
            </a:r>
            <a:r>
              <a:rPr lang="es-AR" sz="1100" b="0" dirty="0">
                <a:solidFill>
                  <a:srgbClr val="D4D4D4"/>
                </a:solidFill>
                <a:effectLst/>
                <a:latin typeface="Consolas" panose="020B0609020204030204" pitchFamily="49" charset="0"/>
              </a:rPr>
              <a:t> = </a:t>
            </a:r>
            <a:r>
              <a:rPr lang="es-AR" sz="1100" b="0" dirty="0" err="1">
                <a:solidFill>
                  <a:srgbClr val="4EC9B0"/>
                </a:solidFill>
                <a:effectLst/>
                <a:latin typeface="Consolas" panose="020B0609020204030204" pitchFamily="49" charset="0"/>
              </a:rPr>
              <a:t>tk</a:t>
            </a:r>
            <a:r>
              <a:rPr lang="es-AR" sz="1100" b="0" dirty="0" err="1">
                <a:solidFill>
                  <a:srgbClr val="D4D4D4"/>
                </a:solidFill>
                <a:effectLst/>
                <a:latin typeface="Consolas" panose="020B0609020204030204" pitchFamily="49" charset="0"/>
              </a:rPr>
              <a:t>.</a:t>
            </a:r>
            <a:r>
              <a:rPr lang="es-AR" sz="1100" b="0" dirty="0" err="1">
                <a:solidFill>
                  <a:srgbClr val="4EC9B0"/>
                </a:solidFill>
                <a:effectLst/>
                <a:latin typeface="Consolas" panose="020B0609020204030204" pitchFamily="49" charset="0"/>
              </a:rPr>
              <a:t>Tk</a:t>
            </a:r>
            <a:r>
              <a:rPr lang="es-AR" sz="1100" b="0" dirty="0">
                <a:solidFill>
                  <a:srgbClr val="D4D4D4"/>
                </a:solidFill>
                <a:effectLst/>
                <a:latin typeface="Consolas" panose="020B0609020204030204" pitchFamily="49" charset="0"/>
              </a:rPr>
              <a:t>()</a:t>
            </a:r>
          </a:p>
          <a:p>
            <a:r>
              <a:rPr lang="es-AR" sz="1100" b="0" dirty="0" err="1">
                <a:solidFill>
                  <a:srgbClr val="9CDCFE"/>
                </a:solidFill>
                <a:effectLst/>
                <a:latin typeface="Consolas" panose="020B0609020204030204" pitchFamily="49" charset="0"/>
              </a:rPr>
              <a:t>ventana</a:t>
            </a:r>
            <a:r>
              <a:rPr lang="es-AR" sz="1100" b="0" dirty="0" err="1">
                <a:solidFill>
                  <a:srgbClr val="D4D4D4"/>
                </a:solidFill>
                <a:effectLst/>
                <a:latin typeface="Consolas" panose="020B0609020204030204" pitchFamily="49" charset="0"/>
              </a:rPr>
              <a:t>.</a:t>
            </a:r>
            <a:r>
              <a:rPr lang="es-AR" sz="1100" b="0" dirty="0" err="1">
                <a:solidFill>
                  <a:srgbClr val="9CDCFE"/>
                </a:solidFill>
                <a:effectLst/>
                <a:latin typeface="Consolas" panose="020B0609020204030204" pitchFamily="49" charset="0"/>
              </a:rPr>
              <a:t>title</a:t>
            </a:r>
            <a:r>
              <a:rPr lang="es-AR" sz="1100" b="0" dirty="0">
                <a:solidFill>
                  <a:srgbClr val="D4D4D4"/>
                </a:solidFill>
                <a:effectLst/>
                <a:latin typeface="Consolas" panose="020B0609020204030204" pitchFamily="49" charset="0"/>
              </a:rPr>
              <a:t>(</a:t>
            </a:r>
            <a:r>
              <a:rPr lang="es-AR" sz="1100" b="0" dirty="0">
                <a:solidFill>
                  <a:srgbClr val="CE9178"/>
                </a:solidFill>
                <a:effectLst/>
                <a:latin typeface="Consolas" panose="020B0609020204030204" pitchFamily="49" charset="0"/>
              </a:rPr>
              <a:t>"Conversor de temperatura"</a:t>
            </a:r>
            <a:r>
              <a:rPr lang="es-AR" sz="1100" b="0" dirty="0">
                <a:solidFill>
                  <a:srgbClr val="D4D4D4"/>
                </a:solidFill>
                <a:effectLst/>
                <a:latin typeface="Consolas" panose="020B0609020204030204" pitchFamily="49" charset="0"/>
              </a:rPr>
              <a:t>)</a:t>
            </a:r>
          </a:p>
          <a:p>
            <a:r>
              <a:rPr lang="es-AR" sz="1100" b="0" dirty="0" err="1">
                <a:solidFill>
                  <a:srgbClr val="9CDCFE"/>
                </a:solidFill>
                <a:effectLst/>
                <a:latin typeface="Consolas" panose="020B0609020204030204" pitchFamily="49" charset="0"/>
              </a:rPr>
              <a:t>ventana</a:t>
            </a:r>
            <a:r>
              <a:rPr lang="es-AR" sz="1100" b="0" dirty="0" err="1">
                <a:solidFill>
                  <a:srgbClr val="D4D4D4"/>
                </a:solidFill>
                <a:effectLst/>
                <a:latin typeface="Consolas" panose="020B0609020204030204" pitchFamily="49" charset="0"/>
              </a:rPr>
              <a:t>.</a:t>
            </a:r>
            <a:r>
              <a:rPr lang="es-AR" sz="1100" b="0" dirty="0" err="1">
                <a:solidFill>
                  <a:srgbClr val="9CDCFE"/>
                </a:solidFill>
                <a:effectLst/>
                <a:latin typeface="Consolas" panose="020B0609020204030204" pitchFamily="49" charset="0"/>
              </a:rPr>
              <a:t>config</a:t>
            </a:r>
            <a:r>
              <a:rPr lang="es-AR" sz="1100" b="0" dirty="0">
                <a:solidFill>
                  <a:srgbClr val="D4D4D4"/>
                </a:solidFill>
                <a:effectLst/>
                <a:latin typeface="Consolas" panose="020B0609020204030204" pitchFamily="49" charset="0"/>
              </a:rPr>
              <a:t>(</a:t>
            </a:r>
            <a:r>
              <a:rPr lang="es-AR" sz="1100" b="0" dirty="0" err="1">
                <a:solidFill>
                  <a:srgbClr val="9CDCFE"/>
                </a:solidFill>
                <a:effectLst/>
                <a:latin typeface="Consolas" panose="020B0609020204030204" pitchFamily="49" charset="0"/>
              </a:rPr>
              <a:t>width</a:t>
            </a:r>
            <a:r>
              <a:rPr lang="es-AR" sz="1100" b="0" dirty="0">
                <a:solidFill>
                  <a:srgbClr val="D4D4D4"/>
                </a:solidFill>
                <a:effectLst/>
                <a:latin typeface="Consolas" panose="020B0609020204030204" pitchFamily="49" charset="0"/>
              </a:rPr>
              <a:t>=</a:t>
            </a:r>
            <a:r>
              <a:rPr lang="es-AR" sz="1100" b="0" dirty="0">
                <a:solidFill>
                  <a:srgbClr val="B5CEA8"/>
                </a:solidFill>
                <a:effectLst/>
                <a:latin typeface="Consolas" panose="020B0609020204030204" pitchFamily="49" charset="0"/>
              </a:rPr>
              <a:t>400</a:t>
            </a:r>
            <a:r>
              <a:rPr lang="es-AR" sz="1100" b="0" dirty="0">
                <a:solidFill>
                  <a:srgbClr val="D4D4D4"/>
                </a:solidFill>
                <a:effectLst/>
                <a:latin typeface="Consolas" panose="020B0609020204030204" pitchFamily="49" charset="0"/>
              </a:rPr>
              <a:t>, </a:t>
            </a:r>
            <a:r>
              <a:rPr lang="es-AR" sz="1100" b="0" dirty="0" err="1">
                <a:solidFill>
                  <a:srgbClr val="9CDCFE"/>
                </a:solidFill>
                <a:effectLst/>
                <a:latin typeface="Consolas" panose="020B0609020204030204" pitchFamily="49" charset="0"/>
              </a:rPr>
              <a:t>height</a:t>
            </a:r>
            <a:r>
              <a:rPr lang="es-AR" sz="1100" b="0" dirty="0">
                <a:solidFill>
                  <a:srgbClr val="D4D4D4"/>
                </a:solidFill>
                <a:effectLst/>
                <a:latin typeface="Consolas" panose="020B0609020204030204" pitchFamily="49" charset="0"/>
              </a:rPr>
              <a:t>=</a:t>
            </a:r>
            <a:r>
              <a:rPr lang="es-AR" sz="1100" b="0" dirty="0">
                <a:solidFill>
                  <a:srgbClr val="B5CEA8"/>
                </a:solidFill>
                <a:effectLst/>
                <a:latin typeface="Consolas" panose="020B0609020204030204" pitchFamily="49" charset="0"/>
              </a:rPr>
              <a:t>300</a:t>
            </a:r>
            <a:r>
              <a:rPr lang="es-AR" sz="1100" b="0" dirty="0">
                <a:solidFill>
                  <a:srgbClr val="D4D4D4"/>
                </a:solidFill>
                <a:effectLst/>
                <a:latin typeface="Consolas" panose="020B0609020204030204" pitchFamily="49" charset="0"/>
              </a:rPr>
              <a:t>)</a:t>
            </a:r>
          </a:p>
          <a:p>
            <a:r>
              <a:rPr lang="es-AR" sz="1100" b="0" dirty="0">
                <a:solidFill>
                  <a:srgbClr val="9CDCFE"/>
                </a:solidFill>
                <a:effectLst/>
                <a:latin typeface="Consolas" panose="020B0609020204030204" pitchFamily="49" charset="0"/>
              </a:rPr>
              <a:t>app</a:t>
            </a:r>
            <a:r>
              <a:rPr lang="es-AR" sz="1100" b="0" dirty="0">
                <a:solidFill>
                  <a:srgbClr val="D4D4D4"/>
                </a:solidFill>
                <a:effectLst/>
                <a:latin typeface="Consolas" panose="020B0609020204030204" pitchFamily="49" charset="0"/>
              </a:rPr>
              <a:t> = </a:t>
            </a:r>
            <a:r>
              <a:rPr lang="es-AR" sz="1100" b="0" dirty="0" err="1">
                <a:solidFill>
                  <a:srgbClr val="4EC9B0"/>
                </a:solidFill>
                <a:effectLst/>
                <a:latin typeface="Consolas" panose="020B0609020204030204" pitchFamily="49" charset="0"/>
              </a:rPr>
              <a:t>Aplicacion</a:t>
            </a:r>
            <a:r>
              <a:rPr lang="es-AR" sz="1100" b="0" dirty="0">
                <a:solidFill>
                  <a:srgbClr val="D4D4D4"/>
                </a:solidFill>
                <a:effectLst/>
                <a:latin typeface="Consolas" panose="020B0609020204030204" pitchFamily="49" charset="0"/>
              </a:rPr>
              <a:t>(</a:t>
            </a:r>
            <a:r>
              <a:rPr lang="es-AR" sz="1100" b="0" dirty="0">
                <a:solidFill>
                  <a:srgbClr val="9CDCFE"/>
                </a:solidFill>
                <a:effectLst/>
                <a:latin typeface="Consolas" panose="020B0609020204030204" pitchFamily="49" charset="0"/>
              </a:rPr>
              <a:t>ventana</a:t>
            </a:r>
            <a:r>
              <a:rPr lang="es-AR" sz="1100" b="0" dirty="0">
                <a:solidFill>
                  <a:srgbClr val="D4D4D4"/>
                </a:solidFill>
                <a:effectLst/>
                <a:latin typeface="Consolas" panose="020B0609020204030204" pitchFamily="49" charset="0"/>
              </a:rPr>
              <a:t>)</a:t>
            </a:r>
          </a:p>
          <a:p>
            <a:r>
              <a:rPr lang="es-AR" sz="1100" b="0" dirty="0" err="1">
                <a:solidFill>
                  <a:srgbClr val="9CDCFE"/>
                </a:solidFill>
                <a:effectLst/>
                <a:latin typeface="Consolas" panose="020B0609020204030204" pitchFamily="49" charset="0"/>
              </a:rPr>
              <a:t>ventana</a:t>
            </a:r>
            <a:r>
              <a:rPr lang="es-AR" sz="1100" b="0" dirty="0" err="1">
                <a:solidFill>
                  <a:srgbClr val="D4D4D4"/>
                </a:solidFill>
                <a:effectLst/>
                <a:latin typeface="Consolas" panose="020B0609020204030204" pitchFamily="49" charset="0"/>
              </a:rPr>
              <a:t>.</a:t>
            </a:r>
            <a:r>
              <a:rPr lang="es-AR" sz="1100" b="0" dirty="0" err="1">
                <a:solidFill>
                  <a:srgbClr val="DCDCAA"/>
                </a:solidFill>
                <a:effectLst/>
                <a:latin typeface="Consolas" panose="020B0609020204030204" pitchFamily="49" charset="0"/>
              </a:rPr>
              <a:t>mainloop</a:t>
            </a:r>
            <a:r>
              <a:rPr lang="es-AR" sz="1100" b="0" dirty="0">
                <a:solidFill>
                  <a:srgbClr val="D4D4D4"/>
                </a:solidFill>
                <a:effectLst/>
                <a:latin typeface="Consolas" panose="020B0609020204030204" pitchFamily="49" charset="0"/>
              </a:rPr>
              <a:t>()</a:t>
            </a:r>
          </a:p>
        </p:txBody>
      </p:sp>
      <p:sp>
        <p:nvSpPr>
          <p:cNvPr id="15" name="CuadroTexto 14">
            <a:extLst>
              <a:ext uri="{FF2B5EF4-FFF2-40B4-BE49-F238E27FC236}">
                <a16:creationId xmlns:a16="http://schemas.microsoft.com/office/drawing/2014/main" id="{1FBCDF39-4C2E-9CF3-3A2D-765EB62EA395}"/>
              </a:ext>
            </a:extLst>
          </p:cNvPr>
          <p:cNvSpPr txBox="1"/>
          <p:nvPr/>
        </p:nvSpPr>
        <p:spPr>
          <a:xfrm>
            <a:off x="5379033" y="3648263"/>
            <a:ext cx="2294218" cy="307777"/>
          </a:xfrm>
          <a:prstGeom prst="rect">
            <a:avLst/>
          </a:prstGeom>
          <a:noFill/>
        </p:spPr>
        <p:txBody>
          <a:bodyPr wrap="none" rtlCol="0">
            <a:spAutoFit/>
          </a:bodyPr>
          <a:lstStyle/>
          <a:p>
            <a:r>
              <a:rPr lang="es-AR" sz="1400" i="1" dirty="0"/>
              <a:t>Con Orientación a Objetos</a:t>
            </a:r>
          </a:p>
        </p:txBody>
      </p:sp>
      <p:pic>
        <p:nvPicPr>
          <p:cNvPr id="16" name="Imagen 15">
            <a:extLst>
              <a:ext uri="{FF2B5EF4-FFF2-40B4-BE49-F238E27FC236}">
                <a16:creationId xmlns:a16="http://schemas.microsoft.com/office/drawing/2014/main" id="{2559D91B-E8AD-15BE-5E80-0B1AA8C845E8}"/>
              </a:ext>
            </a:extLst>
          </p:cNvPr>
          <p:cNvPicPr>
            <a:picLocks noChangeAspect="1"/>
          </p:cNvPicPr>
          <p:nvPr/>
        </p:nvPicPr>
        <p:blipFill>
          <a:blip r:embed="rId5"/>
          <a:stretch>
            <a:fillRect/>
          </a:stretch>
        </p:blipFill>
        <p:spPr>
          <a:xfrm>
            <a:off x="7775999" y="1569771"/>
            <a:ext cx="2844353" cy="2354185"/>
          </a:xfrm>
          <a:prstGeom prst="rect">
            <a:avLst/>
          </a:prstGeom>
        </p:spPr>
      </p:pic>
      <p:pic>
        <p:nvPicPr>
          <p:cNvPr id="2" name="Cámara 1">
            <a:extLst>
              <a:ext uri="{FF2B5EF4-FFF2-40B4-BE49-F238E27FC236}">
                <a16:creationId xmlns:a16="http://schemas.microsoft.com/office/drawing/2014/main" id="{770B2988-B1F2-877F-2D1D-D924FB244546}"/>
              </a:ext>
            </a:extLst>
          </p:cNvPr>
          <p:cNvPicPr>
            <a:picLocks noChangeAspect="1"/>
            <a:extLst>
              <a:ext uri="{51228E76-BA90-4043-B771-695A4F85340A}">
                <alf:liveFeedProps xmlns:alf="http://schemas.microsoft.com/office/drawing/2021/livefeed"/>
              </a:ext>
            </a:extLst>
          </p:cNvPicPr>
          <p:nvPr/>
        </p:nvPicPr>
        <p:blipFill>
          <a:blip r:embed="rId6">
            <a:extLst>
              <a:ext uri="{96DAC541-7B7A-43D3-8B79-37D633B846F1}">
                <asvg:svgBlip xmlns:asvg="http://schemas.microsoft.com/office/drawing/2016/SVG/main" r:embed="rId7"/>
              </a:ext>
            </a:extLst>
          </a:blip>
          <a:stretch>
            <a:fillRect/>
          </a:stretch>
        </p:blipFill>
        <p:spPr>
          <a:xfrm>
            <a:off x="10604310" y="57151"/>
            <a:ext cx="1539112" cy="1539112"/>
          </a:xfrm>
          <a:prstGeom prst="ellipse">
            <a:avLst/>
          </a:prstGeom>
          <a:ln>
            <a:noFill/>
          </a:ln>
          <a:effectLst>
            <a:outerShdw blurRad="190500" algn="tl" rotWithShape="0">
              <a:srgbClr val="000000">
                <a:alpha val="30000"/>
              </a:srgbClr>
            </a:outerShdw>
          </a:effectLst>
        </p:spPr>
      </p:pic>
    </p:spTree>
    <p:extLst>
      <p:ext uri="{BB962C8B-B14F-4D97-AF65-F5344CB8AC3E}">
        <p14:creationId xmlns:p14="http://schemas.microsoft.com/office/powerpoint/2010/main" val="10247109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n 7">
            <a:extLst>
              <a:ext uri="{FF2B5EF4-FFF2-40B4-BE49-F238E27FC236}">
                <a16:creationId xmlns:a16="http://schemas.microsoft.com/office/drawing/2014/main" id="{7B84CC01-58D7-D695-0522-839570F127EF}"/>
              </a:ext>
            </a:extLst>
          </p:cNvPr>
          <p:cNvPicPr>
            <a:picLocks noChangeAspect="1"/>
          </p:cNvPicPr>
          <p:nvPr/>
        </p:nvPicPr>
        <p:blipFill>
          <a:blip r:embed="rId2"/>
          <a:stretch>
            <a:fillRect/>
          </a:stretch>
        </p:blipFill>
        <p:spPr>
          <a:xfrm>
            <a:off x="7823448" y="89235"/>
            <a:ext cx="2604434" cy="2224361"/>
          </a:xfrm>
          <a:prstGeom prst="rect">
            <a:avLst/>
          </a:prstGeom>
        </p:spPr>
      </p:pic>
      <p:pic>
        <p:nvPicPr>
          <p:cNvPr id="12" name="Marcador de posición de imagen 11" descr="Imagen en blanco y negro">
            <a:extLst>
              <a:ext uri="{FF2B5EF4-FFF2-40B4-BE49-F238E27FC236}">
                <a16:creationId xmlns:a16="http://schemas.microsoft.com/office/drawing/2014/main" id="{616419AE-0FC1-B6F5-A3D6-D5B249750254}"/>
              </a:ext>
            </a:extLst>
          </p:cNvPr>
          <p:cNvPicPr>
            <a:picLocks noGrp="1" noChangeAspect="1"/>
          </p:cNvPicPr>
          <p:nvPr>
            <p:ph type="pic" idx="11"/>
          </p:nvPr>
        </p:nvPicPr>
        <p:blipFill>
          <a:blip r:embed="rId3">
            <a:extLst>
              <a:ext uri="{28A0092B-C50C-407E-A947-70E740481C1C}">
                <a14:useLocalDpi xmlns:a14="http://schemas.microsoft.com/office/drawing/2010/main" val="0"/>
              </a:ext>
            </a:extLst>
          </a:blip>
          <a:srcRect t="5984" b="5984"/>
          <a:stretch>
            <a:fillRect/>
          </a:stretch>
        </p:blipFill>
        <p:spPr/>
      </p:pic>
      <p:sp>
        <p:nvSpPr>
          <p:cNvPr id="3" name="CuadroTexto 2">
            <a:extLst>
              <a:ext uri="{FF2B5EF4-FFF2-40B4-BE49-F238E27FC236}">
                <a16:creationId xmlns:a16="http://schemas.microsoft.com/office/drawing/2014/main" id="{4FA5DEA9-94D0-2BE4-18FA-F93147AED449}"/>
              </a:ext>
            </a:extLst>
          </p:cNvPr>
          <p:cNvSpPr txBox="1"/>
          <p:nvPr/>
        </p:nvSpPr>
        <p:spPr>
          <a:xfrm>
            <a:off x="190500" y="114692"/>
            <a:ext cx="6096000" cy="523220"/>
          </a:xfrm>
          <a:prstGeom prst="rect">
            <a:avLst/>
          </a:prstGeom>
          <a:noFill/>
        </p:spPr>
        <p:txBody>
          <a:bodyPr wrap="square">
            <a:spAutoFit/>
          </a:bodyPr>
          <a:lstStyle/>
          <a:p>
            <a:pPr algn="l"/>
            <a:r>
              <a:rPr lang="es-MX" sz="2800" b="0" i="0">
                <a:solidFill>
                  <a:srgbClr val="444444"/>
                </a:solidFill>
                <a:effectLst/>
                <a:latin typeface="-apple-system"/>
              </a:rPr>
              <a:t>Introducción a Tcl/Tk (tkinter)</a:t>
            </a:r>
            <a:endParaRPr lang="es-AR" sz="2800" b="0" i="0" dirty="0">
              <a:solidFill>
                <a:srgbClr val="444444"/>
              </a:solidFill>
              <a:effectLst/>
              <a:latin typeface="-apple-system"/>
            </a:endParaRPr>
          </a:p>
        </p:txBody>
      </p:sp>
      <p:sp>
        <p:nvSpPr>
          <p:cNvPr id="5" name="CuadroTexto 4">
            <a:extLst>
              <a:ext uri="{FF2B5EF4-FFF2-40B4-BE49-F238E27FC236}">
                <a16:creationId xmlns:a16="http://schemas.microsoft.com/office/drawing/2014/main" id="{E2E42ED7-D9CE-E28B-538B-A8E4CD5500B5}"/>
              </a:ext>
            </a:extLst>
          </p:cNvPr>
          <p:cNvSpPr txBox="1"/>
          <p:nvPr/>
        </p:nvSpPr>
        <p:spPr>
          <a:xfrm>
            <a:off x="154209" y="1028004"/>
            <a:ext cx="8249562" cy="1954381"/>
          </a:xfrm>
          <a:prstGeom prst="rect">
            <a:avLst/>
          </a:prstGeom>
          <a:noFill/>
        </p:spPr>
        <p:txBody>
          <a:bodyPr wrap="square">
            <a:spAutoFit/>
          </a:bodyPr>
          <a:lstStyle/>
          <a:p>
            <a:r>
              <a:rPr lang="es-MX" sz="1100" dirty="0"/>
              <a:t>Para introducir un control en la interfaz, primero debemos crear una instancia de la clase correspondiente </a:t>
            </a:r>
            <a:br>
              <a:rPr lang="es-MX" sz="1100" dirty="0"/>
            </a:br>
            <a:r>
              <a:rPr lang="es-MX" sz="1100" dirty="0"/>
              <a:t>(</a:t>
            </a:r>
            <a:r>
              <a:rPr lang="es-MX" sz="1100" dirty="0" err="1"/>
              <a:t>ttk.Label</a:t>
            </a:r>
            <a:r>
              <a:rPr lang="es-MX" sz="1100" dirty="0"/>
              <a:t>, en este caso), asignársela a una variable (</a:t>
            </a:r>
            <a:r>
              <a:rPr lang="es-MX" sz="1100" dirty="0" err="1"/>
              <a:t>etiqueta_temp_celsius</a:t>
            </a:r>
            <a:r>
              <a:rPr lang="es-MX" sz="1100" dirty="0"/>
              <a:t>) y ubicarla en algún lugar de la </a:t>
            </a:r>
            <a:br>
              <a:rPr lang="es-MX" sz="1100" dirty="0"/>
            </a:br>
            <a:r>
              <a:rPr lang="es-MX" sz="1100" dirty="0"/>
              <a:t>ventana vía el método </a:t>
            </a:r>
            <a:r>
              <a:rPr lang="es-MX" sz="1100" dirty="0">
                <a:solidFill>
                  <a:schemeClr val="accent1">
                    <a:lumMod val="50000"/>
                  </a:schemeClr>
                </a:solidFill>
              </a:rPr>
              <a:t>place()</a:t>
            </a:r>
            <a:r>
              <a:rPr lang="es-MX" sz="1100" dirty="0"/>
              <a:t>. Este método requiere que indiquemos de forma absoluta la posición del</a:t>
            </a:r>
            <a:br>
              <a:rPr lang="es-MX" sz="1100" dirty="0"/>
            </a:br>
            <a:r>
              <a:rPr lang="es-MX" sz="1100" dirty="0"/>
              <a:t> control en la ventana, esto es, especificando la posición en las coordenadas X e Y. Opcionalmente </a:t>
            </a:r>
            <a:br>
              <a:rPr lang="es-MX" sz="1100" dirty="0"/>
            </a:br>
            <a:r>
              <a:rPr lang="es-MX" sz="1100" dirty="0"/>
              <a:t>podemos pasar los argumentos </a:t>
            </a:r>
            <a:r>
              <a:rPr lang="es-MX" sz="1100" dirty="0" err="1"/>
              <a:t>width</a:t>
            </a:r>
            <a:r>
              <a:rPr lang="es-MX" sz="1100" dirty="0"/>
              <a:t> y </a:t>
            </a:r>
            <a:r>
              <a:rPr lang="es-MX" sz="1100" dirty="0" err="1"/>
              <a:t>height</a:t>
            </a:r>
            <a:r>
              <a:rPr lang="es-MX" sz="1100" dirty="0"/>
              <a:t> para asignarle al control un ancho y un alto fijos; de lo contrario,</a:t>
            </a:r>
            <a:br>
              <a:rPr lang="es-MX" sz="1100" dirty="0"/>
            </a:br>
            <a:r>
              <a:rPr lang="es-MX" sz="1100" dirty="0"/>
              <a:t> </a:t>
            </a:r>
            <a:r>
              <a:rPr lang="es-MX" sz="1100" dirty="0" err="1"/>
              <a:t>Tk</a:t>
            </a:r>
            <a:r>
              <a:rPr lang="es-MX" sz="1100" dirty="0"/>
              <a:t> provee un tamaño por defecto. Para una explicación pormenorizada sobre place() y los otros </a:t>
            </a:r>
            <a:br>
              <a:rPr lang="es-MX" sz="1100" dirty="0"/>
            </a:br>
            <a:r>
              <a:rPr lang="es-MX" sz="1100" dirty="0"/>
              <a:t>métodos para posicionar controles en </a:t>
            </a:r>
            <a:r>
              <a:rPr lang="es-MX" sz="1100" dirty="0" err="1"/>
              <a:t>Tk</a:t>
            </a:r>
            <a:r>
              <a:rPr lang="es-MX" sz="1100" dirty="0"/>
              <a:t>, véase este artículo.</a:t>
            </a:r>
          </a:p>
          <a:p>
            <a:endParaRPr lang="es-MX" sz="1100" dirty="0"/>
          </a:p>
          <a:p>
            <a:r>
              <a:rPr lang="es-MX" sz="1100" dirty="0"/>
              <a:t>Debajo de la creación de la etiqueta, agreguemos la caja de texto para introducir </a:t>
            </a:r>
            <a:br>
              <a:rPr lang="es-MX" sz="1100" dirty="0"/>
            </a:br>
            <a:r>
              <a:rPr lang="es-MX" sz="1100" dirty="0"/>
              <a:t>la temperatura y el botón para realizar la conversión. Para ello usaremos dos </a:t>
            </a:r>
            <a:br>
              <a:rPr lang="es-MX" sz="1100" dirty="0"/>
            </a:br>
            <a:r>
              <a:rPr lang="es-MX" sz="1100" dirty="0"/>
              <a:t>clases nuevas: </a:t>
            </a:r>
            <a:r>
              <a:rPr lang="es-MX" sz="1100" dirty="0" err="1"/>
              <a:t>ttk.Entry</a:t>
            </a:r>
            <a:r>
              <a:rPr lang="es-MX" sz="1100" dirty="0"/>
              <a:t> y </a:t>
            </a:r>
            <a:r>
              <a:rPr lang="es-MX" sz="1100" dirty="0" err="1"/>
              <a:t>ttk.Button</a:t>
            </a:r>
            <a:r>
              <a:rPr lang="es-MX" sz="1100" dirty="0"/>
              <a:t>.</a:t>
            </a:r>
            <a:endParaRPr lang="es-AR" sz="1100" dirty="0"/>
          </a:p>
        </p:txBody>
      </p:sp>
      <p:sp>
        <p:nvSpPr>
          <p:cNvPr id="4" name="CuadroTexto 3">
            <a:extLst>
              <a:ext uri="{FF2B5EF4-FFF2-40B4-BE49-F238E27FC236}">
                <a16:creationId xmlns:a16="http://schemas.microsoft.com/office/drawing/2014/main" id="{82EE2B39-7C59-F184-F3E3-1AFE2AE3492A}"/>
              </a:ext>
            </a:extLst>
          </p:cNvPr>
          <p:cNvSpPr txBox="1"/>
          <p:nvPr/>
        </p:nvSpPr>
        <p:spPr>
          <a:xfrm>
            <a:off x="9171777" y="6415333"/>
            <a:ext cx="1559723" cy="307777"/>
          </a:xfrm>
          <a:prstGeom prst="rect">
            <a:avLst/>
          </a:prstGeom>
          <a:solidFill>
            <a:schemeClr val="accent1"/>
          </a:solidFill>
          <a:ln>
            <a:solidFill>
              <a:schemeClr val="accent1"/>
            </a:solidFill>
          </a:ln>
        </p:spPr>
        <p:txBody>
          <a:bodyPr wrap="square">
            <a:spAutoFit/>
          </a:bodyPr>
          <a:lstStyle/>
          <a:p>
            <a:pPr algn="ctr"/>
            <a:r>
              <a:rPr lang="es-MX" sz="1400" dirty="0">
                <a:solidFill>
                  <a:schemeClr val="accent1">
                    <a:lumMod val="75000"/>
                  </a:schemeClr>
                </a:solidFill>
              </a:rPr>
              <a:t>Acceso al </a:t>
            </a:r>
            <a:r>
              <a:rPr lang="es-MX" sz="1400" dirty="0">
                <a:solidFill>
                  <a:schemeClr val="bg1"/>
                </a:solidFill>
                <a:hlinkClick r:id="rId4" action="ppaction://hlinkfile"/>
              </a:rPr>
              <a:t>IDLE</a:t>
            </a:r>
            <a:endParaRPr lang="es-AR" sz="1400" dirty="0"/>
          </a:p>
        </p:txBody>
      </p:sp>
      <p:pic>
        <p:nvPicPr>
          <p:cNvPr id="13" name="Imagen 12">
            <a:extLst>
              <a:ext uri="{FF2B5EF4-FFF2-40B4-BE49-F238E27FC236}">
                <a16:creationId xmlns:a16="http://schemas.microsoft.com/office/drawing/2014/main" id="{C8648B35-4F12-B49D-8F57-6F0792835852}"/>
              </a:ext>
            </a:extLst>
          </p:cNvPr>
          <p:cNvPicPr>
            <a:picLocks noChangeAspect="1"/>
          </p:cNvPicPr>
          <p:nvPr/>
        </p:nvPicPr>
        <p:blipFill>
          <a:blip r:embed="rId5"/>
          <a:stretch>
            <a:fillRect/>
          </a:stretch>
        </p:blipFill>
        <p:spPr>
          <a:xfrm>
            <a:off x="10951203" y="6392574"/>
            <a:ext cx="914400" cy="254336"/>
          </a:xfrm>
          <a:prstGeom prst="rect">
            <a:avLst/>
          </a:prstGeom>
        </p:spPr>
      </p:pic>
      <p:sp>
        <p:nvSpPr>
          <p:cNvPr id="7" name="CuadroTexto 6">
            <a:extLst>
              <a:ext uri="{FF2B5EF4-FFF2-40B4-BE49-F238E27FC236}">
                <a16:creationId xmlns:a16="http://schemas.microsoft.com/office/drawing/2014/main" id="{EAD7DC98-0BBD-B146-E61A-E2D6DE1F87AC}"/>
              </a:ext>
            </a:extLst>
          </p:cNvPr>
          <p:cNvSpPr txBox="1"/>
          <p:nvPr/>
        </p:nvSpPr>
        <p:spPr>
          <a:xfrm>
            <a:off x="167857" y="3120282"/>
            <a:ext cx="2225289" cy="307777"/>
          </a:xfrm>
          <a:prstGeom prst="rect">
            <a:avLst/>
          </a:prstGeom>
          <a:noFill/>
        </p:spPr>
        <p:txBody>
          <a:bodyPr wrap="none" rtlCol="0">
            <a:spAutoFit/>
          </a:bodyPr>
          <a:lstStyle/>
          <a:p>
            <a:r>
              <a:rPr lang="es-AR" sz="1400" dirty="0"/>
              <a:t>Sin Orientación a Objetos</a:t>
            </a:r>
          </a:p>
        </p:txBody>
      </p:sp>
      <p:sp>
        <p:nvSpPr>
          <p:cNvPr id="15" name="CuadroTexto 14">
            <a:extLst>
              <a:ext uri="{FF2B5EF4-FFF2-40B4-BE49-F238E27FC236}">
                <a16:creationId xmlns:a16="http://schemas.microsoft.com/office/drawing/2014/main" id="{1FBCDF39-4C2E-9CF3-3A2D-765EB62EA395}"/>
              </a:ext>
            </a:extLst>
          </p:cNvPr>
          <p:cNvSpPr txBox="1"/>
          <p:nvPr/>
        </p:nvSpPr>
        <p:spPr>
          <a:xfrm>
            <a:off x="6676339" y="2368492"/>
            <a:ext cx="2294218" cy="307777"/>
          </a:xfrm>
          <a:prstGeom prst="rect">
            <a:avLst/>
          </a:prstGeom>
          <a:noFill/>
        </p:spPr>
        <p:txBody>
          <a:bodyPr wrap="none" rtlCol="0">
            <a:spAutoFit/>
          </a:bodyPr>
          <a:lstStyle/>
          <a:p>
            <a:r>
              <a:rPr lang="es-AR" sz="1400" dirty="0"/>
              <a:t>Con Orientación a Objetos</a:t>
            </a:r>
          </a:p>
        </p:txBody>
      </p:sp>
      <p:sp>
        <p:nvSpPr>
          <p:cNvPr id="2" name="CuadroTexto 1">
            <a:extLst>
              <a:ext uri="{FF2B5EF4-FFF2-40B4-BE49-F238E27FC236}">
                <a16:creationId xmlns:a16="http://schemas.microsoft.com/office/drawing/2014/main" id="{1D6947C7-4BE0-4C7D-5EC4-A0508477F393}"/>
              </a:ext>
            </a:extLst>
          </p:cNvPr>
          <p:cNvSpPr txBox="1"/>
          <p:nvPr/>
        </p:nvSpPr>
        <p:spPr>
          <a:xfrm>
            <a:off x="227171" y="609100"/>
            <a:ext cx="3467616" cy="369332"/>
          </a:xfrm>
          <a:prstGeom prst="rect">
            <a:avLst/>
          </a:prstGeom>
          <a:noFill/>
        </p:spPr>
        <p:txBody>
          <a:bodyPr wrap="none" rtlCol="0">
            <a:spAutoFit/>
          </a:bodyPr>
          <a:lstStyle/>
          <a:p>
            <a:r>
              <a:rPr lang="es-AR" dirty="0"/>
              <a:t>Introducir Controles a la Interfaz</a:t>
            </a:r>
          </a:p>
        </p:txBody>
      </p:sp>
      <p:sp>
        <p:nvSpPr>
          <p:cNvPr id="9" name="CuadroTexto 8">
            <a:extLst>
              <a:ext uri="{FF2B5EF4-FFF2-40B4-BE49-F238E27FC236}">
                <a16:creationId xmlns:a16="http://schemas.microsoft.com/office/drawing/2014/main" id="{59D58E7E-33DF-72AA-0C75-F6045E2434F0}"/>
              </a:ext>
            </a:extLst>
          </p:cNvPr>
          <p:cNvSpPr txBox="1"/>
          <p:nvPr/>
        </p:nvSpPr>
        <p:spPr>
          <a:xfrm>
            <a:off x="204663" y="3470127"/>
            <a:ext cx="5441627" cy="2308324"/>
          </a:xfrm>
          <a:prstGeom prst="rect">
            <a:avLst/>
          </a:prstGeom>
          <a:solidFill>
            <a:schemeClr val="tx1">
              <a:lumMod val="85000"/>
              <a:lumOff val="15000"/>
            </a:schemeClr>
          </a:solidFill>
        </p:spPr>
        <p:txBody>
          <a:bodyPr wrap="square">
            <a:spAutoFit/>
          </a:bodyPr>
          <a:lstStyle/>
          <a:p>
            <a:r>
              <a:rPr lang="es-AR" sz="1200" b="0" dirty="0" err="1">
                <a:solidFill>
                  <a:srgbClr val="C586C0"/>
                </a:solidFill>
                <a:effectLst/>
                <a:latin typeface="Consolas" panose="020B0609020204030204" pitchFamily="49" charset="0"/>
              </a:rPr>
              <a:t>import</a:t>
            </a:r>
            <a:r>
              <a:rPr lang="es-AR" sz="1200" b="0" dirty="0">
                <a:solidFill>
                  <a:srgbClr val="D4D4D4"/>
                </a:solidFill>
                <a:effectLst/>
                <a:latin typeface="Consolas" panose="020B0609020204030204" pitchFamily="49" charset="0"/>
              </a:rPr>
              <a:t> </a:t>
            </a:r>
            <a:r>
              <a:rPr lang="es-AR" sz="1200" b="0" dirty="0" err="1">
                <a:solidFill>
                  <a:srgbClr val="4EC9B0"/>
                </a:solidFill>
                <a:effectLst/>
                <a:latin typeface="Consolas" panose="020B0609020204030204" pitchFamily="49" charset="0"/>
              </a:rPr>
              <a:t>tkinter</a:t>
            </a:r>
            <a:r>
              <a:rPr lang="es-AR" sz="1200" b="0" dirty="0">
                <a:solidFill>
                  <a:srgbClr val="D4D4D4"/>
                </a:solidFill>
                <a:effectLst/>
                <a:latin typeface="Consolas" panose="020B0609020204030204" pitchFamily="49" charset="0"/>
              </a:rPr>
              <a:t> </a:t>
            </a:r>
            <a:r>
              <a:rPr lang="es-AR" sz="1200" b="0" dirty="0">
                <a:solidFill>
                  <a:srgbClr val="C586C0"/>
                </a:solidFill>
                <a:effectLst/>
                <a:latin typeface="Consolas" panose="020B0609020204030204" pitchFamily="49" charset="0"/>
              </a:rPr>
              <a:t>as</a:t>
            </a:r>
            <a:r>
              <a:rPr lang="es-AR" sz="1200" b="0" dirty="0">
                <a:solidFill>
                  <a:srgbClr val="D4D4D4"/>
                </a:solidFill>
                <a:effectLst/>
                <a:latin typeface="Consolas" panose="020B0609020204030204" pitchFamily="49" charset="0"/>
              </a:rPr>
              <a:t> </a:t>
            </a:r>
            <a:r>
              <a:rPr lang="es-AR" sz="1200" b="0" dirty="0" err="1">
                <a:solidFill>
                  <a:srgbClr val="4EC9B0"/>
                </a:solidFill>
                <a:effectLst/>
                <a:latin typeface="Consolas" panose="020B0609020204030204" pitchFamily="49" charset="0"/>
              </a:rPr>
              <a:t>tk</a:t>
            </a:r>
            <a:endParaRPr lang="es-AR" sz="1200" b="0" dirty="0">
              <a:solidFill>
                <a:srgbClr val="D4D4D4"/>
              </a:solidFill>
              <a:effectLst/>
              <a:latin typeface="Consolas" panose="020B0609020204030204" pitchFamily="49" charset="0"/>
            </a:endParaRPr>
          </a:p>
          <a:p>
            <a:r>
              <a:rPr lang="es-AR" sz="1200" b="0" dirty="0" err="1">
                <a:solidFill>
                  <a:srgbClr val="C586C0"/>
                </a:solidFill>
                <a:effectLst/>
                <a:latin typeface="Consolas" panose="020B0609020204030204" pitchFamily="49" charset="0"/>
              </a:rPr>
              <a:t>from</a:t>
            </a:r>
            <a:r>
              <a:rPr lang="es-AR" sz="1200" b="0" dirty="0">
                <a:solidFill>
                  <a:srgbClr val="D4D4D4"/>
                </a:solidFill>
                <a:effectLst/>
                <a:latin typeface="Consolas" panose="020B0609020204030204" pitchFamily="49" charset="0"/>
              </a:rPr>
              <a:t> </a:t>
            </a:r>
            <a:r>
              <a:rPr lang="es-AR" sz="1200" b="0" dirty="0" err="1">
                <a:solidFill>
                  <a:srgbClr val="4EC9B0"/>
                </a:solidFill>
                <a:effectLst/>
                <a:latin typeface="Consolas" panose="020B0609020204030204" pitchFamily="49" charset="0"/>
              </a:rPr>
              <a:t>tkinter</a:t>
            </a:r>
            <a:r>
              <a:rPr lang="es-AR" sz="1200" b="0" dirty="0">
                <a:solidFill>
                  <a:srgbClr val="D4D4D4"/>
                </a:solidFill>
                <a:effectLst/>
                <a:latin typeface="Consolas" panose="020B0609020204030204" pitchFamily="49" charset="0"/>
              </a:rPr>
              <a:t> </a:t>
            </a:r>
            <a:r>
              <a:rPr lang="es-AR" sz="1200" b="0" dirty="0" err="1">
                <a:solidFill>
                  <a:srgbClr val="C586C0"/>
                </a:solidFill>
                <a:effectLst/>
                <a:latin typeface="Consolas" panose="020B0609020204030204" pitchFamily="49" charset="0"/>
              </a:rPr>
              <a:t>import</a:t>
            </a:r>
            <a:r>
              <a:rPr lang="es-AR" sz="1200" b="0" dirty="0">
                <a:solidFill>
                  <a:srgbClr val="D4D4D4"/>
                </a:solidFill>
                <a:effectLst/>
                <a:latin typeface="Consolas" panose="020B0609020204030204" pitchFamily="49" charset="0"/>
              </a:rPr>
              <a:t> </a:t>
            </a:r>
            <a:r>
              <a:rPr lang="es-AR" sz="1200" b="0" dirty="0" err="1">
                <a:solidFill>
                  <a:srgbClr val="4EC9B0"/>
                </a:solidFill>
                <a:effectLst/>
                <a:latin typeface="Consolas" panose="020B0609020204030204" pitchFamily="49" charset="0"/>
              </a:rPr>
              <a:t>ttk</a:t>
            </a:r>
            <a:endParaRPr lang="es-AR" sz="1200" b="0" dirty="0">
              <a:solidFill>
                <a:srgbClr val="D4D4D4"/>
              </a:solidFill>
              <a:effectLst/>
              <a:latin typeface="Consolas" panose="020B0609020204030204" pitchFamily="49" charset="0"/>
            </a:endParaRPr>
          </a:p>
          <a:p>
            <a:r>
              <a:rPr lang="es-AR" sz="1200" b="0" dirty="0">
                <a:solidFill>
                  <a:srgbClr val="9CDCFE"/>
                </a:solidFill>
                <a:effectLst/>
                <a:latin typeface="Consolas" panose="020B0609020204030204" pitchFamily="49" charset="0"/>
              </a:rPr>
              <a:t>ventana</a:t>
            </a:r>
            <a:r>
              <a:rPr lang="es-AR" sz="1200" b="0" dirty="0">
                <a:solidFill>
                  <a:srgbClr val="D4D4D4"/>
                </a:solidFill>
                <a:effectLst/>
                <a:latin typeface="Consolas" panose="020B0609020204030204" pitchFamily="49" charset="0"/>
              </a:rPr>
              <a:t> = </a:t>
            </a:r>
            <a:r>
              <a:rPr lang="es-AR" sz="1200" b="0" dirty="0" err="1">
                <a:solidFill>
                  <a:srgbClr val="4EC9B0"/>
                </a:solidFill>
                <a:effectLst/>
                <a:latin typeface="Consolas" panose="020B0609020204030204" pitchFamily="49" charset="0"/>
              </a:rPr>
              <a:t>tk</a:t>
            </a:r>
            <a:r>
              <a:rPr lang="es-AR" sz="1200" b="0" dirty="0" err="1">
                <a:solidFill>
                  <a:srgbClr val="D4D4D4"/>
                </a:solidFill>
                <a:effectLst/>
                <a:latin typeface="Consolas" panose="020B0609020204030204" pitchFamily="49" charset="0"/>
              </a:rPr>
              <a:t>.</a:t>
            </a:r>
            <a:r>
              <a:rPr lang="es-AR" sz="1200" b="0" dirty="0" err="1">
                <a:solidFill>
                  <a:srgbClr val="4EC9B0"/>
                </a:solidFill>
                <a:effectLst/>
                <a:latin typeface="Consolas" panose="020B0609020204030204" pitchFamily="49" charset="0"/>
              </a:rPr>
              <a:t>Tk</a:t>
            </a:r>
            <a:r>
              <a:rPr lang="es-AR" sz="1200" b="0" dirty="0">
                <a:solidFill>
                  <a:srgbClr val="D4D4D4"/>
                </a:solidFill>
                <a:effectLst/>
                <a:latin typeface="Consolas" panose="020B0609020204030204" pitchFamily="49" charset="0"/>
              </a:rPr>
              <a:t>()</a:t>
            </a:r>
          </a:p>
          <a:p>
            <a:r>
              <a:rPr lang="es-AR" sz="1200" b="0" dirty="0" err="1">
                <a:solidFill>
                  <a:srgbClr val="9CDCFE"/>
                </a:solidFill>
                <a:effectLst/>
                <a:latin typeface="Consolas" panose="020B0609020204030204" pitchFamily="49" charset="0"/>
              </a:rPr>
              <a:t>ventana</a:t>
            </a:r>
            <a:r>
              <a:rPr lang="es-AR" sz="1200" b="0" dirty="0" err="1">
                <a:solidFill>
                  <a:srgbClr val="D4D4D4"/>
                </a:solidFill>
                <a:effectLst/>
                <a:latin typeface="Consolas" panose="020B0609020204030204" pitchFamily="49" charset="0"/>
              </a:rPr>
              <a:t>.</a:t>
            </a:r>
            <a:r>
              <a:rPr lang="es-AR" sz="1200" b="0" dirty="0" err="1">
                <a:solidFill>
                  <a:srgbClr val="9CDCFE"/>
                </a:solidFill>
                <a:effectLst/>
                <a:latin typeface="Consolas" panose="020B0609020204030204" pitchFamily="49" charset="0"/>
              </a:rPr>
              <a:t>title</a:t>
            </a:r>
            <a:r>
              <a:rPr lang="es-AR" sz="1200" b="0" dirty="0">
                <a:solidFill>
                  <a:srgbClr val="D4D4D4"/>
                </a:solidFill>
                <a:effectLst/>
                <a:latin typeface="Consolas" panose="020B0609020204030204" pitchFamily="49" charset="0"/>
              </a:rPr>
              <a:t>(</a:t>
            </a:r>
            <a:r>
              <a:rPr lang="es-AR" sz="1200" b="0" dirty="0">
                <a:solidFill>
                  <a:srgbClr val="CE9178"/>
                </a:solidFill>
                <a:effectLst/>
                <a:latin typeface="Consolas" panose="020B0609020204030204" pitchFamily="49" charset="0"/>
              </a:rPr>
              <a:t>"Conversor de temperatura"</a:t>
            </a:r>
            <a:r>
              <a:rPr lang="es-AR" sz="1200" b="0" dirty="0">
                <a:solidFill>
                  <a:srgbClr val="D4D4D4"/>
                </a:solidFill>
                <a:effectLst/>
                <a:latin typeface="Consolas" panose="020B0609020204030204" pitchFamily="49" charset="0"/>
              </a:rPr>
              <a:t>)</a:t>
            </a:r>
          </a:p>
          <a:p>
            <a:r>
              <a:rPr lang="es-AR" sz="1200" b="0" dirty="0" err="1">
                <a:solidFill>
                  <a:srgbClr val="9CDCFE"/>
                </a:solidFill>
                <a:effectLst/>
                <a:latin typeface="Consolas" panose="020B0609020204030204" pitchFamily="49" charset="0"/>
              </a:rPr>
              <a:t>ventana</a:t>
            </a:r>
            <a:r>
              <a:rPr lang="es-AR" sz="1200" b="0" dirty="0" err="1">
                <a:solidFill>
                  <a:srgbClr val="D4D4D4"/>
                </a:solidFill>
                <a:effectLst/>
                <a:latin typeface="Consolas" panose="020B0609020204030204" pitchFamily="49" charset="0"/>
              </a:rPr>
              <a:t>.</a:t>
            </a:r>
            <a:r>
              <a:rPr lang="es-AR" sz="1200" b="0" dirty="0" err="1">
                <a:solidFill>
                  <a:srgbClr val="9CDCFE"/>
                </a:solidFill>
                <a:effectLst/>
                <a:latin typeface="Consolas" panose="020B0609020204030204" pitchFamily="49" charset="0"/>
              </a:rPr>
              <a:t>config</a:t>
            </a:r>
            <a:r>
              <a:rPr lang="es-AR" sz="1200" b="0" dirty="0">
                <a:solidFill>
                  <a:srgbClr val="D4D4D4"/>
                </a:solidFill>
                <a:effectLst/>
                <a:latin typeface="Consolas" panose="020B0609020204030204" pitchFamily="49" charset="0"/>
              </a:rPr>
              <a:t>(</a:t>
            </a:r>
            <a:r>
              <a:rPr lang="es-AR" sz="1200" b="0" dirty="0" err="1">
                <a:solidFill>
                  <a:srgbClr val="9CDCFE"/>
                </a:solidFill>
                <a:effectLst/>
                <a:latin typeface="Consolas" panose="020B0609020204030204" pitchFamily="49" charset="0"/>
              </a:rPr>
              <a:t>width</a:t>
            </a:r>
            <a:r>
              <a:rPr lang="es-AR" sz="1200" b="0" dirty="0">
                <a:solidFill>
                  <a:srgbClr val="D4D4D4"/>
                </a:solidFill>
                <a:effectLst/>
                <a:latin typeface="Consolas" panose="020B0609020204030204" pitchFamily="49" charset="0"/>
              </a:rPr>
              <a:t>=</a:t>
            </a:r>
            <a:r>
              <a:rPr lang="es-AR" sz="1200" b="0" dirty="0">
                <a:solidFill>
                  <a:srgbClr val="B5CEA8"/>
                </a:solidFill>
                <a:effectLst/>
                <a:latin typeface="Consolas" panose="020B0609020204030204" pitchFamily="49" charset="0"/>
              </a:rPr>
              <a:t>400</a:t>
            </a:r>
            <a:r>
              <a:rPr lang="es-AR" sz="1200" b="0" dirty="0">
                <a:solidFill>
                  <a:srgbClr val="D4D4D4"/>
                </a:solidFill>
                <a:effectLst/>
                <a:latin typeface="Consolas" panose="020B0609020204030204" pitchFamily="49" charset="0"/>
              </a:rPr>
              <a:t>, </a:t>
            </a:r>
            <a:r>
              <a:rPr lang="es-AR" sz="1200" b="0" dirty="0" err="1">
                <a:solidFill>
                  <a:srgbClr val="9CDCFE"/>
                </a:solidFill>
                <a:effectLst/>
                <a:latin typeface="Consolas" panose="020B0609020204030204" pitchFamily="49" charset="0"/>
              </a:rPr>
              <a:t>height</a:t>
            </a:r>
            <a:r>
              <a:rPr lang="es-AR" sz="1200" b="0" dirty="0">
                <a:solidFill>
                  <a:srgbClr val="D4D4D4"/>
                </a:solidFill>
                <a:effectLst/>
                <a:latin typeface="Consolas" panose="020B0609020204030204" pitchFamily="49" charset="0"/>
              </a:rPr>
              <a:t>=</a:t>
            </a:r>
            <a:r>
              <a:rPr lang="es-AR" sz="1200" b="0" dirty="0">
                <a:solidFill>
                  <a:srgbClr val="B5CEA8"/>
                </a:solidFill>
                <a:effectLst/>
                <a:latin typeface="Consolas" panose="020B0609020204030204" pitchFamily="49" charset="0"/>
              </a:rPr>
              <a:t>300</a:t>
            </a:r>
            <a:r>
              <a:rPr lang="es-AR" sz="1200" b="0" dirty="0">
                <a:solidFill>
                  <a:srgbClr val="D4D4D4"/>
                </a:solidFill>
                <a:effectLst/>
                <a:latin typeface="Consolas" panose="020B0609020204030204" pitchFamily="49" charset="0"/>
              </a:rPr>
              <a:t>)</a:t>
            </a:r>
          </a:p>
          <a:p>
            <a:r>
              <a:rPr lang="es-AR" sz="1200" b="0" dirty="0" err="1">
                <a:solidFill>
                  <a:srgbClr val="9CDCFE"/>
                </a:solidFill>
                <a:effectLst/>
                <a:latin typeface="Consolas" panose="020B0609020204030204" pitchFamily="49" charset="0"/>
              </a:rPr>
              <a:t>etiqueta_temp_celsius</a:t>
            </a:r>
            <a:r>
              <a:rPr lang="es-AR" sz="1200" b="0" dirty="0">
                <a:solidFill>
                  <a:srgbClr val="D4D4D4"/>
                </a:solidFill>
                <a:effectLst/>
                <a:latin typeface="Consolas" panose="020B0609020204030204" pitchFamily="49" charset="0"/>
              </a:rPr>
              <a:t> = </a:t>
            </a:r>
            <a:r>
              <a:rPr lang="es-AR" sz="1200" b="0" dirty="0" err="1">
                <a:solidFill>
                  <a:srgbClr val="4EC9B0"/>
                </a:solidFill>
                <a:effectLst/>
                <a:latin typeface="Consolas" panose="020B0609020204030204" pitchFamily="49" charset="0"/>
              </a:rPr>
              <a:t>ttk</a:t>
            </a:r>
            <a:r>
              <a:rPr lang="es-AR" sz="1200" b="0" dirty="0" err="1">
                <a:solidFill>
                  <a:srgbClr val="D4D4D4"/>
                </a:solidFill>
                <a:effectLst/>
                <a:latin typeface="Consolas" panose="020B0609020204030204" pitchFamily="49" charset="0"/>
              </a:rPr>
              <a:t>.</a:t>
            </a:r>
            <a:r>
              <a:rPr lang="es-AR" sz="1200" b="0" dirty="0" err="1">
                <a:solidFill>
                  <a:srgbClr val="4EC9B0"/>
                </a:solidFill>
                <a:effectLst/>
                <a:latin typeface="Consolas" panose="020B0609020204030204" pitchFamily="49" charset="0"/>
              </a:rPr>
              <a:t>Label</a:t>
            </a:r>
            <a:r>
              <a:rPr lang="es-AR" sz="1200" b="0" dirty="0">
                <a:solidFill>
                  <a:srgbClr val="D4D4D4"/>
                </a:solidFill>
                <a:effectLst/>
                <a:latin typeface="Consolas" panose="020B0609020204030204" pitchFamily="49" charset="0"/>
              </a:rPr>
              <a:t>(</a:t>
            </a:r>
            <a:r>
              <a:rPr lang="es-AR" sz="1200" b="0" dirty="0" err="1">
                <a:solidFill>
                  <a:srgbClr val="9CDCFE"/>
                </a:solidFill>
                <a:effectLst/>
                <a:latin typeface="Consolas" panose="020B0609020204030204" pitchFamily="49" charset="0"/>
              </a:rPr>
              <a:t>text</a:t>
            </a:r>
            <a:r>
              <a:rPr lang="es-AR" sz="1200" b="0" dirty="0">
                <a:solidFill>
                  <a:srgbClr val="D4D4D4"/>
                </a:solidFill>
                <a:effectLst/>
                <a:latin typeface="Consolas" panose="020B0609020204030204" pitchFamily="49" charset="0"/>
              </a:rPr>
              <a:t>=</a:t>
            </a:r>
            <a:r>
              <a:rPr lang="es-AR" sz="1200" b="0" dirty="0">
                <a:solidFill>
                  <a:srgbClr val="CE9178"/>
                </a:solidFill>
                <a:effectLst/>
                <a:latin typeface="Consolas" panose="020B0609020204030204" pitchFamily="49" charset="0"/>
              </a:rPr>
              <a:t>"Temperatura en </a:t>
            </a:r>
            <a:r>
              <a:rPr lang="es-AR" sz="1200" b="0" dirty="0" err="1">
                <a:solidFill>
                  <a:srgbClr val="CE9178"/>
                </a:solidFill>
                <a:effectLst/>
                <a:latin typeface="Consolas" panose="020B0609020204030204" pitchFamily="49" charset="0"/>
              </a:rPr>
              <a:t>ºC</a:t>
            </a:r>
            <a:r>
              <a:rPr lang="es-AR" sz="1200" b="0" dirty="0">
                <a:solidFill>
                  <a:srgbClr val="CE9178"/>
                </a:solidFill>
                <a:effectLst/>
                <a:latin typeface="Consolas" panose="020B0609020204030204" pitchFamily="49" charset="0"/>
              </a:rPr>
              <a:t>:"</a:t>
            </a:r>
            <a:r>
              <a:rPr lang="es-AR" sz="1200" b="0" dirty="0">
                <a:solidFill>
                  <a:srgbClr val="D4D4D4"/>
                </a:solidFill>
                <a:effectLst/>
                <a:latin typeface="Consolas" panose="020B0609020204030204" pitchFamily="49" charset="0"/>
              </a:rPr>
              <a:t>)</a:t>
            </a:r>
          </a:p>
          <a:p>
            <a:r>
              <a:rPr lang="es-AR" sz="1200" b="0" dirty="0" err="1">
                <a:solidFill>
                  <a:srgbClr val="9CDCFE"/>
                </a:solidFill>
                <a:effectLst/>
                <a:latin typeface="Consolas" panose="020B0609020204030204" pitchFamily="49" charset="0"/>
              </a:rPr>
              <a:t>etiqueta_temp_celsius</a:t>
            </a:r>
            <a:r>
              <a:rPr lang="es-AR" sz="1200" b="0" dirty="0" err="1">
                <a:solidFill>
                  <a:srgbClr val="D4D4D4"/>
                </a:solidFill>
                <a:effectLst/>
                <a:latin typeface="Consolas" panose="020B0609020204030204" pitchFamily="49" charset="0"/>
              </a:rPr>
              <a:t>.</a:t>
            </a:r>
            <a:r>
              <a:rPr lang="es-AR" sz="1200" b="0" dirty="0" err="1">
                <a:solidFill>
                  <a:srgbClr val="9CDCFE"/>
                </a:solidFill>
                <a:effectLst/>
                <a:latin typeface="Consolas" panose="020B0609020204030204" pitchFamily="49" charset="0"/>
              </a:rPr>
              <a:t>place</a:t>
            </a:r>
            <a:r>
              <a:rPr lang="es-AR" sz="1200" b="0" dirty="0">
                <a:solidFill>
                  <a:srgbClr val="D4D4D4"/>
                </a:solidFill>
                <a:effectLst/>
                <a:latin typeface="Consolas" panose="020B0609020204030204" pitchFamily="49" charset="0"/>
              </a:rPr>
              <a:t>(</a:t>
            </a:r>
            <a:r>
              <a:rPr lang="es-AR" sz="1200" b="0" dirty="0">
                <a:solidFill>
                  <a:srgbClr val="9CDCFE"/>
                </a:solidFill>
                <a:effectLst/>
                <a:latin typeface="Consolas" panose="020B0609020204030204" pitchFamily="49" charset="0"/>
              </a:rPr>
              <a:t>x</a:t>
            </a:r>
            <a:r>
              <a:rPr lang="es-AR" sz="1200" b="0" dirty="0">
                <a:solidFill>
                  <a:srgbClr val="D4D4D4"/>
                </a:solidFill>
                <a:effectLst/>
                <a:latin typeface="Consolas" panose="020B0609020204030204" pitchFamily="49" charset="0"/>
              </a:rPr>
              <a:t>=</a:t>
            </a:r>
            <a:r>
              <a:rPr lang="es-AR" sz="1200" b="0" dirty="0">
                <a:solidFill>
                  <a:srgbClr val="B5CEA8"/>
                </a:solidFill>
                <a:effectLst/>
                <a:latin typeface="Consolas" panose="020B0609020204030204" pitchFamily="49" charset="0"/>
              </a:rPr>
              <a:t>20</a:t>
            </a:r>
            <a:r>
              <a:rPr lang="es-AR" sz="1200" b="0" dirty="0">
                <a:solidFill>
                  <a:srgbClr val="D4D4D4"/>
                </a:solidFill>
                <a:effectLst/>
                <a:latin typeface="Consolas" panose="020B0609020204030204" pitchFamily="49" charset="0"/>
              </a:rPr>
              <a:t>, </a:t>
            </a:r>
            <a:r>
              <a:rPr lang="es-AR" sz="1200" b="0" dirty="0">
                <a:solidFill>
                  <a:srgbClr val="9CDCFE"/>
                </a:solidFill>
                <a:effectLst/>
                <a:latin typeface="Consolas" panose="020B0609020204030204" pitchFamily="49" charset="0"/>
              </a:rPr>
              <a:t>y</a:t>
            </a:r>
            <a:r>
              <a:rPr lang="es-AR" sz="1200" b="0" dirty="0">
                <a:solidFill>
                  <a:srgbClr val="D4D4D4"/>
                </a:solidFill>
                <a:effectLst/>
                <a:latin typeface="Consolas" panose="020B0609020204030204" pitchFamily="49" charset="0"/>
              </a:rPr>
              <a:t>=</a:t>
            </a:r>
            <a:r>
              <a:rPr lang="es-AR" sz="1200" b="0" dirty="0">
                <a:solidFill>
                  <a:srgbClr val="B5CEA8"/>
                </a:solidFill>
                <a:effectLst/>
                <a:latin typeface="Consolas" panose="020B0609020204030204" pitchFamily="49" charset="0"/>
              </a:rPr>
              <a:t>20</a:t>
            </a:r>
            <a:r>
              <a:rPr lang="es-AR" sz="1200" b="0" dirty="0">
                <a:solidFill>
                  <a:srgbClr val="D4D4D4"/>
                </a:solidFill>
                <a:effectLst/>
                <a:latin typeface="Consolas" panose="020B0609020204030204" pitchFamily="49" charset="0"/>
              </a:rPr>
              <a:t>)</a:t>
            </a:r>
          </a:p>
          <a:p>
            <a:r>
              <a:rPr lang="es-AR" sz="1200" b="0" dirty="0" err="1">
                <a:solidFill>
                  <a:srgbClr val="9CDCFE"/>
                </a:solidFill>
                <a:effectLst/>
                <a:latin typeface="Consolas" panose="020B0609020204030204" pitchFamily="49" charset="0"/>
              </a:rPr>
              <a:t>caja_temp_celsius</a:t>
            </a:r>
            <a:r>
              <a:rPr lang="es-AR" sz="1200" b="0" dirty="0">
                <a:solidFill>
                  <a:srgbClr val="D4D4D4"/>
                </a:solidFill>
                <a:effectLst/>
                <a:latin typeface="Consolas" panose="020B0609020204030204" pitchFamily="49" charset="0"/>
              </a:rPr>
              <a:t> = </a:t>
            </a:r>
            <a:r>
              <a:rPr lang="es-AR" sz="1200" b="0" dirty="0" err="1">
                <a:solidFill>
                  <a:srgbClr val="4EC9B0"/>
                </a:solidFill>
                <a:effectLst/>
                <a:latin typeface="Consolas" panose="020B0609020204030204" pitchFamily="49" charset="0"/>
              </a:rPr>
              <a:t>ttk</a:t>
            </a:r>
            <a:r>
              <a:rPr lang="es-AR" sz="1200" b="0" dirty="0" err="1">
                <a:solidFill>
                  <a:srgbClr val="D4D4D4"/>
                </a:solidFill>
                <a:effectLst/>
                <a:latin typeface="Consolas" panose="020B0609020204030204" pitchFamily="49" charset="0"/>
              </a:rPr>
              <a:t>.</a:t>
            </a:r>
            <a:r>
              <a:rPr lang="es-AR" sz="1200" b="0" dirty="0" err="1">
                <a:solidFill>
                  <a:srgbClr val="4EC9B0"/>
                </a:solidFill>
                <a:effectLst/>
                <a:latin typeface="Consolas" panose="020B0609020204030204" pitchFamily="49" charset="0"/>
              </a:rPr>
              <a:t>Entry</a:t>
            </a:r>
            <a:r>
              <a:rPr lang="es-AR" sz="1200" b="0" dirty="0">
                <a:solidFill>
                  <a:srgbClr val="D4D4D4"/>
                </a:solidFill>
                <a:effectLst/>
                <a:latin typeface="Consolas" panose="020B0609020204030204" pitchFamily="49" charset="0"/>
              </a:rPr>
              <a:t>()</a:t>
            </a:r>
          </a:p>
          <a:p>
            <a:r>
              <a:rPr lang="es-AR" sz="1200" b="0" dirty="0" err="1">
                <a:solidFill>
                  <a:srgbClr val="9CDCFE"/>
                </a:solidFill>
                <a:effectLst/>
                <a:latin typeface="Consolas" panose="020B0609020204030204" pitchFamily="49" charset="0"/>
              </a:rPr>
              <a:t>caja_temp_celsius</a:t>
            </a:r>
            <a:r>
              <a:rPr lang="es-AR" sz="1200" b="0" dirty="0" err="1">
                <a:solidFill>
                  <a:srgbClr val="D4D4D4"/>
                </a:solidFill>
                <a:effectLst/>
                <a:latin typeface="Consolas" panose="020B0609020204030204" pitchFamily="49" charset="0"/>
              </a:rPr>
              <a:t>.</a:t>
            </a:r>
            <a:r>
              <a:rPr lang="es-AR" sz="1200" b="0" dirty="0" err="1">
                <a:solidFill>
                  <a:srgbClr val="9CDCFE"/>
                </a:solidFill>
                <a:effectLst/>
                <a:latin typeface="Consolas" panose="020B0609020204030204" pitchFamily="49" charset="0"/>
              </a:rPr>
              <a:t>place</a:t>
            </a:r>
            <a:r>
              <a:rPr lang="es-AR" sz="1200" b="0" dirty="0">
                <a:solidFill>
                  <a:srgbClr val="D4D4D4"/>
                </a:solidFill>
                <a:effectLst/>
                <a:latin typeface="Consolas" panose="020B0609020204030204" pitchFamily="49" charset="0"/>
              </a:rPr>
              <a:t>(</a:t>
            </a:r>
            <a:r>
              <a:rPr lang="es-AR" sz="1200" b="0" dirty="0">
                <a:solidFill>
                  <a:srgbClr val="9CDCFE"/>
                </a:solidFill>
                <a:effectLst/>
                <a:latin typeface="Consolas" panose="020B0609020204030204" pitchFamily="49" charset="0"/>
              </a:rPr>
              <a:t>x</a:t>
            </a:r>
            <a:r>
              <a:rPr lang="es-AR" sz="1200" b="0" dirty="0">
                <a:solidFill>
                  <a:srgbClr val="D4D4D4"/>
                </a:solidFill>
                <a:effectLst/>
                <a:latin typeface="Consolas" panose="020B0609020204030204" pitchFamily="49" charset="0"/>
              </a:rPr>
              <a:t>=</a:t>
            </a:r>
            <a:r>
              <a:rPr lang="es-AR" sz="1200" b="0" dirty="0">
                <a:solidFill>
                  <a:srgbClr val="B5CEA8"/>
                </a:solidFill>
                <a:effectLst/>
                <a:latin typeface="Consolas" panose="020B0609020204030204" pitchFamily="49" charset="0"/>
              </a:rPr>
              <a:t>140</a:t>
            </a:r>
            <a:r>
              <a:rPr lang="es-AR" sz="1200" b="0" dirty="0">
                <a:solidFill>
                  <a:srgbClr val="D4D4D4"/>
                </a:solidFill>
                <a:effectLst/>
                <a:latin typeface="Consolas" panose="020B0609020204030204" pitchFamily="49" charset="0"/>
              </a:rPr>
              <a:t>, </a:t>
            </a:r>
            <a:r>
              <a:rPr lang="es-AR" sz="1200" b="0" dirty="0">
                <a:solidFill>
                  <a:srgbClr val="9CDCFE"/>
                </a:solidFill>
                <a:effectLst/>
                <a:latin typeface="Consolas" panose="020B0609020204030204" pitchFamily="49" charset="0"/>
              </a:rPr>
              <a:t>y</a:t>
            </a:r>
            <a:r>
              <a:rPr lang="es-AR" sz="1200" b="0" dirty="0">
                <a:solidFill>
                  <a:srgbClr val="D4D4D4"/>
                </a:solidFill>
                <a:effectLst/>
                <a:latin typeface="Consolas" panose="020B0609020204030204" pitchFamily="49" charset="0"/>
              </a:rPr>
              <a:t>=</a:t>
            </a:r>
            <a:r>
              <a:rPr lang="es-AR" sz="1200" b="0" dirty="0">
                <a:solidFill>
                  <a:srgbClr val="B5CEA8"/>
                </a:solidFill>
                <a:effectLst/>
                <a:latin typeface="Consolas" panose="020B0609020204030204" pitchFamily="49" charset="0"/>
              </a:rPr>
              <a:t>20</a:t>
            </a:r>
            <a:r>
              <a:rPr lang="es-AR" sz="1200" b="0" dirty="0">
                <a:solidFill>
                  <a:srgbClr val="D4D4D4"/>
                </a:solidFill>
                <a:effectLst/>
                <a:latin typeface="Consolas" panose="020B0609020204030204" pitchFamily="49" charset="0"/>
              </a:rPr>
              <a:t>, </a:t>
            </a:r>
            <a:r>
              <a:rPr lang="es-AR" sz="1200" b="0" dirty="0" err="1">
                <a:solidFill>
                  <a:srgbClr val="9CDCFE"/>
                </a:solidFill>
                <a:effectLst/>
                <a:latin typeface="Consolas" panose="020B0609020204030204" pitchFamily="49" charset="0"/>
              </a:rPr>
              <a:t>width</a:t>
            </a:r>
            <a:r>
              <a:rPr lang="es-AR" sz="1200" b="0" dirty="0">
                <a:solidFill>
                  <a:srgbClr val="D4D4D4"/>
                </a:solidFill>
                <a:effectLst/>
                <a:latin typeface="Consolas" panose="020B0609020204030204" pitchFamily="49" charset="0"/>
              </a:rPr>
              <a:t>=</a:t>
            </a:r>
            <a:r>
              <a:rPr lang="es-AR" sz="1200" b="0" dirty="0">
                <a:solidFill>
                  <a:srgbClr val="B5CEA8"/>
                </a:solidFill>
                <a:effectLst/>
                <a:latin typeface="Consolas" panose="020B0609020204030204" pitchFamily="49" charset="0"/>
              </a:rPr>
              <a:t>60</a:t>
            </a:r>
            <a:r>
              <a:rPr lang="es-AR" sz="1200" b="0" dirty="0">
                <a:solidFill>
                  <a:srgbClr val="D4D4D4"/>
                </a:solidFill>
                <a:effectLst/>
                <a:latin typeface="Consolas" panose="020B0609020204030204" pitchFamily="49" charset="0"/>
              </a:rPr>
              <a:t>)</a:t>
            </a:r>
          </a:p>
          <a:p>
            <a:r>
              <a:rPr lang="es-AR" sz="1200" b="0" dirty="0" err="1">
                <a:solidFill>
                  <a:srgbClr val="9CDCFE"/>
                </a:solidFill>
                <a:effectLst/>
                <a:latin typeface="Consolas" panose="020B0609020204030204" pitchFamily="49" charset="0"/>
              </a:rPr>
              <a:t>boton_convertir</a:t>
            </a:r>
            <a:r>
              <a:rPr lang="es-AR" sz="1200" b="0" dirty="0">
                <a:solidFill>
                  <a:srgbClr val="D4D4D4"/>
                </a:solidFill>
                <a:effectLst/>
                <a:latin typeface="Consolas" panose="020B0609020204030204" pitchFamily="49" charset="0"/>
              </a:rPr>
              <a:t> = </a:t>
            </a:r>
            <a:r>
              <a:rPr lang="es-AR" sz="1200" b="0" dirty="0" err="1">
                <a:solidFill>
                  <a:srgbClr val="4EC9B0"/>
                </a:solidFill>
                <a:effectLst/>
                <a:latin typeface="Consolas" panose="020B0609020204030204" pitchFamily="49" charset="0"/>
              </a:rPr>
              <a:t>ttk</a:t>
            </a:r>
            <a:r>
              <a:rPr lang="es-AR" sz="1200" b="0" dirty="0" err="1">
                <a:solidFill>
                  <a:srgbClr val="D4D4D4"/>
                </a:solidFill>
                <a:effectLst/>
                <a:latin typeface="Consolas" panose="020B0609020204030204" pitchFamily="49" charset="0"/>
              </a:rPr>
              <a:t>.</a:t>
            </a:r>
            <a:r>
              <a:rPr lang="es-AR" sz="1200" b="0" dirty="0" err="1">
                <a:solidFill>
                  <a:srgbClr val="4EC9B0"/>
                </a:solidFill>
                <a:effectLst/>
                <a:latin typeface="Consolas" panose="020B0609020204030204" pitchFamily="49" charset="0"/>
              </a:rPr>
              <a:t>Button</a:t>
            </a:r>
            <a:r>
              <a:rPr lang="es-AR" sz="1200" b="0" dirty="0">
                <a:solidFill>
                  <a:srgbClr val="D4D4D4"/>
                </a:solidFill>
                <a:effectLst/>
                <a:latin typeface="Consolas" panose="020B0609020204030204" pitchFamily="49" charset="0"/>
              </a:rPr>
              <a:t>(</a:t>
            </a:r>
            <a:r>
              <a:rPr lang="es-AR" sz="1200" b="0" dirty="0" err="1">
                <a:solidFill>
                  <a:srgbClr val="9CDCFE"/>
                </a:solidFill>
                <a:effectLst/>
                <a:latin typeface="Consolas" panose="020B0609020204030204" pitchFamily="49" charset="0"/>
              </a:rPr>
              <a:t>text</a:t>
            </a:r>
            <a:r>
              <a:rPr lang="es-AR" sz="1200" b="0" dirty="0">
                <a:solidFill>
                  <a:srgbClr val="D4D4D4"/>
                </a:solidFill>
                <a:effectLst/>
                <a:latin typeface="Consolas" panose="020B0609020204030204" pitchFamily="49" charset="0"/>
              </a:rPr>
              <a:t>=</a:t>
            </a:r>
            <a:r>
              <a:rPr lang="es-AR" sz="1200" b="0" dirty="0">
                <a:solidFill>
                  <a:srgbClr val="CE9178"/>
                </a:solidFill>
                <a:effectLst/>
                <a:latin typeface="Consolas" panose="020B0609020204030204" pitchFamily="49" charset="0"/>
              </a:rPr>
              <a:t>"Convertir"</a:t>
            </a:r>
            <a:r>
              <a:rPr lang="es-AR" sz="1200" b="0" dirty="0">
                <a:solidFill>
                  <a:srgbClr val="D4D4D4"/>
                </a:solidFill>
                <a:effectLst/>
                <a:latin typeface="Consolas" panose="020B0609020204030204" pitchFamily="49" charset="0"/>
              </a:rPr>
              <a:t>)</a:t>
            </a:r>
          </a:p>
          <a:p>
            <a:r>
              <a:rPr lang="es-AR" sz="1200" b="0" dirty="0" err="1">
                <a:solidFill>
                  <a:srgbClr val="9CDCFE"/>
                </a:solidFill>
                <a:effectLst/>
                <a:latin typeface="Consolas" panose="020B0609020204030204" pitchFamily="49" charset="0"/>
              </a:rPr>
              <a:t>boton_convertir</a:t>
            </a:r>
            <a:r>
              <a:rPr lang="es-AR" sz="1200" b="0" dirty="0" err="1">
                <a:solidFill>
                  <a:srgbClr val="D4D4D4"/>
                </a:solidFill>
                <a:effectLst/>
                <a:latin typeface="Consolas" panose="020B0609020204030204" pitchFamily="49" charset="0"/>
              </a:rPr>
              <a:t>.</a:t>
            </a:r>
            <a:r>
              <a:rPr lang="es-AR" sz="1200" b="0" dirty="0" err="1">
                <a:solidFill>
                  <a:srgbClr val="9CDCFE"/>
                </a:solidFill>
                <a:effectLst/>
                <a:latin typeface="Consolas" panose="020B0609020204030204" pitchFamily="49" charset="0"/>
              </a:rPr>
              <a:t>place</a:t>
            </a:r>
            <a:r>
              <a:rPr lang="es-AR" sz="1200" b="0" dirty="0">
                <a:solidFill>
                  <a:srgbClr val="D4D4D4"/>
                </a:solidFill>
                <a:effectLst/>
                <a:latin typeface="Consolas" panose="020B0609020204030204" pitchFamily="49" charset="0"/>
              </a:rPr>
              <a:t>(</a:t>
            </a:r>
            <a:r>
              <a:rPr lang="es-AR" sz="1200" b="0" dirty="0">
                <a:solidFill>
                  <a:srgbClr val="9CDCFE"/>
                </a:solidFill>
                <a:effectLst/>
                <a:latin typeface="Consolas" panose="020B0609020204030204" pitchFamily="49" charset="0"/>
              </a:rPr>
              <a:t>x</a:t>
            </a:r>
            <a:r>
              <a:rPr lang="es-AR" sz="1200" b="0" dirty="0">
                <a:solidFill>
                  <a:srgbClr val="D4D4D4"/>
                </a:solidFill>
                <a:effectLst/>
                <a:latin typeface="Consolas" panose="020B0609020204030204" pitchFamily="49" charset="0"/>
              </a:rPr>
              <a:t>=</a:t>
            </a:r>
            <a:r>
              <a:rPr lang="es-AR" sz="1200" b="0" dirty="0">
                <a:solidFill>
                  <a:srgbClr val="B5CEA8"/>
                </a:solidFill>
                <a:effectLst/>
                <a:latin typeface="Consolas" panose="020B0609020204030204" pitchFamily="49" charset="0"/>
              </a:rPr>
              <a:t>20</a:t>
            </a:r>
            <a:r>
              <a:rPr lang="es-AR" sz="1200" b="0" dirty="0">
                <a:solidFill>
                  <a:srgbClr val="D4D4D4"/>
                </a:solidFill>
                <a:effectLst/>
                <a:latin typeface="Consolas" panose="020B0609020204030204" pitchFamily="49" charset="0"/>
              </a:rPr>
              <a:t>, </a:t>
            </a:r>
            <a:r>
              <a:rPr lang="es-AR" sz="1200" b="0" dirty="0">
                <a:solidFill>
                  <a:srgbClr val="9CDCFE"/>
                </a:solidFill>
                <a:effectLst/>
                <a:latin typeface="Consolas" panose="020B0609020204030204" pitchFamily="49" charset="0"/>
              </a:rPr>
              <a:t>y</a:t>
            </a:r>
            <a:r>
              <a:rPr lang="es-AR" sz="1200" b="0" dirty="0">
                <a:solidFill>
                  <a:srgbClr val="D4D4D4"/>
                </a:solidFill>
                <a:effectLst/>
                <a:latin typeface="Consolas" panose="020B0609020204030204" pitchFamily="49" charset="0"/>
              </a:rPr>
              <a:t>=</a:t>
            </a:r>
            <a:r>
              <a:rPr lang="es-AR" sz="1200" b="0" dirty="0">
                <a:solidFill>
                  <a:srgbClr val="B5CEA8"/>
                </a:solidFill>
                <a:effectLst/>
                <a:latin typeface="Consolas" panose="020B0609020204030204" pitchFamily="49" charset="0"/>
              </a:rPr>
              <a:t>60</a:t>
            </a:r>
            <a:r>
              <a:rPr lang="es-AR" sz="1200" b="0" dirty="0">
                <a:solidFill>
                  <a:srgbClr val="D4D4D4"/>
                </a:solidFill>
                <a:effectLst/>
                <a:latin typeface="Consolas" panose="020B0609020204030204" pitchFamily="49" charset="0"/>
              </a:rPr>
              <a:t>)</a:t>
            </a:r>
          </a:p>
          <a:p>
            <a:r>
              <a:rPr lang="es-AR" sz="1200" b="0" dirty="0" err="1">
                <a:solidFill>
                  <a:srgbClr val="9CDCFE"/>
                </a:solidFill>
                <a:effectLst/>
                <a:latin typeface="Consolas" panose="020B0609020204030204" pitchFamily="49" charset="0"/>
              </a:rPr>
              <a:t>ventana</a:t>
            </a:r>
            <a:r>
              <a:rPr lang="es-AR" sz="1200" b="0" dirty="0" err="1">
                <a:solidFill>
                  <a:srgbClr val="D4D4D4"/>
                </a:solidFill>
                <a:effectLst/>
                <a:latin typeface="Consolas" panose="020B0609020204030204" pitchFamily="49" charset="0"/>
              </a:rPr>
              <a:t>.</a:t>
            </a:r>
            <a:r>
              <a:rPr lang="es-AR" sz="1200" b="0" dirty="0" err="1">
                <a:solidFill>
                  <a:srgbClr val="DCDCAA"/>
                </a:solidFill>
                <a:effectLst/>
                <a:latin typeface="Consolas" panose="020B0609020204030204" pitchFamily="49" charset="0"/>
              </a:rPr>
              <a:t>mainloop</a:t>
            </a:r>
            <a:r>
              <a:rPr lang="es-AR" sz="1200" b="0" dirty="0">
                <a:solidFill>
                  <a:srgbClr val="D4D4D4"/>
                </a:solidFill>
                <a:effectLst/>
                <a:latin typeface="Consolas" panose="020B0609020204030204" pitchFamily="49" charset="0"/>
              </a:rPr>
              <a:t>()</a:t>
            </a:r>
          </a:p>
        </p:txBody>
      </p:sp>
      <p:sp>
        <p:nvSpPr>
          <p:cNvPr id="14" name="CuadroTexto 13">
            <a:extLst>
              <a:ext uri="{FF2B5EF4-FFF2-40B4-BE49-F238E27FC236}">
                <a16:creationId xmlns:a16="http://schemas.microsoft.com/office/drawing/2014/main" id="{283B56B9-DE73-FAC7-01D4-725A3466CCA6}"/>
              </a:ext>
            </a:extLst>
          </p:cNvPr>
          <p:cNvSpPr txBox="1"/>
          <p:nvPr/>
        </p:nvSpPr>
        <p:spPr>
          <a:xfrm>
            <a:off x="6752171" y="2690833"/>
            <a:ext cx="5285620" cy="3600986"/>
          </a:xfrm>
          <a:prstGeom prst="rect">
            <a:avLst/>
          </a:prstGeom>
          <a:solidFill>
            <a:schemeClr val="tx1">
              <a:lumMod val="85000"/>
              <a:lumOff val="15000"/>
            </a:schemeClr>
          </a:solidFill>
        </p:spPr>
        <p:txBody>
          <a:bodyPr wrap="square">
            <a:spAutoFit/>
          </a:bodyPr>
          <a:lstStyle/>
          <a:p>
            <a:r>
              <a:rPr lang="es-AR" sz="1200" b="0" dirty="0" err="1">
                <a:solidFill>
                  <a:srgbClr val="C586C0"/>
                </a:solidFill>
                <a:effectLst/>
                <a:latin typeface="Consolas" panose="020B0609020204030204" pitchFamily="49" charset="0"/>
              </a:rPr>
              <a:t>import</a:t>
            </a:r>
            <a:r>
              <a:rPr lang="es-AR" sz="1200" b="0" dirty="0">
                <a:solidFill>
                  <a:srgbClr val="D4D4D4"/>
                </a:solidFill>
                <a:effectLst/>
                <a:latin typeface="Consolas" panose="020B0609020204030204" pitchFamily="49" charset="0"/>
              </a:rPr>
              <a:t> </a:t>
            </a:r>
            <a:r>
              <a:rPr lang="es-AR" sz="1200" b="0" dirty="0" err="1">
                <a:solidFill>
                  <a:srgbClr val="4EC9B0"/>
                </a:solidFill>
                <a:effectLst/>
                <a:latin typeface="Consolas" panose="020B0609020204030204" pitchFamily="49" charset="0"/>
              </a:rPr>
              <a:t>tkinter</a:t>
            </a:r>
            <a:r>
              <a:rPr lang="es-AR" sz="1200" b="0" dirty="0">
                <a:solidFill>
                  <a:srgbClr val="D4D4D4"/>
                </a:solidFill>
                <a:effectLst/>
                <a:latin typeface="Consolas" panose="020B0609020204030204" pitchFamily="49" charset="0"/>
              </a:rPr>
              <a:t> </a:t>
            </a:r>
            <a:r>
              <a:rPr lang="es-AR" sz="1200" b="0" dirty="0">
                <a:solidFill>
                  <a:srgbClr val="C586C0"/>
                </a:solidFill>
                <a:effectLst/>
                <a:latin typeface="Consolas" panose="020B0609020204030204" pitchFamily="49" charset="0"/>
              </a:rPr>
              <a:t>as</a:t>
            </a:r>
            <a:r>
              <a:rPr lang="es-AR" sz="1200" b="0" dirty="0">
                <a:solidFill>
                  <a:srgbClr val="D4D4D4"/>
                </a:solidFill>
                <a:effectLst/>
                <a:latin typeface="Consolas" panose="020B0609020204030204" pitchFamily="49" charset="0"/>
              </a:rPr>
              <a:t> </a:t>
            </a:r>
            <a:r>
              <a:rPr lang="es-AR" sz="1200" b="0" dirty="0" err="1">
                <a:solidFill>
                  <a:srgbClr val="4EC9B0"/>
                </a:solidFill>
                <a:effectLst/>
                <a:latin typeface="Consolas" panose="020B0609020204030204" pitchFamily="49" charset="0"/>
              </a:rPr>
              <a:t>tk</a:t>
            </a:r>
            <a:endParaRPr lang="es-AR" sz="1200" b="0" dirty="0">
              <a:solidFill>
                <a:srgbClr val="D4D4D4"/>
              </a:solidFill>
              <a:effectLst/>
              <a:latin typeface="Consolas" panose="020B0609020204030204" pitchFamily="49" charset="0"/>
            </a:endParaRPr>
          </a:p>
          <a:p>
            <a:r>
              <a:rPr lang="es-AR" sz="1200" b="0" dirty="0" err="1">
                <a:solidFill>
                  <a:srgbClr val="C586C0"/>
                </a:solidFill>
                <a:effectLst/>
                <a:latin typeface="Consolas" panose="020B0609020204030204" pitchFamily="49" charset="0"/>
              </a:rPr>
              <a:t>from</a:t>
            </a:r>
            <a:r>
              <a:rPr lang="es-AR" sz="1200" b="0" dirty="0">
                <a:solidFill>
                  <a:srgbClr val="D4D4D4"/>
                </a:solidFill>
                <a:effectLst/>
                <a:latin typeface="Consolas" panose="020B0609020204030204" pitchFamily="49" charset="0"/>
              </a:rPr>
              <a:t> </a:t>
            </a:r>
            <a:r>
              <a:rPr lang="es-AR" sz="1200" b="0" dirty="0" err="1">
                <a:solidFill>
                  <a:srgbClr val="4EC9B0"/>
                </a:solidFill>
                <a:effectLst/>
                <a:latin typeface="Consolas" panose="020B0609020204030204" pitchFamily="49" charset="0"/>
              </a:rPr>
              <a:t>tkinter</a:t>
            </a:r>
            <a:r>
              <a:rPr lang="es-AR" sz="1200" b="0" dirty="0">
                <a:solidFill>
                  <a:srgbClr val="D4D4D4"/>
                </a:solidFill>
                <a:effectLst/>
                <a:latin typeface="Consolas" panose="020B0609020204030204" pitchFamily="49" charset="0"/>
              </a:rPr>
              <a:t> </a:t>
            </a:r>
            <a:r>
              <a:rPr lang="es-AR" sz="1200" b="0" dirty="0" err="1">
                <a:solidFill>
                  <a:srgbClr val="C586C0"/>
                </a:solidFill>
                <a:effectLst/>
                <a:latin typeface="Consolas" panose="020B0609020204030204" pitchFamily="49" charset="0"/>
              </a:rPr>
              <a:t>import</a:t>
            </a:r>
            <a:r>
              <a:rPr lang="es-AR" sz="1200" b="0" dirty="0">
                <a:solidFill>
                  <a:srgbClr val="D4D4D4"/>
                </a:solidFill>
                <a:effectLst/>
                <a:latin typeface="Consolas" panose="020B0609020204030204" pitchFamily="49" charset="0"/>
              </a:rPr>
              <a:t> </a:t>
            </a:r>
            <a:r>
              <a:rPr lang="es-AR" sz="1200" b="0" dirty="0" err="1">
                <a:solidFill>
                  <a:srgbClr val="4EC9B0"/>
                </a:solidFill>
                <a:effectLst/>
                <a:latin typeface="Consolas" panose="020B0609020204030204" pitchFamily="49" charset="0"/>
              </a:rPr>
              <a:t>ttk</a:t>
            </a:r>
            <a:endParaRPr lang="es-AR" sz="1200" b="0" dirty="0">
              <a:solidFill>
                <a:srgbClr val="D4D4D4"/>
              </a:solidFill>
              <a:effectLst/>
              <a:latin typeface="Consolas" panose="020B0609020204030204" pitchFamily="49" charset="0"/>
            </a:endParaRPr>
          </a:p>
          <a:p>
            <a:r>
              <a:rPr lang="es-AR" sz="1200" b="0" dirty="0" err="1">
                <a:solidFill>
                  <a:srgbClr val="569CD6"/>
                </a:solidFill>
                <a:effectLst/>
                <a:latin typeface="Consolas" panose="020B0609020204030204" pitchFamily="49" charset="0"/>
              </a:rPr>
              <a:t>class</a:t>
            </a:r>
            <a:r>
              <a:rPr lang="es-AR" sz="1200" b="0" dirty="0">
                <a:solidFill>
                  <a:srgbClr val="D4D4D4"/>
                </a:solidFill>
                <a:effectLst/>
                <a:latin typeface="Consolas" panose="020B0609020204030204" pitchFamily="49" charset="0"/>
              </a:rPr>
              <a:t> </a:t>
            </a:r>
            <a:r>
              <a:rPr lang="es-AR" sz="1200" b="0" dirty="0" err="1">
                <a:solidFill>
                  <a:srgbClr val="4EC9B0"/>
                </a:solidFill>
                <a:effectLst/>
                <a:latin typeface="Consolas" panose="020B0609020204030204" pitchFamily="49" charset="0"/>
              </a:rPr>
              <a:t>Aplicacion</a:t>
            </a:r>
            <a:r>
              <a:rPr lang="es-AR" sz="1200" b="0" dirty="0">
                <a:solidFill>
                  <a:srgbClr val="D4D4D4"/>
                </a:solidFill>
                <a:effectLst/>
                <a:latin typeface="Consolas" panose="020B0609020204030204" pitchFamily="49" charset="0"/>
              </a:rPr>
              <a:t>(</a:t>
            </a:r>
            <a:r>
              <a:rPr lang="es-AR" sz="1200" b="0" dirty="0" err="1">
                <a:solidFill>
                  <a:srgbClr val="4EC9B0"/>
                </a:solidFill>
                <a:effectLst/>
                <a:latin typeface="Consolas" panose="020B0609020204030204" pitchFamily="49" charset="0"/>
              </a:rPr>
              <a:t>ttk</a:t>
            </a:r>
            <a:r>
              <a:rPr lang="es-AR" sz="1200" b="0" dirty="0" err="1">
                <a:solidFill>
                  <a:srgbClr val="D4D4D4"/>
                </a:solidFill>
                <a:effectLst/>
                <a:latin typeface="Consolas" panose="020B0609020204030204" pitchFamily="49" charset="0"/>
              </a:rPr>
              <a:t>.</a:t>
            </a:r>
            <a:r>
              <a:rPr lang="es-AR" sz="1200" b="0" dirty="0" err="1">
                <a:solidFill>
                  <a:srgbClr val="4EC9B0"/>
                </a:solidFill>
                <a:effectLst/>
                <a:latin typeface="Consolas" panose="020B0609020204030204" pitchFamily="49" charset="0"/>
              </a:rPr>
              <a:t>Frame</a:t>
            </a:r>
            <a:r>
              <a:rPr lang="es-AR" sz="1200" b="0" dirty="0">
                <a:solidFill>
                  <a:srgbClr val="D4D4D4"/>
                </a:solidFill>
                <a:effectLst/>
                <a:latin typeface="Consolas" panose="020B0609020204030204" pitchFamily="49" charset="0"/>
              </a:rPr>
              <a:t>):</a:t>
            </a:r>
          </a:p>
          <a:p>
            <a:r>
              <a:rPr lang="es-AR" sz="1200" b="0" dirty="0">
                <a:solidFill>
                  <a:srgbClr val="D4D4D4"/>
                </a:solidFill>
                <a:effectLst/>
                <a:latin typeface="Consolas" panose="020B0609020204030204" pitchFamily="49" charset="0"/>
              </a:rPr>
              <a:t>    </a:t>
            </a:r>
            <a:r>
              <a:rPr lang="es-AR" sz="1200" b="0" dirty="0" err="1">
                <a:solidFill>
                  <a:srgbClr val="569CD6"/>
                </a:solidFill>
                <a:effectLst/>
                <a:latin typeface="Consolas" panose="020B0609020204030204" pitchFamily="49" charset="0"/>
              </a:rPr>
              <a:t>def</a:t>
            </a:r>
            <a:r>
              <a:rPr lang="es-AR" sz="1200" b="0" dirty="0">
                <a:solidFill>
                  <a:srgbClr val="D4D4D4"/>
                </a:solidFill>
                <a:effectLst/>
                <a:latin typeface="Consolas" panose="020B0609020204030204" pitchFamily="49" charset="0"/>
              </a:rPr>
              <a:t> </a:t>
            </a:r>
            <a:r>
              <a:rPr lang="es-AR" sz="1200" b="0" dirty="0">
                <a:solidFill>
                  <a:srgbClr val="DCDCAA"/>
                </a:solidFill>
                <a:effectLst/>
                <a:latin typeface="Consolas" panose="020B0609020204030204" pitchFamily="49" charset="0"/>
              </a:rPr>
              <a:t>__</a:t>
            </a:r>
            <a:r>
              <a:rPr lang="es-AR" sz="1200" b="0" dirty="0" err="1">
                <a:solidFill>
                  <a:srgbClr val="DCDCAA"/>
                </a:solidFill>
                <a:effectLst/>
                <a:latin typeface="Consolas" panose="020B0609020204030204" pitchFamily="49" charset="0"/>
              </a:rPr>
              <a:t>init</a:t>
            </a:r>
            <a:r>
              <a:rPr lang="es-AR" sz="1200" b="0" dirty="0">
                <a:solidFill>
                  <a:srgbClr val="DCDCAA"/>
                </a:solidFill>
                <a:effectLst/>
                <a:latin typeface="Consolas" panose="020B0609020204030204" pitchFamily="49" charset="0"/>
              </a:rPr>
              <a:t>__</a:t>
            </a:r>
            <a:r>
              <a:rPr lang="es-AR" sz="1200" b="0" dirty="0">
                <a:solidFill>
                  <a:srgbClr val="D4D4D4"/>
                </a:solidFill>
                <a:effectLst/>
                <a:latin typeface="Consolas" panose="020B0609020204030204" pitchFamily="49" charset="0"/>
              </a:rPr>
              <a:t>(</a:t>
            </a:r>
            <a:r>
              <a:rPr lang="es-AR" sz="1200" b="0" dirty="0" err="1">
                <a:solidFill>
                  <a:srgbClr val="9CDCFE"/>
                </a:solidFill>
                <a:effectLst/>
                <a:latin typeface="Consolas" panose="020B0609020204030204" pitchFamily="49" charset="0"/>
              </a:rPr>
              <a:t>self</a:t>
            </a:r>
            <a:r>
              <a:rPr lang="es-AR" sz="1200" b="0" dirty="0">
                <a:solidFill>
                  <a:srgbClr val="D4D4D4"/>
                </a:solidFill>
                <a:effectLst/>
                <a:latin typeface="Consolas" panose="020B0609020204030204" pitchFamily="49" charset="0"/>
              </a:rPr>
              <a:t>, </a:t>
            </a:r>
            <a:r>
              <a:rPr lang="es-AR" sz="1200" b="0" dirty="0" err="1">
                <a:solidFill>
                  <a:srgbClr val="9CDCFE"/>
                </a:solidFill>
                <a:effectLst/>
                <a:latin typeface="Consolas" panose="020B0609020204030204" pitchFamily="49" charset="0"/>
              </a:rPr>
              <a:t>parent</a:t>
            </a:r>
            <a:r>
              <a:rPr lang="es-AR" sz="1200" b="0" dirty="0">
                <a:solidFill>
                  <a:srgbClr val="D4D4D4"/>
                </a:solidFill>
                <a:effectLst/>
                <a:latin typeface="Consolas" panose="020B0609020204030204" pitchFamily="49" charset="0"/>
              </a:rPr>
              <a:t>):</a:t>
            </a:r>
          </a:p>
          <a:p>
            <a:r>
              <a:rPr lang="es-AR" sz="1200" b="0" dirty="0">
                <a:solidFill>
                  <a:srgbClr val="D4D4D4"/>
                </a:solidFill>
                <a:effectLst/>
                <a:latin typeface="Consolas" panose="020B0609020204030204" pitchFamily="49" charset="0"/>
              </a:rPr>
              <a:t>        </a:t>
            </a:r>
            <a:r>
              <a:rPr lang="es-AR" sz="1200" b="0" dirty="0">
                <a:solidFill>
                  <a:srgbClr val="4EC9B0"/>
                </a:solidFill>
                <a:effectLst/>
                <a:latin typeface="Consolas" panose="020B0609020204030204" pitchFamily="49" charset="0"/>
              </a:rPr>
              <a:t>super</a:t>
            </a:r>
            <a:r>
              <a:rPr lang="es-AR" sz="1200" b="0" dirty="0">
                <a:solidFill>
                  <a:srgbClr val="D4D4D4"/>
                </a:solidFill>
                <a:effectLst/>
                <a:latin typeface="Consolas" panose="020B0609020204030204" pitchFamily="49" charset="0"/>
              </a:rPr>
              <a:t>().</a:t>
            </a:r>
            <a:r>
              <a:rPr lang="es-AR" sz="1200" b="0" dirty="0">
                <a:solidFill>
                  <a:srgbClr val="DCDCAA"/>
                </a:solidFill>
                <a:effectLst/>
                <a:latin typeface="Consolas" panose="020B0609020204030204" pitchFamily="49" charset="0"/>
              </a:rPr>
              <a:t>__</a:t>
            </a:r>
            <a:r>
              <a:rPr lang="es-AR" sz="1200" b="0" dirty="0" err="1">
                <a:solidFill>
                  <a:srgbClr val="DCDCAA"/>
                </a:solidFill>
                <a:effectLst/>
                <a:latin typeface="Consolas" panose="020B0609020204030204" pitchFamily="49" charset="0"/>
              </a:rPr>
              <a:t>init</a:t>
            </a:r>
            <a:r>
              <a:rPr lang="es-AR" sz="1200" b="0" dirty="0">
                <a:solidFill>
                  <a:srgbClr val="DCDCAA"/>
                </a:solidFill>
                <a:effectLst/>
                <a:latin typeface="Consolas" panose="020B0609020204030204" pitchFamily="49" charset="0"/>
              </a:rPr>
              <a:t>__</a:t>
            </a:r>
            <a:r>
              <a:rPr lang="es-AR" sz="1200" b="0" dirty="0">
                <a:solidFill>
                  <a:srgbClr val="D4D4D4"/>
                </a:solidFill>
                <a:effectLst/>
                <a:latin typeface="Consolas" panose="020B0609020204030204" pitchFamily="49" charset="0"/>
              </a:rPr>
              <a:t>(</a:t>
            </a:r>
            <a:r>
              <a:rPr lang="es-AR" sz="1200" b="0" dirty="0" err="1">
                <a:solidFill>
                  <a:srgbClr val="9CDCFE"/>
                </a:solidFill>
                <a:effectLst/>
                <a:latin typeface="Consolas" panose="020B0609020204030204" pitchFamily="49" charset="0"/>
              </a:rPr>
              <a:t>parent</a:t>
            </a:r>
            <a:r>
              <a:rPr lang="es-AR" sz="1200" b="0" dirty="0">
                <a:solidFill>
                  <a:srgbClr val="D4D4D4"/>
                </a:solidFill>
                <a:effectLst/>
                <a:latin typeface="Consolas" panose="020B0609020204030204" pitchFamily="49" charset="0"/>
              </a:rPr>
              <a:t>)</a:t>
            </a:r>
          </a:p>
          <a:p>
            <a:r>
              <a:rPr lang="es-AR" sz="1200" b="0" dirty="0">
                <a:solidFill>
                  <a:srgbClr val="D4D4D4"/>
                </a:solidFill>
                <a:effectLst/>
                <a:latin typeface="Consolas" panose="020B0609020204030204" pitchFamily="49" charset="0"/>
              </a:rPr>
              <a:t>        </a:t>
            </a:r>
            <a:r>
              <a:rPr lang="es-AR" sz="1200" b="0" dirty="0" err="1">
                <a:solidFill>
                  <a:srgbClr val="9CDCFE"/>
                </a:solidFill>
                <a:effectLst/>
                <a:latin typeface="Consolas" panose="020B0609020204030204" pitchFamily="49" charset="0"/>
              </a:rPr>
              <a:t>self</a:t>
            </a:r>
            <a:r>
              <a:rPr lang="es-AR" sz="1200" b="0" dirty="0" err="1">
                <a:solidFill>
                  <a:srgbClr val="D4D4D4"/>
                </a:solidFill>
                <a:effectLst/>
                <a:latin typeface="Consolas" panose="020B0609020204030204" pitchFamily="49" charset="0"/>
              </a:rPr>
              <a:t>.</a:t>
            </a:r>
            <a:r>
              <a:rPr lang="es-AR" sz="1200" b="0" dirty="0" err="1">
                <a:solidFill>
                  <a:srgbClr val="9CDCFE"/>
                </a:solidFill>
                <a:effectLst/>
                <a:latin typeface="Consolas" panose="020B0609020204030204" pitchFamily="49" charset="0"/>
              </a:rPr>
              <a:t>etiqueta_temp_celsius</a:t>
            </a:r>
            <a:r>
              <a:rPr lang="es-AR" sz="1200" b="0" dirty="0">
                <a:solidFill>
                  <a:srgbClr val="D4D4D4"/>
                </a:solidFill>
                <a:effectLst/>
                <a:latin typeface="Consolas" panose="020B0609020204030204" pitchFamily="49" charset="0"/>
              </a:rPr>
              <a:t> = </a:t>
            </a:r>
            <a:r>
              <a:rPr lang="es-AR" sz="1200" b="0" dirty="0" err="1">
                <a:solidFill>
                  <a:srgbClr val="4EC9B0"/>
                </a:solidFill>
                <a:effectLst/>
                <a:latin typeface="Consolas" panose="020B0609020204030204" pitchFamily="49" charset="0"/>
              </a:rPr>
              <a:t>ttk</a:t>
            </a:r>
            <a:r>
              <a:rPr lang="es-AR" sz="1200" b="0" dirty="0" err="1">
                <a:solidFill>
                  <a:srgbClr val="D4D4D4"/>
                </a:solidFill>
                <a:effectLst/>
                <a:latin typeface="Consolas" panose="020B0609020204030204" pitchFamily="49" charset="0"/>
              </a:rPr>
              <a:t>.</a:t>
            </a:r>
            <a:r>
              <a:rPr lang="es-AR" sz="1200" b="0" dirty="0" err="1">
                <a:solidFill>
                  <a:srgbClr val="4EC9B0"/>
                </a:solidFill>
                <a:effectLst/>
                <a:latin typeface="Consolas" panose="020B0609020204030204" pitchFamily="49" charset="0"/>
              </a:rPr>
              <a:t>Label</a:t>
            </a:r>
            <a:r>
              <a:rPr lang="es-AR" sz="1200" b="0" dirty="0">
                <a:solidFill>
                  <a:srgbClr val="D4D4D4"/>
                </a:solidFill>
                <a:effectLst/>
                <a:latin typeface="Consolas" panose="020B0609020204030204" pitchFamily="49" charset="0"/>
              </a:rPr>
              <a:t>(</a:t>
            </a:r>
          </a:p>
          <a:p>
            <a:r>
              <a:rPr lang="es-AR" sz="1200" b="0" dirty="0">
                <a:solidFill>
                  <a:srgbClr val="D4D4D4"/>
                </a:solidFill>
                <a:effectLst/>
                <a:latin typeface="Consolas" panose="020B0609020204030204" pitchFamily="49" charset="0"/>
              </a:rPr>
              <a:t>        </a:t>
            </a:r>
            <a:r>
              <a:rPr lang="es-AR" sz="1200" b="0" dirty="0" err="1">
                <a:solidFill>
                  <a:srgbClr val="9CDCFE"/>
                </a:solidFill>
                <a:effectLst/>
                <a:latin typeface="Consolas" panose="020B0609020204030204" pitchFamily="49" charset="0"/>
              </a:rPr>
              <a:t>parent</a:t>
            </a:r>
            <a:r>
              <a:rPr lang="es-AR" sz="1200" b="0" dirty="0">
                <a:solidFill>
                  <a:srgbClr val="D4D4D4"/>
                </a:solidFill>
                <a:effectLst/>
                <a:latin typeface="Consolas" panose="020B0609020204030204" pitchFamily="49" charset="0"/>
              </a:rPr>
              <a:t>, </a:t>
            </a:r>
            <a:r>
              <a:rPr lang="es-AR" sz="1200" b="0" dirty="0" err="1">
                <a:solidFill>
                  <a:srgbClr val="9CDCFE"/>
                </a:solidFill>
                <a:effectLst/>
                <a:latin typeface="Consolas" panose="020B0609020204030204" pitchFamily="49" charset="0"/>
              </a:rPr>
              <a:t>text</a:t>
            </a:r>
            <a:r>
              <a:rPr lang="es-AR" sz="1200" b="0" dirty="0">
                <a:solidFill>
                  <a:srgbClr val="D4D4D4"/>
                </a:solidFill>
                <a:effectLst/>
                <a:latin typeface="Consolas" panose="020B0609020204030204" pitchFamily="49" charset="0"/>
              </a:rPr>
              <a:t>=</a:t>
            </a:r>
            <a:r>
              <a:rPr lang="es-AR" sz="1200" b="0" dirty="0">
                <a:solidFill>
                  <a:srgbClr val="CE9178"/>
                </a:solidFill>
                <a:effectLst/>
                <a:latin typeface="Consolas" panose="020B0609020204030204" pitchFamily="49" charset="0"/>
              </a:rPr>
              <a:t>"Temperatura en </a:t>
            </a:r>
            <a:r>
              <a:rPr lang="es-AR" sz="1200" b="0" dirty="0" err="1">
                <a:solidFill>
                  <a:srgbClr val="CE9178"/>
                </a:solidFill>
                <a:effectLst/>
                <a:latin typeface="Consolas" panose="020B0609020204030204" pitchFamily="49" charset="0"/>
              </a:rPr>
              <a:t>ºC</a:t>
            </a:r>
            <a:r>
              <a:rPr lang="es-AR" sz="1200" b="0" dirty="0">
                <a:solidFill>
                  <a:srgbClr val="CE9178"/>
                </a:solidFill>
                <a:effectLst/>
                <a:latin typeface="Consolas" panose="020B0609020204030204" pitchFamily="49" charset="0"/>
              </a:rPr>
              <a:t>:"</a:t>
            </a:r>
            <a:r>
              <a:rPr lang="es-AR" sz="1200" b="0" dirty="0">
                <a:solidFill>
                  <a:srgbClr val="D4D4D4"/>
                </a:solidFill>
                <a:effectLst/>
                <a:latin typeface="Consolas" panose="020B0609020204030204" pitchFamily="49" charset="0"/>
              </a:rPr>
              <a:t>)</a:t>
            </a:r>
          </a:p>
          <a:p>
            <a:r>
              <a:rPr lang="es-AR" sz="1200" b="0" dirty="0">
                <a:solidFill>
                  <a:srgbClr val="D4D4D4"/>
                </a:solidFill>
                <a:effectLst/>
                <a:latin typeface="Consolas" panose="020B0609020204030204" pitchFamily="49" charset="0"/>
              </a:rPr>
              <a:t>        </a:t>
            </a:r>
            <a:r>
              <a:rPr lang="es-AR" sz="1200" b="0" dirty="0" err="1">
                <a:solidFill>
                  <a:srgbClr val="9CDCFE"/>
                </a:solidFill>
                <a:effectLst/>
                <a:latin typeface="Consolas" panose="020B0609020204030204" pitchFamily="49" charset="0"/>
              </a:rPr>
              <a:t>self</a:t>
            </a:r>
            <a:r>
              <a:rPr lang="es-AR" sz="1200" b="0" dirty="0" err="1">
                <a:solidFill>
                  <a:srgbClr val="D4D4D4"/>
                </a:solidFill>
                <a:effectLst/>
                <a:latin typeface="Consolas" panose="020B0609020204030204" pitchFamily="49" charset="0"/>
              </a:rPr>
              <a:t>.</a:t>
            </a:r>
            <a:r>
              <a:rPr lang="es-AR" sz="1200" b="0" dirty="0" err="1">
                <a:solidFill>
                  <a:srgbClr val="9CDCFE"/>
                </a:solidFill>
                <a:effectLst/>
                <a:latin typeface="Consolas" panose="020B0609020204030204" pitchFamily="49" charset="0"/>
              </a:rPr>
              <a:t>etiqueta_temp_celsius</a:t>
            </a:r>
            <a:r>
              <a:rPr lang="es-AR" sz="1200" b="0" dirty="0" err="1">
                <a:solidFill>
                  <a:srgbClr val="D4D4D4"/>
                </a:solidFill>
                <a:effectLst/>
                <a:latin typeface="Consolas" panose="020B0609020204030204" pitchFamily="49" charset="0"/>
              </a:rPr>
              <a:t>.</a:t>
            </a:r>
            <a:r>
              <a:rPr lang="es-AR" sz="1200" b="0" dirty="0" err="1">
                <a:solidFill>
                  <a:srgbClr val="9CDCFE"/>
                </a:solidFill>
                <a:effectLst/>
                <a:latin typeface="Consolas" panose="020B0609020204030204" pitchFamily="49" charset="0"/>
              </a:rPr>
              <a:t>place</a:t>
            </a:r>
            <a:r>
              <a:rPr lang="es-AR" sz="1200" b="0" dirty="0">
                <a:solidFill>
                  <a:srgbClr val="D4D4D4"/>
                </a:solidFill>
                <a:effectLst/>
                <a:latin typeface="Consolas" panose="020B0609020204030204" pitchFamily="49" charset="0"/>
              </a:rPr>
              <a:t>(</a:t>
            </a:r>
            <a:r>
              <a:rPr lang="es-AR" sz="1200" b="0" dirty="0">
                <a:solidFill>
                  <a:srgbClr val="9CDCFE"/>
                </a:solidFill>
                <a:effectLst/>
                <a:latin typeface="Consolas" panose="020B0609020204030204" pitchFamily="49" charset="0"/>
              </a:rPr>
              <a:t>x</a:t>
            </a:r>
            <a:r>
              <a:rPr lang="es-AR" sz="1200" b="0" dirty="0">
                <a:solidFill>
                  <a:srgbClr val="D4D4D4"/>
                </a:solidFill>
                <a:effectLst/>
                <a:latin typeface="Consolas" panose="020B0609020204030204" pitchFamily="49" charset="0"/>
              </a:rPr>
              <a:t>=</a:t>
            </a:r>
            <a:r>
              <a:rPr lang="es-AR" sz="1200" b="0" dirty="0">
                <a:solidFill>
                  <a:srgbClr val="B5CEA8"/>
                </a:solidFill>
                <a:effectLst/>
                <a:latin typeface="Consolas" panose="020B0609020204030204" pitchFamily="49" charset="0"/>
              </a:rPr>
              <a:t>20</a:t>
            </a:r>
            <a:r>
              <a:rPr lang="es-AR" sz="1200" b="0" dirty="0">
                <a:solidFill>
                  <a:srgbClr val="D4D4D4"/>
                </a:solidFill>
                <a:effectLst/>
                <a:latin typeface="Consolas" panose="020B0609020204030204" pitchFamily="49" charset="0"/>
              </a:rPr>
              <a:t>, </a:t>
            </a:r>
            <a:r>
              <a:rPr lang="es-AR" sz="1200" b="0" dirty="0">
                <a:solidFill>
                  <a:srgbClr val="9CDCFE"/>
                </a:solidFill>
                <a:effectLst/>
                <a:latin typeface="Consolas" panose="020B0609020204030204" pitchFamily="49" charset="0"/>
              </a:rPr>
              <a:t>y</a:t>
            </a:r>
            <a:r>
              <a:rPr lang="es-AR" sz="1200" b="0" dirty="0">
                <a:solidFill>
                  <a:srgbClr val="D4D4D4"/>
                </a:solidFill>
                <a:effectLst/>
                <a:latin typeface="Consolas" panose="020B0609020204030204" pitchFamily="49" charset="0"/>
              </a:rPr>
              <a:t>=</a:t>
            </a:r>
            <a:r>
              <a:rPr lang="es-AR" sz="1200" b="0" dirty="0">
                <a:solidFill>
                  <a:srgbClr val="B5CEA8"/>
                </a:solidFill>
                <a:effectLst/>
                <a:latin typeface="Consolas" panose="020B0609020204030204" pitchFamily="49" charset="0"/>
              </a:rPr>
              <a:t>20</a:t>
            </a:r>
            <a:r>
              <a:rPr lang="es-AR" sz="1200" b="0" dirty="0">
                <a:solidFill>
                  <a:srgbClr val="D4D4D4"/>
                </a:solidFill>
                <a:effectLst/>
                <a:latin typeface="Consolas" panose="020B0609020204030204" pitchFamily="49" charset="0"/>
              </a:rPr>
              <a:t>)</a:t>
            </a:r>
          </a:p>
          <a:p>
            <a:r>
              <a:rPr lang="es-AR" sz="1200" b="0" dirty="0">
                <a:solidFill>
                  <a:srgbClr val="D4D4D4"/>
                </a:solidFill>
                <a:effectLst/>
                <a:latin typeface="Consolas" panose="020B0609020204030204" pitchFamily="49" charset="0"/>
              </a:rPr>
              <a:t>        </a:t>
            </a:r>
            <a:r>
              <a:rPr lang="es-AR" sz="1200" b="0" dirty="0" err="1">
                <a:solidFill>
                  <a:srgbClr val="9CDCFE"/>
                </a:solidFill>
                <a:effectLst/>
                <a:latin typeface="Consolas" panose="020B0609020204030204" pitchFamily="49" charset="0"/>
              </a:rPr>
              <a:t>self</a:t>
            </a:r>
            <a:r>
              <a:rPr lang="es-AR" sz="1200" b="0" dirty="0" err="1">
                <a:solidFill>
                  <a:srgbClr val="D4D4D4"/>
                </a:solidFill>
                <a:effectLst/>
                <a:latin typeface="Consolas" panose="020B0609020204030204" pitchFamily="49" charset="0"/>
              </a:rPr>
              <a:t>.</a:t>
            </a:r>
            <a:r>
              <a:rPr lang="es-AR" sz="1200" b="0" dirty="0" err="1">
                <a:solidFill>
                  <a:srgbClr val="9CDCFE"/>
                </a:solidFill>
                <a:effectLst/>
                <a:latin typeface="Consolas" panose="020B0609020204030204" pitchFamily="49" charset="0"/>
              </a:rPr>
              <a:t>caja_temp_celsius</a:t>
            </a:r>
            <a:r>
              <a:rPr lang="es-AR" sz="1200" b="0" dirty="0">
                <a:solidFill>
                  <a:srgbClr val="D4D4D4"/>
                </a:solidFill>
                <a:effectLst/>
                <a:latin typeface="Consolas" panose="020B0609020204030204" pitchFamily="49" charset="0"/>
              </a:rPr>
              <a:t> = </a:t>
            </a:r>
            <a:r>
              <a:rPr lang="es-AR" sz="1200" b="0" dirty="0" err="1">
                <a:solidFill>
                  <a:srgbClr val="4EC9B0"/>
                </a:solidFill>
                <a:effectLst/>
                <a:latin typeface="Consolas" panose="020B0609020204030204" pitchFamily="49" charset="0"/>
              </a:rPr>
              <a:t>ttk</a:t>
            </a:r>
            <a:r>
              <a:rPr lang="es-AR" sz="1200" b="0" dirty="0" err="1">
                <a:solidFill>
                  <a:srgbClr val="D4D4D4"/>
                </a:solidFill>
                <a:effectLst/>
                <a:latin typeface="Consolas" panose="020B0609020204030204" pitchFamily="49" charset="0"/>
              </a:rPr>
              <a:t>.</a:t>
            </a:r>
            <a:r>
              <a:rPr lang="es-AR" sz="1200" b="0" dirty="0" err="1">
                <a:solidFill>
                  <a:srgbClr val="4EC9B0"/>
                </a:solidFill>
                <a:effectLst/>
                <a:latin typeface="Consolas" panose="020B0609020204030204" pitchFamily="49" charset="0"/>
              </a:rPr>
              <a:t>Entry</a:t>
            </a:r>
            <a:r>
              <a:rPr lang="es-AR" sz="1200" b="0" dirty="0">
                <a:solidFill>
                  <a:srgbClr val="D4D4D4"/>
                </a:solidFill>
                <a:effectLst/>
                <a:latin typeface="Consolas" panose="020B0609020204030204" pitchFamily="49" charset="0"/>
              </a:rPr>
              <a:t>(</a:t>
            </a:r>
            <a:r>
              <a:rPr lang="es-AR" sz="1200" b="0" dirty="0" err="1">
                <a:solidFill>
                  <a:srgbClr val="9CDCFE"/>
                </a:solidFill>
                <a:effectLst/>
                <a:latin typeface="Consolas" panose="020B0609020204030204" pitchFamily="49" charset="0"/>
              </a:rPr>
              <a:t>parent</a:t>
            </a:r>
            <a:r>
              <a:rPr lang="es-AR" sz="1200" b="0" dirty="0">
                <a:solidFill>
                  <a:srgbClr val="D4D4D4"/>
                </a:solidFill>
                <a:effectLst/>
                <a:latin typeface="Consolas" panose="020B0609020204030204" pitchFamily="49" charset="0"/>
              </a:rPr>
              <a:t>)</a:t>
            </a:r>
          </a:p>
          <a:p>
            <a:r>
              <a:rPr lang="es-AR" sz="1200" b="0" dirty="0">
                <a:solidFill>
                  <a:srgbClr val="D4D4D4"/>
                </a:solidFill>
                <a:effectLst/>
                <a:latin typeface="Consolas" panose="020B0609020204030204" pitchFamily="49" charset="0"/>
              </a:rPr>
              <a:t>        </a:t>
            </a:r>
            <a:r>
              <a:rPr lang="es-AR" sz="1200" b="0" dirty="0" err="1">
                <a:solidFill>
                  <a:srgbClr val="9CDCFE"/>
                </a:solidFill>
                <a:effectLst/>
                <a:latin typeface="Consolas" panose="020B0609020204030204" pitchFamily="49" charset="0"/>
              </a:rPr>
              <a:t>self</a:t>
            </a:r>
            <a:r>
              <a:rPr lang="es-AR" sz="1200" b="0" dirty="0" err="1">
                <a:solidFill>
                  <a:srgbClr val="D4D4D4"/>
                </a:solidFill>
                <a:effectLst/>
                <a:latin typeface="Consolas" panose="020B0609020204030204" pitchFamily="49" charset="0"/>
              </a:rPr>
              <a:t>.</a:t>
            </a:r>
            <a:r>
              <a:rPr lang="es-AR" sz="1200" b="0" dirty="0" err="1">
                <a:solidFill>
                  <a:srgbClr val="9CDCFE"/>
                </a:solidFill>
                <a:effectLst/>
                <a:latin typeface="Consolas" panose="020B0609020204030204" pitchFamily="49" charset="0"/>
              </a:rPr>
              <a:t>caja_temp_celsius</a:t>
            </a:r>
            <a:r>
              <a:rPr lang="es-AR" sz="1200" b="0" dirty="0" err="1">
                <a:solidFill>
                  <a:srgbClr val="D4D4D4"/>
                </a:solidFill>
                <a:effectLst/>
                <a:latin typeface="Consolas" panose="020B0609020204030204" pitchFamily="49" charset="0"/>
              </a:rPr>
              <a:t>.</a:t>
            </a:r>
            <a:r>
              <a:rPr lang="es-AR" sz="1200" b="0" dirty="0" err="1">
                <a:solidFill>
                  <a:srgbClr val="9CDCFE"/>
                </a:solidFill>
                <a:effectLst/>
                <a:latin typeface="Consolas" panose="020B0609020204030204" pitchFamily="49" charset="0"/>
              </a:rPr>
              <a:t>place</a:t>
            </a:r>
            <a:r>
              <a:rPr lang="es-AR" sz="1200" b="0" dirty="0">
                <a:solidFill>
                  <a:srgbClr val="D4D4D4"/>
                </a:solidFill>
                <a:effectLst/>
                <a:latin typeface="Consolas" panose="020B0609020204030204" pitchFamily="49" charset="0"/>
              </a:rPr>
              <a:t>(</a:t>
            </a:r>
            <a:r>
              <a:rPr lang="es-AR" sz="1200" b="0" dirty="0">
                <a:solidFill>
                  <a:srgbClr val="9CDCFE"/>
                </a:solidFill>
                <a:effectLst/>
                <a:latin typeface="Consolas" panose="020B0609020204030204" pitchFamily="49" charset="0"/>
              </a:rPr>
              <a:t>x</a:t>
            </a:r>
            <a:r>
              <a:rPr lang="es-AR" sz="1200" b="0" dirty="0">
                <a:solidFill>
                  <a:srgbClr val="D4D4D4"/>
                </a:solidFill>
                <a:effectLst/>
                <a:latin typeface="Consolas" panose="020B0609020204030204" pitchFamily="49" charset="0"/>
              </a:rPr>
              <a:t>=</a:t>
            </a:r>
            <a:r>
              <a:rPr lang="es-AR" sz="1200" b="0" dirty="0">
                <a:solidFill>
                  <a:srgbClr val="B5CEA8"/>
                </a:solidFill>
                <a:effectLst/>
                <a:latin typeface="Consolas" panose="020B0609020204030204" pitchFamily="49" charset="0"/>
              </a:rPr>
              <a:t>140</a:t>
            </a:r>
            <a:r>
              <a:rPr lang="es-AR" sz="1200" b="0" dirty="0">
                <a:solidFill>
                  <a:srgbClr val="D4D4D4"/>
                </a:solidFill>
                <a:effectLst/>
                <a:latin typeface="Consolas" panose="020B0609020204030204" pitchFamily="49" charset="0"/>
              </a:rPr>
              <a:t>, </a:t>
            </a:r>
            <a:r>
              <a:rPr lang="es-AR" sz="1200" b="0" dirty="0">
                <a:solidFill>
                  <a:srgbClr val="9CDCFE"/>
                </a:solidFill>
                <a:effectLst/>
                <a:latin typeface="Consolas" panose="020B0609020204030204" pitchFamily="49" charset="0"/>
              </a:rPr>
              <a:t>y</a:t>
            </a:r>
            <a:r>
              <a:rPr lang="es-AR" sz="1200" b="0" dirty="0">
                <a:solidFill>
                  <a:srgbClr val="D4D4D4"/>
                </a:solidFill>
                <a:effectLst/>
                <a:latin typeface="Consolas" panose="020B0609020204030204" pitchFamily="49" charset="0"/>
              </a:rPr>
              <a:t>=</a:t>
            </a:r>
            <a:r>
              <a:rPr lang="es-AR" sz="1200" b="0" dirty="0">
                <a:solidFill>
                  <a:srgbClr val="B5CEA8"/>
                </a:solidFill>
                <a:effectLst/>
                <a:latin typeface="Consolas" panose="020B0609020204030204" pitchFamily="49" charset="0"/>
              </a:rPr>
              <a:t>20</a:t>
            </a:r>
            <a:r>
              <a:rPr lang="es-AR" sz="1200" b="0" dirty="0">
                <a:solidFill>
                  <a:srgbClr val="D4D4D4"/>
                </a:solidFill>
                <a:effectLst/>
                <a:latin typeface="Consolas" panose="020B0609020204030204" pitchFamily="49" charset="0"/>
              </a:rPr>
              <a:t>, </a:t>
            </a:r>
            <a:r>
              <a:rPr lang="es-AR" sz="1200" b="0" dirty="0" err="1">
                <a:solidFill>
                  <a:srgbClr val="9CDCFE"/>
                </a:solidFill>
                <a:effectLst/>
                <a:latin typeface="Consolas" panose="020B0609020204030204" pitchFamily="49" charset="0"/>
              </a:rPr>
              <a:t>width</a:t>
            </a:r>
            <a:r>
              <a:rPr lang="es-AR" sz="1200" b="0" dirty="0">
                <a:solidFill>
                  <a:srgbClr val="D4D4D4"/>
                </a:solidFill>
                <a:effectLst/>
                <a:latin typeface="Consolas" panose="020B0609020204030204" pitchFamily="49" charset="0"/>
              </a:rPr>
              <a:t>=</a:t>
            </a:r>
            <a:r>
              <a:rPr lang="es-AR" sz="1200" b="0" dirty="0">
                <a:solidFill>
                  <a:srgbClr val="B5CEA8"/>
                </a:solidFill>
                <a:effectLst/>
                <a:latin typeface="Consolas" panose="020B0609020204030204" pitchFamily="49" charset="0"/>
              </a:rPr>
              <a:t>60</a:t>
            </a:r>
            <a:r>
              <a:rPr lang="es-AR" sz="1200" b="0" dirty="0">
                <a:solidFill>
                  <a:srgbClr val="D4D4D4"/>
                </a:solidFill>
                <a:effectLst/>
                <a:latin typeface="Consolas" panose="020B0609020204030204" pitchFamily="49" charset="0"/>
              </a:rPr>
              <a:t>)</a:t>
            </a:r>
          </a:p>
          <a:p>
            <a:r>
              <a:rPr lang="es-AR" sz="1200" b="0" dirty="0">
                <a:solidFill>
                  <a:srgbClr val="D4D4D4"/>
                </a:solidFill>
                <a:effectLst/>
                <a:latin typeface="Consolas" panose="020B0609020204030204" pitchFamily="49" charset="0"/>
              </a:rPr>
              <a:t>        </a:t>
            </a:r>
            <a:r>
              <a:rPr lang="es-AR" sz="1200" b="0" dirty="0" err="1">
                <a:solidFill>
                  <a:srgbClr val="9CDCFE"/>
                </a:solidFill>
                <a:effectLst/>
                <a:latin typeface="Consolas" panose="020B0609020204030204" pitchFamily="49" charset="0"/>
              </a:rPr>
              <a:t>self</a:t>
            </a:r>
            <a:r>
              <a:rPr lang="es-AR" sz="1200" b="0" dirty="0" err="1">
                <a:solidFill>
                  <a:srgbClr val="D4D4D4"/>
                </a:solidFill>
                <a:effectLst/>
                <a:latin typeface="Consolas" panose="020B0609020204030204" pitchFamily="49" charset="0"/>
              </a:rPr>
              <a:t>.</a:t>
            </a:r>
            <a:r>
              <a:rPr lang="es-AR" sz="1200" b="0" dirty="0" err="1">
                <a:solidFill>
                  <a:srgbClr val="9CDCFE"/>
                </a:solidFill>
                <a:effectLst/>
                <a:latin typeface="Consolas" panose="020B0609020204030204" pitchFamily="49" charset="0"/>
              </a:rPr>
              <a:t>boton_convertir</a:t>
            </a:r>
            <a:r>
              <a:rPr lang="es-AR" sz="1200" b="0" dirty="0">
                <a:solidFill>
                  <a:srgbClr val="D4D4D4"/>
                </a:solidFill>
                <a:effectLst/>
                <a:latin typeface="Consolas" panose="020B0609020204030204" pitchFamily="49" charset="0"/>
              </a:rPr>
              <a:t> = </a:t>
            </a:r>
            <a:r>
              <a:rPr lang="es-AR" sz="1200" b="0" dirty="0" err="1">
                <a:solidFill>
                  <a:srgbClr val="4EC9B0"/>
                </a:solidFill>
                <a:effectLst/>
                <a:latin typeface="Consolas" panose="020B0609020204030204" pitchFamily="49" charset="0"/>
              </a:rPr>
              <a:t>ttk</a:t>
            </a:r>
            <a:r>
              <a:rPr lang="es-AR" sz="1200" b="0" dirty="0" err="1">
                <a:solidFill>
                  <a:srgbClr val="D4D4D4"/>
                </a:solidFill>
                <a:effectLst/>
                <a:latin typeface="Consolas" panose="020B0609020204030204" pitchFamily="49" charset="0"/>
              </a:rPr>
              <a:t>.</a:t>
            </a:r>
            <a:r>
              <a:rPr lang="es-AR" sz="1200" b="0" dirty="0" err="1">
                <a:solidFill>
                  <a:srgbClr val="4EC9B0"/>
                </a:solidFill>
                <a:effectLst/>
                <a:latin typeface="Consolas" panose="020B0609020204030204" pitchFamily="49" charset="0"/>
              </a:rPr>
              <a:t>Button</a:t>
            </a:r>
            <a:r>
              <a:rPr lang="es-AR" sz="1200" b="0" dirty="0">
                <a:solidFill>
                  <a:srgbClr val="D4D4D4"/>
                </a:solidFill>
                <a:effectLst/>
                <a:latin typeface="Consolas" panose="020B0609020204030204" pitchFamily="49" charset="0"/>
              </a:rPr>
              <a:t>(</a:t>
            </a:r>
          </a:p>
          <a:p>
            <a:r>
              <a:rPr lang="es-AR" sz="1200" b="0" dirty="0">
                <a:solidFill>
                  <a:srgbClr val="D4D4D4"/>
                </a:solidFill>
                <a:effectLst/>
                <a:latin typeface="Consolas" panose="020B0609020204030204" pitchFamily="49" charset="0"/>
              </a:rPr>
              <a:t>        </a:t>
            </a:r>
            <a:r>
              <a:rPr lang="es-AR" sz="1200" b="0" dirty="0" err="1">
                <a:solidFill>
                  <a:srgbClr val="9CDCFE"/>
                </a:solidFill>
                <a:effectLst/>
                <a:latin typeface="Consolas" panose="020B0609020204030204" pitchFamily="49" charset="0"/>
              </a:rPr>
              <a:t>parent</a:t>
            </a:r>
            <a:r>
              <a:rPr lang="es-AR" sz="1200" b="0" dirty="0">
                <a:solidFill>
                  <a:srgbClr val="D4D4D4"/>
                </a:solidFill>
                <a:effectLst/>
                <a:latin typeface="Consolas" panose="020B0609020204030204" pitchFamily="49" charset="0"/>
              </a:rPr>
              <a:t>, </a:t>
            </a:r>
            <a:r>
              <a:rPr lang="es-AR" sz="1200" b="0" dirty="0" err="1">
                <a:solidFill>
                  <a:srgbClr val="9CDCFE"/>
                </a:solidFill>
                <a:effectLst/>
                <a:latin typeface="Consolas" panose="020B0609020204030204" pitchFamily="49" charset="0"/>
              </a:rPr>
              <a:t>text</a:t>
            </a:r>
            <a:r>
              <a:rPr lang="es-AR" sz="1200" b="0" dirty="0">
                <a:solidFill>
                  <a:srgbClr val="D4D4D4"/>
                </a:solidFill>
                <a:effectLst/>
                <a:latin typeface="Consolas" panose="020B0609020204030204" pitchFamily="49" charset="0"/>
              </a:rPr>
              <a:t>=</a:t>
            </a:r>
            <a:r>
              <a:rPr lang="es-AR" sz="1200" b="0" dirty="0">
                <a:solidFill>
                  <a:srgbClr val="CE9178"/>
                </a:solidFill>
                <a:effectLst/>
                <a:latin typeface="Consolas" panose="020B0609020204030204" pitchFamily="49" charset="0"/>
              </a:rPr>
              <a:t>"Convertir"</a:t>
            </a:r>
            <a:r>
              <a:rPr lang="es-AR" sz="1200" b="0" dirty="0">
                <a:solidFill>
                  <a:srgbClr val="D4D4D4"/>
                </a:solidFill>
                <a:effectLst/>
                <a:latin typeface="Consolas" panose="020B0609020204030204" pitchFamily="49" charset="0"/>
              </a:rPr>
              <a:t>)</a:t>
            </a:r>
          </a:p>
          <a:p>
            <a:r>
              <a:rPr lang="es-AR" sz="1200" b="0" dirty="0">
                <a:solidFill>
                  <a:srgbClr val="D4D4D4"/>
                </a:solidFill>
                <a:effectLst/>
                <a:latin typeface="Consolas" panose="020B0609020204030204" pitchFamily="49" charset="0"/>
              </a:rPr>
              <a:t>        </a:t>
            </a:r>
            <a:r>
              <a:rPr lang="es-AR" sz="1200" b="0" dirty="0" err="1">
                <a:solidFill>
                  <a:srgbClr val="9CDCFE"/>
                </a:solidFill>
                <a:effectLst/>
                <a:latin typeface="Consolas" panose="020B0609020204030204" pitchFamily="49" charset="0"/>
              </a:rPr>
              <a:t>self</a:t>
            </a:r>
            <a:r>
              <a:rPr lang="es-AR" sz="1200" b="0" dirty="0" err="1">
                <a:solidFill>
                  <a:srgbClr val="D4D4D4"/>
                </a:solidFill>
                <a:effectLst/>
                <a:latin typeface="Consolas" panose="020B0609020204030204" pitchFamily="49" charset="0"/>
              </a:rPr>
              <a:t>.</a:t>
            </a:r>
            <a:r>
              <a:rPr lang="es-AR" sz="1200" b="0" dirty="0" err="1">
                <a:solidFill>
                  <a:srgbClr val="9CDCFE"/>
                </a:solidFill>
                <a:effectLst/>
                <a:latin typeface="Consolas" panose="020B0609020204030204" pitchFamily="49" charset="0"/>
              </a:rPr>
              <a:t>boton_convertir</a:t>
            </a:r>
            <a:r>
              <a:rPr lang="es-AR" sz="1200" b="0" dirty="0" err="1">
                <a:solidFill>
                  <a:srgbClr val="D4D4D4"/>
                </a:solidFill>
                <a:effectLst/>
                <a:latin typeface="Consolas" panose="020B0609020204030204" pitchFamily="49" charset="0"/>
              </a:rPr>
              <a:t>.</a:t>
            </a:r>
            <a:r>
              <a:rPr lang="es-AR" sz="1200" b="0" dirty="0" err="1">
                <a:solidFill>
                  <a:srgbClr val="9CDCFE"/>
                </a:solidFill>
                <a:effectLst/>
                <a:latin typeface="Consolas" panose="020B0609020204030204" pitchFamily="49" charset="0"/>
              </a:rPr>
              <a:t>place</a:t>
            </a:r>
            <a:r>
              <a:rPr lang="es-AR" sz="1200" b="0" dirty="0">
                <a:solidFill>
                  <a:srgbClr val="D4D4D4"/>
                </a:solidFill>
                <a:effectLst/>
                <a:latin typeface="Consolas" panose="020B0609020204030204" pitchFamily="49" charset="0"/>
              </a:rPr>
              <a:t>(</a:t>
            </a:r>
            <a:r>
              <a:rPr lang="es-AR" sz="1200" b="0" dirty="0">
                <a:solidFill>
                  <a:srgbClr val="9CDCFE"/>
                </a:solidFill>
                <a:effectLst/>
                <a:latin typeface="Consolas" panose="020B0609020204030204" pitchFamily="49" charset="0"/>
              </a:rPr>
              <a:t>x</a:t>
            </a:r>
            <a:r>
              <a:rPr lang="es-AR" sz="1200" b="0" dirty="0">
                <a:solidFill>
                  <a:srgbClr val="D4D4D4"/>
                </a:solidFill>
                <a:effectLst/>
                <a:latin typeface="Consolas" panose="020B0609020204030204" pitchFamily="49" charset="0"/>
              </a:rPr>
              <a:t>=</a:t>
            </a:r>
            <a:r>
              <a:rPr lang="es-AR" sz="1200" b="0" dirty="0">
                <a:solidFill>
                  <a:srgbClr val="B5CEA8"/>
                </a:solidFill>
                <a:effectLst/>
                <a:latin typeface="Consolas" panose="020B0609020204030204" pitchFamily="49" charset="0"/>
              </a:rPr>
              <a:t>20</a:t>
            </a:r>
            <a:r>
              <a:rPr lang="es-AR" sz="1200" b="0" dirty="0">
                <a:solidFill>
                  <a:srgbClr val="D4D4D4"/>
                </a:solidFill>
                <a:effectLst/>
                <a:latin typeface="Consolas" panose="020B0609020204030204" pitchFamily="49" charset="0"/>
              </a:rPr>
              <a:t>, </a:t>
            </a:r>
            <a:r>
              <a:rPr lang="es-AR" sz="1200" b="0" dirty="0">
                <a:solidFill>
                  <a:srgbClr val="9CDCFE"/>
                </a:solidFill>
                <a:effectLst/>
                <a:latin typeface="Consolas" panose="020B0609020204030204" pitchFamily="49" charset="0"/>
              </a:rPr>
              <a:t>y</a:t>
            </a:r>
            <a:r>
              <a:rPr lang="es-AR" sz="1200" b="0" dirty="0">
                <a:solidFill>
                  <a:srgbClr val="D4D4D4"/>
                </a:solidFill>
                <a:effectLst/>
                <a:latin typeface="Consolas" panose="020B0609020204030204" pitchFamily="49" charset="0"/>
              </a:rPr>
              <a:t>=</a:t>
            </a:r>
            <a:r>
              <a:rPr lang="es-AR" sz="1200" b="0" dirty="0">
                <a:solidFill>
                  <a:srgbClr val="B5CEA8"/>
                </a:solidFill>
                <a:effectLst/>
                <a:latin typeface="Consolas" panose="020B0609020204030204" pitchFamily="49" charset="0"/>
              </a:rPr>
              <a:t>60</a:t>
            </a:r>
            <a:r>
              <a:rPr lang="es-AR" sz="1200" b="0" dirty="0">
                <a:solidFill>
                  <a:srgbClr val="D4D4D4"/>
                </a:solidFill>
                <a:effectLst/>
                <a:latin typeface="Consolas" panose="020B0609020204030204" pitchFamily="49" charset="0"/>
              </a:rPr>
              <a:t>)</a:t>
            </a:r>
          </a:p>
          <a:p>
            <a:r>
              <a:rPr lang="es-AR" sz="1200" b="0" dirty="0">
                <a:solidFill>
                  <a:srgbClr val="D4D4D4"/>
                </a:solidFill>
                <a:effectLst/>
                <a:latin typeface="Consolas" panose="020B0609020204030204" pitchFamily="49" charset="0"/>
              </a:rPr>
              <a:t>        </a:t>
            </a:r>
          </a:p>
          <a:p>
            <a:r>
              <a:rPr lang="es-AR" sz="1200" b="0" dirty="0">
                <a:solidFill>
                  <a:srgbClr val="9CDCFE"/>
                </a:solidFill>
                <a:effectLst/>
                <a:latin typeface="Consolas" panose="020B0609020204030204" pitchFamily="49" charset="0"/>
              </a:rPr>
              <a:t>ventana</a:t>
            </a:r>
            <a:r>
              <a:rPr lang="es-AR" sz="1200" b="0" dirty="0">
                <a:solidFill>
                  <a:srgbClr val="D4D4D4"/>
                </a:solidFill>
                <a:effectLst/>
                <a:latin typeface="Consolas" panose="020B0609020204030204" pitchFamily="49" charset="0"/>
              </a:rPr>
              <a:t> = </a:t>
            </a:r>
            <a:r>
              <a:rPr lang="es-AR" sz="1200" b="0" dirty="0" err="1">
                <a:solidFill>
                  <a:srgbClr val="4EC9B0"/>
                </a:solidFill>
                <a:effectLst/>
                <a:latin typeface="Consolas" panose="020B0609020204030204" pitchFamily="49" charset="0"/>
              </a:rPr>
              <a:t>tk</a:t>
            </a:r>
            <a:r>
              <a:rPr lang="es-AR" sz="1200" b="0" dirty="0" err="1">
                <a:solidFill>
                  <a:srgbClr val="D4D4D4"/>
                </a:solidFill>
                <a:effectLst/>
                <a:latin typeface="Consolas" panose="020B0609020204030204" pitchFamily="49" charset="0"/>
              </a:rPr>
              <a:t>.</a:t>
            </a:r>
            <a:r>
              <a:rPr lang="es-AR" sz="1200" b="0" dirty="0" err="1">
                <a:solidFill>
                  <a:srgbClr val="4EC9B0"/>
                </a:solidFill>
                <a:effectLst/>
                <a:latin typeface="Consolas" panose="020B0609020204030204" pitchFamily="49" charset="0"/>
              </a:rPr>
              <a:t>Tk</a:t>
            </a:r>
            <a:r>
              <a:rPr lang="es-AR" sz="1200" b="0" dirty="0">
                <a:solidFill>
                  <a:srgbClr val="D4D4D4"/>
                </a:solidFill>
                <a:effectLst/>
                <a:latin typeface="Consolas" panose="020B0609020204030204" pitchFamily="49" charset="0"/>
              </a:rPr>
              <a:t>()</a:t>
            </a:r>
          </a:p>
          <a:p>
            <a:r>
              <a:rPr lang="es-AR" sz="1200" b="0" dirty="0" err="1">
                <a:solidFill>
                  <a:srgbClr val="9CDCFE"/>
                </a:solidFill>
                <a:effectLst/>
                <a:latin typeface="Consolas" panose="020B0609020204030204" pitchFamily="49" charset="0"/>
              </a:rPr>
              <a:t>ventana</a:t>
            </a:r>
            <a:r>
              <a:rPr lang="es-AR" sz="1200" b="0" dirty="0" err="1">
                <a:solidFill>
                  <a:srgbClr val="D4D4D4"/>
                </a:solidFill>
                <a:effectLst/>
                <a:latin typeface="Consolas" panose="020B0609020204030204" pitchFamily="49" charset="0"/>
              </a:rPr>
              <a:t>.</a:t>
            </a:r>
            <a:r>
              <a:rPr lang="es-AR" sz="1200" b="0" dirty="0" err="1">
                <a:solidFill>
                  <a:srgbClr val="9CDCFE"/>
                </a:solidFill>
                <a:effectLst/>
                <a:latin typeface="Consolas" panose="020B0609020204030204" pitchFamily="49" charset="0"/>
              </a:rPr>
              <a:t>title</a:t>
            </a:r>
            <a:r>
              <a:rPr lang="es-AR" sz="1200" b="0" dirty="0">
                <a:solidFill>
                  <a:srgbClr val="D4D4D4"/>
                </a:solidFill>
                <a:effectLst/>
                <a:latin typeface="Consolas" panose="020B0609020204030204" pitchFamily="49" charset="0"/>
              </a:rPr>
              <a:t>(</a:t>
            </a:r>
            <a:r>
              <a:rPr lang="es-AR" sz="1200" b="0" dirty="0">
                <a:solidFill>
                  <a:srgbClr val="CE9178"/>
                </a:solidFill>
                <a:effectLst/>
                <a:latin typeface="Consolas" panose="020B0609020204030204" pitchFamily="49" charset="0"/>
              </a:rPr>
              <a:t>"Conversor de temperatura"</a:t>
            </a:r>
            <a:r>
              <a:rPr lang="es-AR" sz="1200" b="0" dirty="0">
                <a:solidFill>
                  <a:srgbClr val="D4D4D4"/>
                </a:solidFill>
                <a:effectLst/>
                <a:latin typeface="Consolas" panose="020B0609020204030204" pitchFamily="49" charset="0"/>
              </a:rPr>
              <a:t>)</a:t>
            </a:r>
          </a:p>
          <a:p>
            <a:r>
              <a:rPr lang="es-AR" sz="1200" b="0" dirty="0" err="1">
                <a:solidFill>
                  <a:srgbClr val="9CDCFE"/>
                </a:solidFill>
                <a:effectLst/>
                <a:latin typeface="Consolas" panose="020B0609020204030204" pitchFamily="49" charset="0"/>
              </a:rPr>
              <a:t>ventana</a:t>
            </a:r>
            <a:r>
              <a:rPr lang="es-AR" sz="1200" b="0" dirty="0" err="1">
                <a:solidFill>
                  <a:srgbClr val="D4D4D4"/>
                </a:solidFill>
                <a:effectLst/>
                <a:latin typeface="Consolas" panose="020B0609020204030204" pitchFamily="49" charset="0"/>
              </a:rPr>
              <a:t>.</a:t>
            </a:r>
            <a:r>
              <a:rPr lang="es-AR" sz="1200" b="0" dirty="0" err="1">
                <a:solidFill>
                  <a:srgbClr val="9CDCFE"/>
                </a:solidFill>
                <a:effectLst/>
                <a:latin typeface="Consolas" panose="020B0609020204030204" pitchFamily="49" charset="0"/>
              </a:rPr>
              <a:t>config</a:t>
            </a:r>
            <a:r>
              <a:rPr lang="es-AR" sz="1200" b="0" dirty="0">
                <a:solidFill>
                  <a:srgbClr val="D4D4D4"/>
                </a:solidFill>
                <a:effectLst/>
                <a:latin typeface="Consolas" panose="020B0609020204030204" pitchFamily="49" charset="0"/>
              </a:rPr>
              <a:t>(</a:t>
            </a:r>
            <a:r>
              <a:rPr lang="es-AR" sz="1200" b="0" dirty="0" err="1">
                <a:solidFill>
                  <a:srgbClr val="9CDCFE"/>
                </a:solidFill>
                <a:effectLst/>
                <a:latin typeface="Consolas" panose="020B0609020204030204" pitchFamily="49" charset="0"/>
              </a:rPr>
              <a:t>width</a:t>
            </a:r>
            <a:r>
              <a:rPr lang="es-AR" sz="1200" b="0" dirty="0">
                <a:solidFill>
                  <a:srgbClr val="D4D4D4"/>
                </a:solidFill>
                <a:effectLst/>
                <a:latin typeface="Consolas" panose="020B0609020204030204" pitchFamily="49" charset="0"/>
              </a:rPr>
              <a:t>=</a:t>
            </a:r>
            <a:r>
              <a:rPr lang="es-AR" sz="1200" b="0" dirty="0">
                <a:solidFill>
                  <a:srgbClr val="B5CEA8"/>
                </a:solidFill>
                <a:effectLst/>
                <a:latin typeface="Consolas" panose="020B0609020204030204" pitchFamily="49" charset="0"/>
              </a:rPr>
              <a:t>400</a:t>
            </a:r>
            <a:r>
              <a:rPr lang="es-AR" sz="1200" b="0" dirty="0">
                <a:solidFill>
                  <a:srgbClr val="D4D4D4"/>
                </a:solidFill>
                <a:effectLst/>
                <a:latin typeface="Consolas" panose="020B0609020204030204" pitchFamily="49" charset="0"/>
              </a:rPr>
              <a:t>, </a:t>
            </a:r>
            <a:r>
              <a:rPr lang="es-AR" sz="1200" b="0" dirty="0" err="1">
                <a:solidFill>
                  <a:srgbClr val="9CDCFE"/>
                </a:solidFill>
                <a:effectLst/>
                <a:latin typeface="Consolas" panose="020B0609020204030204" pitchFamily="49" charset="0"/>
              </a:rPr>
              <a:t>height</a:t>
            </a:r>
            <a:r>
              <a:rPr lang="es-AR" sz="1200" b="0" dirty="0">
                <a:solidFill>
                  <a:srgbClr val="D4D4D4"/>
                </a:solidFill>
                <a:effectLst/>
                <a:latin typeface="Consolas" panose="020B0609020204030204" pitchFamily="49" charset="0"/>
              </a:rPr>
              <a:t>=</a:t>
            </a:r>
            <a:r>
              <a:rPr lang="es-AR" sz="1200" b="0" dirty="0">
                <a:solidFill>
                  <a:srgbClr val="B5CEA8"/>
                </a:solidFill>
                <a:effectLst/>
                <a:latin typeface="Consolas" panose="020B0609020204030204" pitchFamily="49" charset="0"/>
              </a:rPr>
              <a:t>300</a:t>
            </a:r>
            <a:r>
              <a:rPr lang="es-AR" sz="1200" b="0" dirty="0">
                <a:solidFill>
                  <a:srgbClr val="D4D4D4"/>
                </a:solidFill>
                <a:effectLst/>
                <a:latin typeface="Consolas" panose="020B0609020204030204" pitchFamily="49" charset="0"/>
              </a:rPr>
              <a:t>)</a:t>
            </a:r>
          </a:p>
          <a:p>
            <a:r>
              <a:rPr lang="es-AR" sz="1200" b="0" dirty="0">
                <a:solidFill>
                  <a:srgbClr val="9CDCFE"/>
                </a:solidFill>
                <a:effectLst/>
                <a:latin typeface="Consolas" panose="020B0609020204030204" pitchFamily="49" charset="0"/>
              </a:rPr>
              <a:t>app</a:t>
            </a:r>
            <a:r>
              <a:rPr lang="es-AR" sz="1200" b="0" dirty="0">
                <a:solidFill>
                  <a:srgbClr val="D4D4D4"/>
                </a:solidFill>
                <a:effectLst/>
                <a:latin typeface="Consolas" panose="020B0609020204030204" pitchFamily="49" charset="0"/>
              </a:rPr>
              <a:t> = </a:t>
            </a:r>
            <a:r>
              <a:rPr lang="es-AR" sz="1200" b="0" dirty="0" err="1">
                <a:solidFill>
                  <a:srgbClr val="4EC9B0"/>
                </a:solidFill>
                <a:effectLst/>
                <a:latin typeface="Consolas" panose="020B0609020204030204" pitchFamily="49" charset="0"/>
              </a:rPr>
              <a:t>Aplicacion</a:t>
            </a:r>
            <a:r>
              <a:rPr lang="es-AR" sz="1200" b="0" dirty="0">
                <a:solidFill>
                  <a:srgbClr val="D4D4D4"/>
                </a:solidFill>
                <a:effectLst/>
                <a:latin typeface="Consolas" panose="020B0609020204030204" pitchFamily="49" charset="0"/>
              </a:rPr>
              <a:t>(</a:t>
            </a:r>
            <a:r>
              <a:rPr lang="es-AR" sz="1200" b="0" dirty="0">
                <a:solidFill>
                  <a:srgbClr val="9CDCFE"/>
                </a:solidFill>
                <a:effectLst/>
                <a:latin typeface="Consolas" panose="020B0609020204030204" pitchFamily="49" charset="0"/>
              </a:rPr>
              <a:t>ventana</a:t>
            </a:r>
            <a:r>
              <a:rPr lang="es-AR" sz="1200" b="0" dirty="0">
                <a:solidFill>
                  <a:srgbClr val="D4D4D4"/>
                </a:solidFill>
                <a:effectLst/>
                <a:latin typeface="Consolas" panose="020B0609020204030204" pitchFamily="49" charset="0"/>
              </a:rPr>
              <a:t>)</a:t>
            </a:r>
          </a:p>
          <a:p>
            <a:r>
              <a:rPr lang="es-AR" sz="1200" b="0" dirty="0" err="1">
                <a:solidFill>
                  <a:srgbClr val="9CDCFE"/>
                </a:solidFill>
                <a:effectLst/>
                <a:latin typeface="Consolas" panose="020B0609020204030204" pitchFamily="49" charset="0"/>
              </a:rPr>
              <a:t>ventana</a:t>
            </a:r>
            <a:r>
              <a:rPr lang="es-AR" sz="1200" b="0" dirty="0" err="1">
                <a:solidFill>
                  <a:srgbClr val="D4D4D4"/>
                </a:solidFill>
                <a:effectLst/>
                <a:latin typeface="Consolas" panose="020B0609020204030204" pitchFamily="49" charset="0"/>
              </a:rPr>
              <a:t>.</a:t>
            </a:r>
            <a:r>
              <a:rPr lang="es-AR" sz="1200" b="0" dirty="0" err="1">
                <a:solidFill>
                  <a:srgbClr val="DCDCAA"/>
                </a:solidFill>
                <a:effectLst/>
                <a:latin typeface="Consolas" panose="020B0609020204030204" pitchFamily="49" charset="0"/>
              </a:rPr>
              <a:t>mainloop</a:t>
            </a:r>
            <a:r>
              <a:rPr lang="es-AR" sz="1200" b="0" dirty="0">
                <a:solidFill>
                  <a:srgbClr val="D4D4D4"/>
                </a:solidFill>
                <a:effectLst/>
                <a:latin typeface="Consolas" panose="020B0609020204030204" pitchFamily="49" charset="0"/>
              </a:rPr>
              <a:t>()</a:t>
            </a:r>
          </a:p>
        </p:txBody>
      </p:sp>
      <p:pic>
        <p:nvPicPr>
          <p:cNvPr id="6" name="Cámara 5">
            <a:extLst>
              <a:ext uri="{FF2B5EF4-FFF2-40B4-BE49-F238E27FC236}">
                <a16:creationId xmlns:a16="http://schemas.microsoft.com/office/drawing/2014/main" id="{AE707D16-3DA7-1A7F-AC33-A96925298E49}"/>
              </a:ext>
            </a:extLst>
          </p:cNvPr>
          <p:cNvPicPr>
            <a:picLocks noChangeAspect="1"/>
            <a:extLst>
              <a:ext uri="{51228E76-BA90-4043-B771-695A4F85340A}">
                <alf:liveFeedProps xmlns:alf="http://schemas.microsoft.com/office/drawing/2021/livefeed"/>
              </a:ext>
            </a:extLst>
          </p:cNvPicPr>
          <p:nvPr/>
        </p:nvPicPr>
        <p:blipFill>
          <a:blip r:embed="rId6">
            <a:extLst>
              <a:ext uri="{96DAC541-7B7A-43D3-8B79-37D633B846F1}">
                <asvg:svgBlip xmlns:asvg="http://schemas.microsoft.com/office/drawing/2016/SVG/main" r:embed="rId7"/>
              </a:ext>
            </a:extLst>
          </a:blip>
          <a:stretch>
            <a:fillRect/>
          </a:stretch>
        </p:blipFill>
        <p:spPr>
          <a:xfrm>
            <a:off x="10604310" y="57151"/>
            <a:ext cx="1539112" cy="1539112"/>
          </a:xfrm>
          <a:prstGeom prst="ellipse">
            <a:avLst/>
          </a:prstGeom>
          <a:ln>
            <a:noFill/>
          </a:ln>
          <a:effectLst>
            <a:outerShdw blurRad="190500" algn="tl" rotWithShape="0">
              <a:srgbClr val="000000">
                <a:alpha val="30000"/>
              </a:srgbClr>
            </a:outerShdw>
          </a:effectLst>
        </p:spPr>
      </p:pic>
    </p:spTree>
    <p:extLst>
      <p:ext uri="{BB962C8B-B14F-4D97-AF65-F5344CB8AC3E}">
        <p14:creationId xmlns:p14="http://schemas.microsoft.com/office/powerpoint/2010/main" val="7254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Marcador de posición de imagen 11" descr="Imagen en blanco y negro">
            <a:extLst>
              <a:ext uri="{FF2B5EF4-FFF2-40B4-BE49-F238E27FC236}">
                <a16:creationId xmlns:a16="http://schemas.microsoft.com/office/drawing/2014/main" id="{616419AE-0FC1-B6F5-A3D6-D5B249750254}"/>
              </a:ext>
            </a:extLst>
          </p:cNvPr>
          <p:cNvPicPr>
            <a:picLocks noGrp="1" noChangeAspect="1"/>
          </p:cNvPicPr>
          <p:nvPr>
            <p:ph type="pic" idx="11"/>
          </p:nvPr>
        </p:nvPicPr>
        <p:blipFill>
          <a:blip r:embed="rId2">
            <a:extLst>
              <a:ext uri="{28A0092B-C50C-407E-A947-70E740481C1C}">
                <a14:useLocalDpi xmlns:a14="http://schemas.microsoft.com/office/drawing/2010/main" val="0"/>
              </a:ext>
            </a:extLst>
          </a:blip>
          <a:srcRect t="5984" b="5984"/>
          <a:stretch>
            <a:fillRect/>
          </a:stretch>
        </p:blipFill>
        <p:spPr/>
      </p:pic>
      <p:sp>
        <p:nvSpPr>
          <p:cNvPr id="3" name="CuadroTexto 2">
            <a:extLst>
              <a:ext uri="{FF2B5EF4-FFF2-40B4-BE49-F238E27FC236}">
                <a16:creationId xmlns:a16="http://schemas.microsoft.com/office/drawing/2014/main" id="{4FA5DEA9-94D0-2BE4-18FA-F93147AED449}"/>
              </a:ext>
            </a:extLst>
          </p:cNvPr>
          <p:cNvSpPr txBox="1"/>
          <p:nvPr/>
        </p:nvSpPr>
        <p:spPr>
          <a:xfrm>
            <a:off x="190500" y="114692"/>
            <a:ext cx="6096000" cy="523220"/>
          </a:xfrm>
          <a:prstGeom prst="rect">
            <a:avLst/>
          </a:prstGeom>
          <a:noFill/>
        </p:spPr>
        <p:txBody>
          <a:bodyPr wrap="square">
            <a:spAutoFit/>
          </a:bodyPr>
          <a:lstStyle/>
          <a:p>
            <a:pPr algn="l"/>
            <a:r>
              <a:rPr lang="es-MX" sz="2800" b="0" i="0">
                <a:solidFill>
                  <a:srgbClr val="444444"/>
                </a:solidFill>
                <a:effectLst/>
                <a:latin typeface="-apple-system"/>
              </a:rPr>
              <a:t>Introducción a Tcl/Tk (tkinter)</a:t>
            </a:r>
            <a:endParaRPr lang="es-AR" sz="2800" b="0" i="0" dirty="0">
              <a:solidFill>
                <a:srgbClr val="444444"/>
              </a:solidFill>
              <a:effectLst/>
              <a:latin typeface="-apple-system"/>
            </a:endParaRPr>
          </a:p>
        </p:txBody>
      </p:sp>
      <p:sp>
        <p:nvSpPr>
          <p:cNvPr id="5" name="CuadroTexto 4">
            <a:extLst>
              <a:ext uri="{FF2B5EF4-FFF2-40B4-BE49-F238E27FC236}">
                <a16:creationId xmlns:a16="http://schemas.microsoft.com/office/drawing/2014/main" id="{E2E42ED7-D9CE-E28B-538B-A8E4CD5500B5}"/>
              </a:ext>
            </a:extLst>
          </p:cNvPr>
          <p:cNvSpPr txBox="1"/>
          <p:nvPr/>
        </p:nvSpPr>
        <p:spPr>
          <a:xfrm>
            <a:off x="154209" y="1028004"/>
            <a:ext cx="8249562" cy="938719"/>
          </a:xfrm>
          <a:prstGeom prst="rect">
            <a:avLst/>
          </a:prstGeom>
          <a:noFill/>
        </p:spPr>
        <p:txBody>
          <a:bodyPr wrap="square">
            <a:spAutoFit/>
          </a:bodyPr>
          <a:lstStyle/>
          <a:p>
            <a:r>
              <a:rPr lang="es-MX" sz="1100" dirty="0"/>
              <a:t>Como se observa, la lógica es siempre la misma: primero la creación del control, luego su posicionamiento. La clase </a:t>
            </a:r>
            <a:r>
              <a:rPr lang="es-MX" sz="1100" dirty="0" err="1"/>
              <a:t>Entry</a:t>
            </a:r>
            <a:r>
              <a:rPr lang="es-MX" sz="1100" dirty="0"/>
              <a:t>() no lleva argumento </a:t>
            </a:r>
            <a:r>
              <a:rPr lang="es-MX" sz="1100" dirty="0" err="1"/>
              <a:t>text</a:t>
            </a:r>
            <a:r>
              <a:rPr lang="es-MX" sz="1100" dirty="0"/>
              <a:t> puesto que se espera que el usuario ingrese allí un dato.</a:t>
            </a:r>
          </a:p>
          <a:p>
            <a:endParaRPr lang="es-MX" sz="1100" dirty="0"/>
          </a:p>
          <a:p>
            <a:r>
              <a:rPr lang="es-MX" sz="1100" dirty="0"/>
              <a:t>Respecto del diseño de la interfaz nos resta únicamente agregar las dos etiquetas en las cuales se mostrarán los resultados de la conversión, o sea, lo valores en Kelvin y grados Fahrenheit. Agreguémoslas:</a:t>
            </a:r>
            <a:endParaRPr lang="es-AR" sz="1100" dirty="0"/>
          </a:p>
        </p:txBody>
      </p:sp>
      <p:sp>
        <p:nvSpPr>
          <p:cNvPr id="4" name="CuadroTexto 3">
            <a:extLst>
              <a:ext uri="{FF2B5EF4-FFF2-40B4-BE49-F238E27FC236}">
                <a16:creationId xmlns:a16="http://schemas.microsoft.com/office/drawing/2014/main" id="{82EE2B39-7C59-F184-F3E3-1AFE2AE3492A}"/>
              </a:ext>
            </a:extLst>
          </p:cNvPr>
          <p:cNvSpPr txBox="1"/>
          <p:nvPr/>
        </p:nvSpPr>
        <p:spPr>
          <a:xfrm>
            <a:off x="9171777" y="6339133"/>
            <a:ext cx="1559723" cy="307777"/>
          </a:xfrm>
          <a:prstGeom prst="rect">
            <a:avLst/>
          </a:prstGeom>
          <a:solidFill>
            <a:schemeClr val="accent1"/>
          </a:solidFill>
          <a:ln>
            <a:solidFill>
              <a:schemeClr val="accent1"/>
            </a:solidFill>
          </a:ln>
        </p:spPr>
        <p:txBody>
          <a:bodyPr wrap="square">
            <a:spAutoFit/>
          </a:bodyPr>
          <a:lstStyle/>
          <a:p>
            <a:pPr algn="ctr"/>
            <a:r>
              <a:rPr lang="es-MX" sz="1400" dirty="0">
                <a:solidFill>
                  <a:schemeClr val="accent1">
                    <a:lumMod val="75000"/>
                  </a:schemeClr>
                </a:solidFill>
              </a:rPr>
              <a:t>Acceso al </a:t>
            </a:r>
            <a:r>
              <a:rPr lang="es-MX" sz="1400" dirty="0">
                <a:solidFill>
                  <a:schemeClr val="bg1"/>
                </a:solidFill>
                <a:hlinkClick r:id="rId3" action="ppaction://hlinkfile"/>
              </a:rPr>
              <a:t>IDLE</a:t>
            </a:r>
            <a:endParaRPr lang="es-AR" sz="1400" dirty="0"/>
          </a:p>
        </p:txBody>
      </p:sp>
      <p:pic>
        <p:nvPicPr>
          <p:cNvPr id="13" name="Imagen 12">
            <a:extLst>
              <a:ext uri="{FF2B5EF4-FFF2-40B4-BE49-F238E27FC236}">
                <a16:creationId xmlns:a16="http://schemas.microsoft.com/office/drawing/2014/main" id="{C8648B35-4F12-B49D-8F57-6F0792835852}"/>
              </a:ext>
            </a:extLst>
          </p:cNvPr>
          <p:cNvPicPr>
            <a:picLocks noChangeAspect="1"/>
          </p:cNvPicPr>
          <p:nvPr/>
        </p:nvPicPr>
        <p:blipFill>
          <a:blip r:embed="rId4"/>
          <a:stretch>
            <a:fillRect/>
          </a:stretch>
        </p:blipFill>
        <p:spPr>
          <a:xfrm>
            <a:off x="10951203" y="6392574"/>
            <a:ext cx="914400" cy="254336"/>
          </a:xfrm>
          <a:prstGeom prst="rect">
            <a:avLst/>
          </a:prstGeom>
        </p:spPr>
      </p:pic>
      <p:sp>
        <p:nvSpPr>
          <p:cNvPr id="7" name="CuadroTexto 6">
            <a:extLst>
              <a:ext uri="{FF2B5EF4-FFF2-40B4-BE49-F238E27FC236}">
                <a16:creationId xmlns:a16="http://schemas.microsoft.com/office/drawing/2014/main" id="{EAD7DC98-0BBD-B146-E61A-E2D6DE1F87AC}"/>
              </a:ext>
            </a:extLst>
          </p:cNvPr>
          <p:cNvSpPr txBox="1"/>
          <p:nvPr/>
        </p:nvSpPr>
        <p:spPr>
          <a:xfrm>
            <a:off x="227171" y="2393443"/>
            <a:ext cx="2225289" cy="307777"/>
          </a:xfrm>
          <a:prstGeom prst="rect">
            <a:avLst/>
          </a:prstGeom>
          <a:noFill/>
        </p:spPr>
        <p:txBody>
          <a:bodyPr wrap="none" rtlCol="0">
            <a:spAutoFit/>
          </a:bodyPr>
          <a:lstStyle/>
          <a:p>
            <a:r>
              <a:rPr lang="es-AR" sz="1400" dirty="0"/>
              <a:t>Sin Orientación a Objetos</a:t>
            </a:r>
          </a:p>
        </p:txBody>
      </p:sp>
      <p:sp>
        <p:nvSpPr>
          <p:cNvPr id="15" name="CuadroTexto 14">
            <a:extLst>
              <a:ext uri="{FF2B5EF4-FFF2-40B4-BE49-F238E27FC236}">
                <a16:creationId xmlns:a16="http://schemas.microsoft.com/office/drawing/2014/main" id="{1FBCDF39-4C2E-9CF3-3A2D-765EB62EA395}"/>
              </a:ext>
            </a:extLst>
          </p:cNvPr>
          <p:cNvSpPr txBox="1"/>
          <p:nvPr/>
        </p:nvSpPr>
        <p:spPr>
          <a:xfrm>
            <a:off x="6591766" y="2359147"/>
            <a:ext cx="2294218" cy="307777"/>
          </a:xfrm>
          <a:prstGeom prst="rect">
            <a:avLst/>
          </a:prstGeom>
          <a:noFill/>
        </p:spPr>
        <p:txBody>
          <a:bodyPr wrap="none" rtlCol="0">
            <a:spAutoFit/>
          </a:bodyPr>
          <a:lstStyle/>
          <a:p>
            <a:r>
              <a:rPr lang="es-AR" sz="1400" dirty="0"/>
              <a:t>Con Orientación a Objetos</a:t>
            </a:r>
          </a:p>
        </p:txBody>
      </p:sp>
      <p:sp>
        <p:nvSpPr>
          <p:cNvPr id="2" name="CuadroTexto 1">
            <a:extLst>
              <a:ext uri="{FF2B5EF4-FFF2-40B4-BE49-F238E27FC236}">
                <a16:creationId xmlns:a16="http://schemas.microsoft.com/office/drawing/2014/main" id="{1D6947C7-4BE0-4C7D-5EC4-A0508477F393}"/>
              </a:ext>
            </a:extLst>
          </p:cNvPr>
          <p:cNvSpPr txBox="1"/>
          <p:nvPr/>
        </p:nvSpPr>
        <p:spPr>
          <a:xfrm>
            <a:off x="227171" y="609100"/>
            <a:ext cx="3659976" cy="369332"/>
          </a:xfrm>
          <a:prstGeom prst="rect">
            <a:avLst/>
          </a:prstGeom>
          <a:noFill/>
        </p:spPr>
        <p:txBody>
          <a:bodyPr wrap="none" rtlCol="0">
            <a:spAutoFit/>
          </a:bodyPr>
          <a:lstStyle/>
          <a:p>
            <a:r>
              <a:rPr lang="es-AR" dirty="0"/>
              <a:t>Introducir Controles a la Interfaz 2</a:t>
            </a:r>
          </a:p>
        </p:txBody>
      </p:sp>
      <p:sp>
        <p:nvSpPr>
          <p:cNvPr id="8" name="CuadroTexto 7">
            <a:extLst>
              <a:ext uri="{FF2B5EF4-FFF2-40B4-BE49-F238E27FC236}">
                <a16:creationId xmlns:a16="http://schemas.microsoft.com/office/drawing/2014/main" id="{3A2F2EB7-EF70-7B6C-6ADF-4132A5E5CA3D}"/>
              </a:ext>
            </a:extLst>
          </p:cNvPr>
          <p:cNvSpPr txBox="1"/>
          <p:nvPr/>
        </p:nvSpPr>
        <p:spPr>
          <a:xfrm>
            <a:off x="139700" y="2682582"/>
            <a:ext cx="6197600" cy="3046988"/>
          </a:xfrm>
          <a:prstGeom prst="rect">
            <a:avLst/>
          </a:prstGeom>
          <a:solidFill>
            <a:schemeClr val="tx1">
              <a:lumMod val="85000"/>
              <a:lumOff val="15000"/>
            </a:schemeClr>
          </a:solidFill>
        </p:spPr>
        <p:txBody>
          <a:bodyPr wrap="square">
            <a:spAutoFit/>
          </a:bodyPr>
          <a:lstStyle/>
          <a:p>
            <a:r>
              <a:rPr lang="es-AR" sz="1200" b="0" dirty="0" err="1">
                <a:solidFill>
                  <a:srgbClr val="C586C0"/>
                </a:solidFill>
                <a:effectLst/>
                <a:latin typeface="Consolas" panose="020B0609020204030204" pitchFamily="49" charset="0"/>
              </a:rPr>
              <a:t>import</a:t>
            </a:r>
            <a:r>
              <a:rPr lang="es-AR" sz="1200" b="0" dirty="0">
                <a:solidFill>
                  <a:srgbClr val="D4D4D4"/>
                </a:solidFill>
                <a:effectLst/>
                <a:latin typeface="Consolas" panose="020B0609020204030204" pitchFamily="49" charset="0"/>
              </a:rPr>
              <a:t> </a:t>
            </a:r>
            <a:r>
              <a:rPr lang="es-AR" sz="1200" b="0" dirty="0" err="1">
                <a:solidFill>
                  <a:srgbClr val="4EC9B0"/>
                </a:solidFill>
                <a:effectLst/>
                <a:latin typeface="Consolas" panose="020B0609020204030204" pitchFamily="49" charset="0"/>
              </a:rPr>
              <a:t>tkinter</a:t>
            </a:r>
            <a:r>
              <a:rPr lang="es-AR" sz="1200" b="0" dirty="0">
                <a:solidFill>
                  <a:srgbClr val="D4D4D4"/>
                </a:solidFill>
                <a:effectLst/>
                <a:latin typeface="Consolas" panose="020B0609020204030204" pitchFamily="49" charset="0"/>
              </a:rPr>
              <a:t> </a:t>
            </a:r>
            <a:r>
              <a:rPr lang="es-AR" sz="1200" b="0" dirty="0">
                <a:solidFill>
                  <a:srgbClr val="C586C0"/>
                </a:solidFill>
                <a:effectLst/>
                <a:latin typeface="Consolas" panose="020B0609020204030204" pitchFamily="49" charset="0"/>
              </a:rPr>
              <a:t>as</a:t>
            </a:r>
            <a:r>
              <a:rPr lang="es-AR" sz="1200" b="0" dirty="0">
                <a:solidFill>
                  <a:srgbClr val="D4D4D4"/>
                </a:solidFill>
                <a:effectLst/>
                <a:latin typeface="Consolas" panose="020B0609020204030204" pitchFamily="49" charset="0"/>
              </a:rPr>
              <a:t> </a:t>
            </a:r>
            <a:r>
              <a:rPr lang="es-AR" sz="1200" b="0" dirty="0" err="1">
                <a:solidFill>
                  <a:srgbClr val="4EC9B0"/>
                </a:solidFill>
                <a:effectLst/>
                <a:latin typeface="Consolas" panose="020B0609020204030204" pitchFamily="49" charset="0"/>
              </a:rPr>
              <a:t>tk</a:t>
            </a:r>
            <a:endParaRPr lang="es-AR" sz="1200" b="0" dirty="0">
              <a:solidFill>
                <a:srgbClr val="D4D4D4"/>
              </a:solidFill>
              <a:effectLst/>
              <a:latin typeface="Consolas" panose="020B0609020204030204" pitchFamily="49" charset="0"/>
            </a:endParaRPr>
          </a:p>
          <a:p>
            <a:r>
              <a:rPr lang="es-AR" sz="1200" b="0" dirty="0" err="1">
                <a:solidFill>
                  <a:srgbClr val="C586C0"/>
                </a:solidFill>
                <a:effectLst/>
                <a:latin typeface="Consolas" panose="020B0609020204030204" pitchFamily="49" charset="0"/>
              </a:rPr>
              <a:t>from</a:t>
            </a:r>
            <a:r>
              <a:rPr lang="es-AR" sz="1200" b="0" dirty="0">
                <a:solidFill>
                  <a:srgbClr val="D4D4D4"/>
                </a:solidFill>
                <a:effectLst/>
                <a:latin typeface="Consolas" panose="020B0609020204030204" pitchFamily="49" charset="0"/>
              </a:rPr>
              <a:t> </a:t>
            </a:r>
            <a:r>
              <a:rPr lang="es-AR" sz="1200" b="0" dirty="0" err="1">
                <a:solidFill>
                  <a:srgbClr val="4EC9B0"/>
                </a:solidFill>
                <a:effectLst/>
                <a:latin typeface="Consolas" panose="020B0609020204030204" pitchFamily="49" charset="0"/>
              </a:rPr>
              <a:t>tkinter</a:t>
            </a:r>
            <a:r>
              <a:rPr lang="es-AR" sz="1200" b="0" dirty="0">
                <a:solidFill>
                  <a:srgbClr val="D4D4D4"/>
                </a:solidFill>
                <a:effectLst/>
                <a:latin typeface="Consolas" panose="020B0609020204030204" pitchFamily="49" charset="0"/>
              </a:rPr>
              <a:t> </a:t>
            </a:r>
            <a:r>
              <a:rPr lang="es-AR" sz="1200" b="0" dirty="0" err="1">
                <a:solidFill>
                  <a:srgbClr val="C586C0"/>
                </a:solidFill>
                <a:effectLst/>
                <a:latin typeface="Consolas" panose="020B0609020204030204" pitchFamily="49" charset="0"/>
              </a:rPr>
              <a:t>import</a:t>
            </a:r>
            <a:r>
              <a:rPr lang="es-AR" sz="1200" b="0" dirty="0">
                <a:solidFill>
                  <a:srgbClr val="D4D4D4"/>
                </a:solidFill>
                <a:effectLst/>
                <a:latin typeface="Consolas" panose="020B0609020204030204" pitchFamily="49" charset="0"/>
              </a:rPr>
              <a:t> </a:t>
            </a:r>
            <a:r>
              <a:rPr lang="es-AR" sz="1200" b="0" dirty="0" err="1">
                <a:solidFill>
                  <a:srgbClr val="4EC9B0"/>
                </a:solidFill>
                <a:effectLst/>
                <a:latin typeface="Consolas" panose="020B0609020204030204" pitchFamily="49" charset="0"/>
              </a:rPr>
              <a:t>ttk</a:t>
            </a:r>
            <a:endParaRPr lang="es-AR" sz="1200" b="0" dirty="0">
              <a:solidFill>
                <a:srgbClr val="D4D4D4"/>
              </a:solidFill>
              <a:effectLst/>
              <a:latin typeface="Consolas" panose="020B0609020204030204" pitchFamily="49" charset="0"/>
            </a:endParaRPr>
          </a:p>
          <a:p>
            <a:r>
              <a:rPr lang="es-AR" sz="1200" b="0" dirty="0">
                <a:solidFill>
                  <a:srgbClr val="9CDCFE"/>
                </a:solidFill>
                <a:effectLst/>
                <a:latin typeface="Consolas" panose="020B0609020204030204" pitchFamily="49" charset="0"/>
              </a:rPr>
              <a:t>ventana</a:t>
            </a:r>
            <a:r>
              <a:rPr lang="es-AR" sz="1200" b="0" dirty="0">
                <a:solidFill>
                  <a:srgbClr val="D4D4D4"/>
                </a:solidFill>
                <a:effectLst/>
                <a:latin typeface="Consolas" panose="020B0609020204030204" pitchFamily="49" charset="0"/>
              </a:rPr>
              <a:t> = </a:t>
            </a:r>
            <a:r>
              <a:rPr lang="es-AR" sz="1200" b="0" dirty="0" err="1">
                <a:solidFill>
                  <a:srgbClr val="4EC9B0"/>
                </a:solidFill>
                <a:effectLst/>
                <a:latin typeface="Consolas" panose="020B0609020204030204" pitchFamily="49" charset="0"/>
              </a:rPr>
              <a:t>tk</a:t>
            </a:r>
            <a:r>
              <a:rPr lang="es-AR" sz="1200" b="0" dirty="0" err="1">
                <a:solidFill>
                  <a:srgbClr val="D4D4D4"/>
                </a:solidFill>
                <a:effectLst/>
                <a:latin typeface="Consolas" panose="020B0609020204030204" pitchFamily="49" charset="0"/>
              </a:rPr>
              <a:t>.</a:t>
            </a:r>
            <a:r>
              <a:rPr lang="es-AR" sz="1200" b="0" dirty="0" err="1">
                <a:solidFill>
                  <a:srgbClr val="4EC9B0"/>
                </a:solidFill>
                <a:effectLst/>
                <a:latin typeface="Consolas" panose="020B0609020204030204" pitchFamily="49" charset="0"/>
              </a:rPr>
              <a:t>Tk</a:t>
            </a:r>
            <a:r>
              <a:rPr lang="es-AR" sz="1200" b="0" dirty="0">
                <a:solidFill>
                  <a:srgbClr val="D4D4D4"/>
                </a:solidFill>
                <a:effectLst/>
                <a:latin typeface="Consolas" panose="020B0609020204030204" pitchFamily="49" charset="0"/>
              </a:rPr>
              <a:t>()</a:t>
            </a:r>
          </a:p>
          <a:p>
            <a:r>
              <a:rPr lang="es-AR" sz="1200" b="0" dirty="0" err="1">
                <a:solidFill>
                  <a:srgbClr val="9CDCFE"/>
                </a:solidFill>
                <a:effectLst/>
                <a:latin typeface="Consolas" panose="020B0609020204030204" pitchFamily="49" charset="0"/>
              </a:rPr>
              <a:t>ventana</a:t>
            </a:r>
            <a:r>
              <a:rPr lang="es-AR" sz="1200" b="0" dirty="0" err="1">
                <a:solidFill>
                  <a:srgbClr val="D4D4D4"/>
                </a:solidFill>
                <a:effectLst/>
                <a:latin typeface="Consolas" panose="020B0609020204030204" pitchFamily="49" charset="0"/>
              </a:rPr>
              <a:t>.</a:t>
            </a:r>
            <a:r>
              <a:rPr lang="es-AR" sz="1200" b="0" dirty="0" err="1">
                <a:solidFill>
                  <a:srgbClr val="9CDCFE"/>
                </a:solidFill>
                <a:effectLst/>
                <a:latin typeface="Consolas" panose="020B0609020204030204" pitchFamily="49" charset="0"/>
              </a:rPr>
              <a:t>title</a:t>
            </a:r>
            <a:r>
              <a:rPr lang="es-AR" sz="1200" b="0" dirty="0">
                <a:solidFill>
                  <a:srgbClr val="D4D4D4"/>
                </a:solidFill>
                <a:effectLst/>
                <a:latin typeface="Consolas" panose="020B0609020204030204" pitchFamily="49" charset="0"/>
              </a:rPr>
              <a:t>(</a:t>
            </a:r>
            <a:r>
              <a:rPr lang="es-AR" sz="1200" b="0" dirty="0">
                <a:solidFill>
                  <a:srgbClr val="CE9178"/>
                </a:solidFill>
                <a:effectLst/>
                <a:latin typeface="Consolas" panose="020B0609020204030204" pitchFamily="49" charset="0"/>
              </a:rPr>
              <a:t>"Conversor de temperatura"</a:t>
            </a:r>
            <a:r>
              <a:rPr lang="es-AR" sz="1200" b="0" dirty="0">
                <a:solidFill>
                  <a:srgbClr val="D4D4D4"/>
                </a:solidFill>
                <a:effectLst/>
                <a:latin typeface="Consolas" panose="020B0609020204030204" pitchFamily="49" charset="0"/>
              </a:rPr>
              <a:t>)</a:t>
            </a:r>
          </a:p>
          <a:p>
            <a:r>
              <a:rPr lang="es-AR" sz="1200" b="0" dirty="0" err="1">
                <a:solidFill>
                  <a:srgbClr val="9CDCFE"/>
                </a:solidFill>
                <a:effectLst/>
                <a:latin typeface="Consolas" panose="020B0609020204030204" pitchFamily="49" charset="0"/>
              </a:rPr>
              <a:t>ventana</a:t>
            </a:r>
            <a:r>
              <a:rPr lang="es-AR" sz="1200" b="0" dirty="0" err="1">
                <a:solidFill>
                  <a:srgbClr val="D4D4D4"/>
                </a:solidFill>
                <a:effectLst/>
                <a:latin typeface="Consolas" panose="020B0609020204030204" pitchFamily="49" charset="0"/>
              </a:rPr>
              <a:t>.</a:t>
            </a:r>
            <a:r>
              <a:rPr lang="es-AR" sz="1200" b="0" dirty="0" err="1">
                <a:solidFill>
                  <a:srgbClr val="9CDCFE"/>
                </a:solidFill>
                <a:effectLst/>
                <a:latin typeface="Consolas" panose="020B0609020204030204" pitchFamily="49" charset="0"/>
              </a:rPr>
              <a:t>config</a:t>
            </a:r>
            <a:r>
              <a:rPr lang="es-AR" sz="1200" b="0" dirty="0">
                <a:solidFill>
                  <a:srgbClr val="D4D4D4"/>
                </a:solidFill>
                <a:effectLst/>
                <a:latin typeface="Consolas" panose="020B0609020204030204" pitchFamily="49" charset="0"/>
              </a:rPr>
              <a:t>(</a:t>
            </a:r>
            <a:r>
              <a:rPr lang="es-AR" sz="1200" b="0" dirty="0" err="1">
                <a:solidFill>
                  <a:srgbClr val="9CDCFE"/>
                </a:solidFill>
                <a:effectLst/>
                <a:latin typeface="Consolas" panose="020B0609020204030204" pitchFamily="49" charset="0"/>
              </a:rPr>
              <a:t>width</a:t>
            </a:r>
            <a:r>
              <a:rPr lang="es-AR" sz="1200" b="0" dirty="0">
                <a:solidFill>
                  <a:srgbClr val="D4D4D4"/>
                </a:solidFill>
                <a:effectLst/>
                <a:latin typeface="Consolas" panose="020B0609020204030204" pitchFamily="49" charset="0"/>
              </a:rPr>
              <a:t>=</a:t>
            </a:r>
            <a:r>
              <a:rPr lang="es-AR" sz="1200" b="0" dirty="0">
                <a:solidFill>
                  <a:srgbClr val="B5CEA8"/>
                </a:solidFill>
                <a:effectLst/>
                <a:latin typeface="Consolas" panose="020B0609020204030204" pitchFamily="49" charset="0"/>
              </a:rPr>
              <a:t>400</a:t>
            </a:r>
            <a:r>
              <a:rPr lang="es-AR" sz="1200" b="0" dirty="0">
                <a:solidFill>
                  <a:srgbClr val="D4D4D4"/>
                </a:solidFill>
                <a:effectLst/>
                <a:latin typeface="Consolas" panose="020B0609020204030204" pitchFamily="49" charset="0"/>
              </a:rPr>
              <a:t>, </a:t>
            </a:r>
            <a:r>
              <a:rPr lang="es-AR" sz="1200" b="0" dirty="0" err="1">
                <a:solidFill>
                  <a:srgbClr val="9CDCFE"/>
                </a:solidFill>
                <a:effectLst/>
                <a:latin typeface="Consolas" panose="020B0609020204030204" pitchFamily="49" charset="0"/>
              </a:rPr>
              <a:t>height</a:t>
            </a:r>
            <a:r>
              <a:rPr lang="es-AR" sz="1200" b="0" dirty="0">
                <a:solidFill>
                  <a:srgbClr val="D4D4D4"/>
                </a:solidFill>
                <a:effectLst/>
                <a:latin typeface="Consolas" panose="020B0609020204030204" pitchFamily="49" charset="0"/>
              </a:rPr>
              <a:t>=</a:t>
            </a:r>
            <a:r>
              <a:rPr lang="es-AR" sz="1200" b="0" dirty="0">
                <a:solidFill>
                  <a:srgbClr val="B5CEA8"/>
                </a:solidFill>
                <a:effectLst/>
                <a:latin typeface="Consolas" panose="020B0609020204030204" pitchFamily="49" charset="0"/>
              </a:rPr>
              <a:t>300</a:t>
            </a:r>
            <a:r>
              <a:rPr lang="es-AR" sz="1200" b="0" dirty="0">
                <a:solidFill>
                  <a:srgbClr val="D4D4D4"/>
                </a:solidFill>
                <a:effectLst/>
                <a:latin typeface="Consolas" panose="020B0609020204030204" pitchFamily="49" charset="0"/>
              </a:rPr>
              <a:t>)</a:t>
            </a:r>
          </a:p>
          <a:p>
            <a:r>
              <a:rPr lang="es-AR" sz="1200" b="0" dirty="0" err="1">
                <a:solidFill>
                  <a:srgbClr val="9CDCFE"/>
                </a:solidFill>
                <a:effectLst/>
                <a:latin typeface="Consolas" panose="020B0609020204030204" pitchFamily="49" charset="0"/>
              </a:rPr>
              <a:t>etiqueta_temp_celsius</a:t>
            </a:r>
            <a:r>
              <a:rPr lang="es-AR" sz="1200" b="0" dirty="0">
                <a:solidFill>
                  <a:srgbClr val="D4D4D4"/>
                </a:solidFill>
                <a:effectLst/>
                <a:latin typeface="Consolas" panose="020B0609020204030204" pitchFamily="49" charset="0"/>
              </a:rPr>
              <a:t> = </a:t>
            </a:r>
            <a:r>
              <a:rPr lang="es-AR" sz="1200" b="0" dirty="0" err="1">
                <a:solidFill>
                  <a:srgbClr val="4EC9B0"/>
                </a:solidFill>
                <a:effectLst/>
                <a:latin typeface="Consolas" panose="020B0609020204030204" pitchFamily="49" charset="0"/>
              </a:rPr>
              <a:t>ttk</a:t>
            </a:r>
            <a:r>
              <a:rPr lang="es-AR" sz="1200" b="0" dirty="0" err="1">
                <a:solidFill>
                  <a:srgbClr val="D4D4D4"/>
                </a:solidFill>
                <a:effectLst/>
                <a:latin typeface="Consolas" panose="020B0609020204030204" pitchFamily="49" charset="0"/>
              </a:rPr>
              <a:t>.</a:t>
            </a:r>
            <a:r>
              <a:rPr lang="es-AR" sz="1200" b="0" dirty="0" err="1">
                <a:solidFill>
                  <a:srgbClr val="4EC9B0"/>
                </a:solidFill>
                <a:effectLst/>
                <a:latin typeface="Consolas" panose="020B0609020204030204" pitchFamily="49" charset="0"/>
              </a:rPr>
              <a:t>Label</a:t>
            </a:r>
            <a:r>
              <a:rPr lang="es-AR" sz="1200" b="0" dirty="0">
                <a:solidFill>
                  <a:srgbClr val="D4D4D4"/>
                </a:solidFill>
                <a:effectLst/>
                <a:latin typeface="Consolas" panose="020B0609020204030204" pitchFamily="49" charset="0"/>
              </a:rPr>
              <a:t>(</a:t>
            </a:r>
            <a:r>
              <a:rPr lang="es-AR" sz="1200" b="0" dirty="0" err="1">
                <a:solidFill>
                  <a:srgbClr val="9CDCFE"/>
                </a:solidFill>
                <a:effectLst/>
                <a:latin typeface="Consolas" panose="020B0609020204030204" pitchFamily="49" charset="0"/>
              </a:rPr>
              <a:t>text</a:t>
            </a:r>
            <a:r>
              <a:rPr lang="es-AR" sz="1200" b="0" dirty="0">
                <a:solidFill>
                  <a:srgbClr val="D4D4D4"/>
                </a:solidFill>
                <a:effectLst/>
                <a:latin typeface="Consolas" panose="020B0609020204030204" pitchFamily="49" charset="0"/>
              </a:rPr>
              <a:t>=</a:t>
            </a:r>
            <a:r>
              <a:rPr lang="es-AR" sz="1200" b="0" dirty="0">
                <a:solidFill>
                  <a:srgbClr val="CE9178"/>
                </a:solidFill>
                <a:effectLst/>
                <a:latin typeface="Consolas" panose="020B0609020204030204" pitchFamily="49" charset="0"/>
              </a:rPr>
              <a:t>"Temperatura en </a:t>
            </a:r>
            <a:r>
              <a:rPr lang="es-AR" sz="1200" b="0" dirty="0" err="1">
                <a:solidFill>
                  <a:srgbClr val="CE9178"/>
                </a:solidFill>
                <a:effectLst/>
                <a:latin typeface="Consolas" panose="020B0609020204030204" pitchFamily="49" charset="0"/>
              </a:rPr>
              <a:t>ºC</a:t>
            </a:r>
            <a:r>
              <a:rPr lang="es-AR" sz="1200" b="0" dirty="0">
                <a:solidFill>
                  <a:srgbClr val="CE9178"/>
                </a:solidFill>
                <a:effectLst/>
                <a:latin typeface="Consolas" panose="020B0609020204030204" pitchFamily="49" charset="0"/>
              </a:rPr>
              <a:t>:"</a:t>
            </a:r>
            <a:r>
              <a:rPr lang="es-AR" sz="1200" b="0" dirty="0">
                <a:solidFill>
                  <a:srgbClr val="D4D4D4"/>
                </a:solidFill>
                <a:effectLst/>
                <a:latin typeface="Consolas" panose="020B0609020204030204" pitchFamily="49" charset="0"/>
              </a:rPr>
              <a:t>)</a:t>
            </a:r>
          </a:p>
          <a:p>
            <a:r>
              <a:rPr lang="es-AR" sz="1200" b="0" dirty="0" err="1">
                <a:solidFill>
                  <a:srgbClr val="9CDCFE"/>
                </a:solidFill>
                <a:effectLst/>
                <a:latin typeface="Consolas" panose="020B0609020204030204" pitchFamily="49" charset="0"/>
              </a:rPr>
              <a:t>etiqueta_temp_celsius</a:t>
            </a:r>
            <a:r>
              <a:rPr lang="es-AR" sz="1200" b="0" dirty="0" err="1">
                <a:solidFill>
                  <a:srgbClr val="D4D4D4"/>
                </a:solidFill>
                <a:effectLst/>
                <a:latin typeface="Consolas" panose="020B0609020204030204" pitchFamily="49" charset="0"/>
              </a:rPr>
              <a:t>.</a:t>
            </a:r>
            <a:r>
              <a:rPr lang="es-AR" sz="1200" b="0" dirty="0" err="1">
                <a:solidFill>
                  <a:srgbClr val="9CDCFE"/>
                </a:solidFill>
                <a:effectLst/>
                <a:latin typeface="Consolas" panose="020B0609020204030204" pitchFamily="49" charset="0"/>
              </a:rPr>
              <a:t>place</a:t>
            </a:r>
            <a:r>
              <a:rPr lang="es-AR" sz="1200" b="0" dirty="0">
                <a:solidFill>
                  <a:srgbClr val="D4D4D4"/>
                </a:solidFill>
                <a:effectLst/>
                <a:latin typeface="Consolas" panose="020B0609020204030204" pitchFamily="49" charset="0"/>
              </a:rPr>
              <a:t>(</a:t>
            </a:r>
            <a:r>
              <a:rPr lang="es-AR" sz="1200" b="0" dirty="0">
                <a:solidFill>
                  <a:srgbClr val="9CDCFE"/>
                </a:solidFill>
                <a:effectLst/>
                <a:latin typeface="Consolas" panose="020B0609020204030204" pitchFamily="49" charset="0"/>
              </a:rPr>
              <a:t>x</a:t>
            </a:r>
            <a:r>
              <a:rPr lang="es-AR" sz="1200" b="0" dirty="0">
                <a:solidFill>
                  <a:srgbClr val="D4D4D4"/>
                </a:solidFill>
                <a:effectLst/>
                <a:latin typeface="Consolas" panose="020B0609020204030204" pitchFamily="49" charset="0"/>
              </a:rPr>
              <a:t>=</a:t>
            </a:r>
            <a:r>
              <a:rPr lang="es-AR" sz="1200" b="0" dirty="0">
                <a:solidFill>
                  <a:srgbClr val="B5CEA8"/>
                </a:solidFill>
                <a:effectLst/>
                <a:latin typeface="Consolas" panose="020B0609020204030204" pitchFamily="49" charset="0"/>
              </a:rPr>
              <a:t>20</a:t>
            </a:r>
            <a:r>
              <a:rPr lang="es-AR" sz="1200" b="0" dirty="0">
                <a:solidFill>
                  <a:srgbClr val="D4D4D4"/>
                </a:solidFill>
                <a:effectLst/>
                <a:latin typeface="Consolas" panose="020B0609020204030204" pitchFamily="49" charset="0"/>
              </a:rPr>
              <a:t>, </a:t>
            </a:r>
            <a:r>
              <a:rPr lang="es-AR" sz="1200" b="0" dirty="0">
                <a:solidFill>
                  <a:srgbClr val="9CDCFE"/>
                </a:solidFill>
                <a:effectLst/>
                <a:latin typeface="Consolas" panose="020B0609020204030204" pitchFamily="49" charset="0"/>
              </a:rPr>
              <a:t>y</a:t>
            </a:r>
            <a:r>
              <a:rPr lang="es-AR" sz="1200" b="0" dirty="0">
                <a:solidFill>
                  <a:srgbClr val="D4D4D4"/>
                </a:solidFill>
                <a:effectLst/>
                <a:latin typeface="Consolas" panose="020B0609020204030204" pitchFamily="49" charset="0"/>
              </a:rPr>
              <a:t>=</a:t>
            </a:r>
            <a:r>
              <a:rPr lang="es-AR" sz="1200" b="0" dirty="0">
                <a:solidFill>
                  <a:srgbClr val="B5CEA8"/>
                </a:solidFill>
                <a:effectLst/>
                <a:latin typeface="Consolas" panose="020B0609020204030204" pitchFamily="49" charset="0"/>
              </a:rPr>
              <a:t>20</a:t>
            </a:r>
            <a:r>
              <a:rPr lang="es-AR" sz="1200" b="0" dirty="0">
                <a:solidFill>
                  <a:srgbClr val="D4D4D4"/>
                </a:solidFill>
                <a:effectLst/>
                <a:latin typeface="Consolas" panose="020B0609020204030204" pitchFamily="49" charset="0"/>
              </a:rPr>
              <a:t>)</a:t>
            </a:r>
          </a:p>
          <a:p>
            <a:r>
              <a:rPr lang="es-AR" sz="1200" b="0" dirty="0" err="1">
                <a:solidFill>
                  <a:srgbClr val="9CDCFE"/>
                </a:solidFill>
                <a:effectLst/>
                <a:latin typeface="Consolas" panose="020B0609020204030204" pitchFamily="49" charset="0"/>
              </a:rPr>
              <a:t>caja_temp_celsius</a:t>
            </a:r>
            <a:r>
              <a:rPr lang="es-AR" sz="1200" b="0" dirty="0">
                <a:solidFill>
                  <a:srgbClr val="D4D4D4"/>
                </a:solidFill>
                <a:effectLst/>
                <a:latin typeface="Consolas" panose="020B0609020204030204" pitchFamily="49" charset="0"/>
              </a:rPr>
              <a:t> = </a:t>
            </a:r>
            <a:r>
              <a:rPr lang="es-AR" sz="1200" b="0" dirty="0" err="1">
                <a:solidFill>
                  <a:srgbClr val="4EC9B0"/>
                </a:solidFill>
                <a:effectLst/>
                <a:latin typeface="Consolas" panose="020B0609020204030204" pitchFamily="49" charset="0"/>
              </a:rPr>
              <a:t>ttk</a:t>
            </a:r>
            <a:r>
              <a:rPr lang="es-AR" sz="1200" b="0" dirty="0" err="1">
                <a:solidFill>
                  <a:srgbClr val="D4D4D4"/>
                </a:solidFill>
                <a:effectLst/>
                <a:latin typeface="Consolas" panose="020B0609020204030204" pitchFamily="49" charset="0"/>
              </a:rPr>
              <a:t>.</a:t>
            </a:r>
            <a:r>
              <a:rPr lang="es-AR" sz="1200" b="0" dirty="0" err="1">
                <a:solidFill>
                  <a:srgbClr val="4EC9B0"/>
                </a:solidFill>
                <a:effectLst/>
                <a:latin typeface="Consolas" panose="020B0609020204030204" pitchFamily="49" charset="0"/>
              </a:rPr>
              <a:t>Entry</a:t>
            </a:r>
            <a:r>
              <a:rPr lang="es-AR" sz="1200" b="0" dirty="0">
                <a:solidFill>
                  <a:srgbClr val="D4D4D4"/>
                </a:solidFill>
                <a:effectLst/>
                <a:latin typeface="Consolas" panose="020B0609020204030204" pitchFamily="49" charset="0"/>
              </a:rPr>
              <a:t>()</a:t>
            </a:r>
          </a:p>
          <a:p>
            <a:r>
              <a:rPr lang="es-AR" sz="1200" b="0" dirty="0" err="1">
                <a:solidFill>
                  <a:srgbClr val="9CDCFE"/>
                </a:solidFill>
                <a:effectLst/>
                <a:latin typeface="Consolas" panose="020B0609020204030204" pitchFamily="49" charset="0"/>
              </a:rPr>
              <a:t>caja_temp_celsius</a:t>
            </a:r>
            <a:r>
              <a:rPr lang="es-AR" sz="1200" b="0" dirty="0" err="1">
                <a:solidFill>
                  <a:srgbClr val="D4D4D4"/>
                </a:solidFill>
                <a:effectLst/>
                <a:latin typeface="Consolas" panose="020B0609020204030204" pitchFamily="49" charset="0"/>
              </a:rPr>
              <a:t>.</a:t>
            </a:r>
            <a:r>
              <a:rPr lang="es-AR" sz="1200" b="0" dirty="0" err="1">
                <a:solidFill>
                  <a:srgbClr val="9CDCFE"/>
                </a:solidFill>
                <a:effectLst/>
                <a:latin typeface="Consolas" panose="020B0609020204030204" pitchFamily="49" charset="0"/>
              </a:rPr>
              <a:t>place</a:t>
            </a:r>
            <a:r>
              <a:rPr lang="es-AR" sz="1200" b="0" dirty="0">
                <a:solidFill>
                  <a:srgbClr val="D4D4D4"/>
                </a:solidFill>
                <a:effectLst/>
                <a:latin typeface="Consolas" panose="020B0609020204030204" pitchFamily="49" charset="0"/>
              </a:rPr>
              <a:t>(</a:t>
            </a:r>
            <a:r>
              <a:rPr lang="es-AR" sz="1200" b="0" dirty="0">
                <a:solidFill>
                  <a:srgbClr val="9CDCFE"/>
                </a:solidFill>
                <a:effectLst/>
                <a:latin typeface="Consolas" panose="020B0609020204030204" pitchFamily="49" charset="0"/>
              </a:rPr>
              <a:t>x</a:t>
            </a:r>
            <a:r>
              <a:rPr lang="es-AR" sz="1200" b="0" dirty="0">
                <a:solidFill>
                  <a:srgbClr val="D4D4D4"/>
                </a:solidFill>
                <a:effectLst/>
                <a:latin typeface="Consolas" panose="020B0609020204030204" pitchFamily="49" charset="0"/>
              </a:rPr>
              <a:t>=</a:t>
            </a:r>
            <a:r>
              <a:rPr lang="es-AR" sz="1200" b="0" dirty="0">
                <a:solidFill>
                  <a:srgbClr val="B5CEA8"/>
                </a:solidFill>
                <a:effectLst/>
                <a:latin typeface="Consolas" panose="020B0609020204030204" pitchFamily="49" charset="0"/>
              </a:rPr>
              <a:t>140</a:t>
            </a:r>
            <a:r>
              <a:rPr lang="es-AR" sz="1200" b="0" dirty="0">
                <a:solidFill>
                  <a:srgbClr val="D4D4D4"/>
                </a:solidFill>
                <a:effectLst/>
                <a:latin typeface="Consolas" panose="020B0609020204030204" pitchFamily="49" charset="0"/>
              </a:rPr>
              <a:t>, </a:t>
            </a:r>
            <a:r>
              <a:rPr lang="es-AR" sz="1200" b="0" dirty="0">
                <a:solidFill>
                  <a:srgbClr val="9CDCFE"/>
                </a:solidFill>
                <a:effectLst/>
                <a:latin typeface="Consolas" panose="020B0609020204030204" pitchFamily="49" charset="0"/>
              </a:rPr>
              <a:t>y</a:t>
            </a:r>
            <a:r>
              <a:rPr lang="es-AR" sz="1200" b="0" dirty="0">
                <a:solidFill>
                  <a:srgbClr val="D4D4D4"/>
                </a:solidFill>
                <a:effectLst/>
                <a:latin typeface="Consolas" panose="020B0609020204030204" pitchFamily="49" charset="0"/>
              </a:rPr>
              <a:t>=</a:t>
            </a:r>
            <a:r>
              <a:rPr lang="es-AR" sz="1200" b="0" dirty="0">
                <a:solidFill>
                  <a:srgbClr val="B5CEA8"/>
                </a:solidFill>
                <a:effectLst/>
                <a:latin typeface="Consolas" panose="020B0609020204030204" pitchFamily="49" charset="0"/>
              </a:rPr>
              <a:t>20</a:t>
            </a:r>
            <a:r>
              <a:rPr lang="es-AR" sz="1200" b="0" dirty="0">
                <a:solidFill>
                  <a:srgbClr val="D4D4D4"/>
                </a:solidFill>
                <a:effectLst/>
                <a:latin typeface="Consolas" panose="020B0609020204030204" pitchFamily="49" charset="0"/>
              </a:rPr>
              <a:t>, </a:t>
            </a:r>
            <a:r>
              <a:rPr lang="es-AR" sz="1200" b="0" dirty="0" err="1">
                <a:solidFill>
                  <a:srgbClr val="9CDCFE"/>
                </a:solidFill>
                <a:effectLst/>
                <a:latin typeface="Consolas" panose="020B0609020204030204" pitchFamily="49" charset="0"/>
              </a:rPr>
              <a:t>width</a:t>
            </a:r>
            <a:r>
              <a:rPr lang="es-AR" sz="1200" b="0" dirty="0">
                <a:solidFill>
                  <a:srgbClr val="D4D4D4"/>
                </a:solidFill>
                <a:effectLst/>
                <a:latin typeface="Consolas" panose="020B0609020204030204" pitchFamily="49" charset="0"/>
              </a:rPr>
              <a:t>=</a:t>
            </a:r>
            <a:r>
              <a:rPr lang="es-AR" sz="1200" b="0" dirty="0">
                <a:solidFill>
                  <a:srgbClr val="B5CEA8"/>
                </a:solidFill>
                <a:effectLst/>
                <a:latin typeface="Consolas" panose="020B0609020204030204" pitchFamily="49" charset="0"/>
              </a:rPr>
              <a:t>60</a:t>
            </a:r>
            <a:r>
              <a:rPr lang="es-AR" sz="1200" b="0" dirty="0">
                <a:solidFill>
                  <a:srgbClr val="D4D4D4"/>
                </a:solidFill>
                <a:effectLst/>
                <a:latin typeface="Consolas" panose="020B0609020204030204" pitchFamily="49" charset="0"/>
              </a:rPr>
              <a:t>)</a:t>
            </a:r>
          </a:p>
          <a:p>
            <a:r>
              <a:rPr lang="es-AR" sz="1200" b="0" dirty="0" err="1">
                <a:solidFill>
                  <a:srgbClr val="9CDCFE"/>
                </a:solidFill>
                <a:effectLst/>
                <a:latin typeface="Consolas" panose="020B0609020204030204" pitchFamily="49" charset="0"/>
              </a:rPr>
              <a:t>boton_convertir</a:t>
            </a:r>
            <a:r>
              <a:rPr lang="es-AR" sz="1200" b="0" dirty="0">
                <a:solidFill>
                  <a:srgbClr val="D4D4D4"/>
                </a:solidFill>
                <a:effectLst/>
                <a:latin typeface="Consolas" panose="020B0609020204030204" pitchFamily="49" charset="0"/>
              </a:rPr>
              <a:t> = </a:t>
            </a:r>
            <a:r>
              <a:rPr lang="es-AR" sz="1200" b="0" dirty="0" err="1">
                <a:solidFill>
                  <a:srgbClr val="4EC9B0"/>
                </a:solidFill>
                <a:effectLst/>
                <a:latin typeface="Consolas" panose="020B0609020204030204" pitchFamily="49" charset="0"/>
              </a:rPr>
              <a:t>ttk</a:t>
            </a:r>
            <a:r>
              <a:rPr lang="es-AR" sz="1200" b="0" dirty="0" err="1">
                <a:solidFill>
                  <a:srgbClr val="D4D4D4"/>
                </a:solidFill>
                <a:effectLst/>
                <a:latin typeface="Consolas" panose="020B0609020204030204" pitchFamily="49" charset="0"/>
              </a:rPr>
              <a:t>.</a:t>
            </a:r>
            <a:r>
              <a:rPr lang="es-AR" sz="1200" b="0" dirty="0" err="1">
                <a:solidFill>
                  <a:srgbClr val="4EC9B0"/>
                </a:solidFill>
                <a:effectLst/>
                <a:latin typeface="Consolas" panose="020B0609020204030204" pitchFamily="49" charset="0"/>
              </a:rPr>
              <a:t>Button</a:t>
            </a:r>
            <a:r>
              <a:rPr lang="es-AR" sz="1200" b="0" dirty="0">
                <a:solidFill>
                  <a:srgbClr val="D4D4D4"/>
                </a:solidFill>
                <a:effectLst/>
                <a:latin typeface="Consolas" panose="020B0609020204030204" pitchFamily="49" charset="0"/>
              </a:rPr>
              <a:t>(</a:t>
            </a:r>
            <a:r>
              <a:rPr lang="es-AR" sz="1200" b="0" dirty="0" err="1">
                <a:solidFill>
                  <a:srgbClr val="9CDCFE"/>
                </a:solidFill>
                <a:effectLst/>
                <a:latin typeface="Consolas" panose="020B0609020204030204" pitchFamily="49" charset="0"/>
              </a:rPr>
              <a:t>text</a:t>
            </a:r>
            <a:r>
              <a:rPr lang="es-AR" sz="1200" b="0" dirty="0">
                <a:solidFill>
                  <a:srgbClr val="D4D4D4"/>
                </a:solidFill>
                <a:effectLst/>
                <a:latin typeface="Consolas" panose="020B0609020204030204" pitchFamily="49" charset="0"/>
              </a:rPr>
              <a:t>=</a:t>
            </a:r>
            <a:r>
              <a:rPr lang="es-AR" sz="1200" b="0" dirty="0">
                <a:solidFill>
                  <a:srgbClr val="CE9178"/>
                </a:solidFill>
                <a:effectLst/>
                <a:latin typeface="Consolas" panose="020B0609020204030204" pitchFamily="49" charset="0"/>
              </a:rPr>
              <a:t>"Convertir"</a:t>
            </a:r>
            <a:r>
              <a:rPr lang="es-AR" sz="1200" b="0" dirty="0">
                <a:solidFill>
                  <a:srgbClr val="D4D4D4"/>
                </a:solidFill>
                <a:effectLst/>
                <a:latin typeface="Consolas" panose="020B0609020204030204" pitchFamily="49" charset="0"/>
              </a:rPr>
              <a:t>)</a:t>
            </a:r>
          </a:p>
          <a:p>
            <a:r>
              <a:rPr lang="es-AR" sz="1200" b="0" dirty="0" err="1">
                <a:solidFill>
                  <a:srgbClr val="9CDCFE"/>
                </a:solidFill>
                <a:effectLst/>
                <a:latin typeface="Consolas" panose="020B0609020204030204" pitchFamily="49" charset="0"/>
              </a:rPr>
              <a:t>boton_convertir</a:t>
            </a:r>
            <a:r>
              <a:rPr lang="es-AR" sz="1200" b="0" dirty="0" err="1">
                <a:solidFill>
                  <a:srgbClr val="D4D4D4"/>
                </a:solidFill>
                <a:effectLst/>
                <a:latin typeface="Consolas" panose="020B0609020204030204" pitchFamily="49" charset="0"/>
              </a:rPr>
              <a:t>.</a:t>
            </a:r>
            <a:r>
              <a:rPr lang="es-AR" sz="1200" b="0" dirty="0" err="1">
                <a:solidFill>
                  <a:srgbClr val="9CDCFE"/>
                </a:solidFill>
                <a:effectLst/>
                <a:latin typeface="Consolas" panose="020B0609020204030204" pitchFamily="49" charset="0"/>
              </a:rPr>
              <a:t>place</a:t>
            </a:r>
            <a:r>
              <a:rPr lang="es-AR" sz="1200" b="0" dirty="0">
                <a:solidFill>
                  <a:srgbClr val="D4D4D4"/>
                </a:solidFill>
                <a:effectLst/>
                <a:latin typeface="Consolas" panose="020B0609020204030204" pitchFamily="49" charset="0"/>
              </a:rPr>
              <a:t>(</a:t>
            </a:r>
            <a:r>
              <a:rPr lang="es-AR" sz="1200" b="0" dirty="0">
                <a:solidFill>
                  <a:srgbClr val="9CDCFE"/>
                </a:solidFill>
                <a:effectLst/>
                <a:latin typeface="Consolas" panose="020B0609020204030204" pitchFamily="49" charset="0"/>
              </a:rPr>
              <a:t>x</a:t>
            </a:r>
            <a:r>
              <a:rPr lang="es-AR" sz="1200" b="0" dirty="0">
                <a:solidFill>
                  <a:srgbClr val="D4D4D4"/>
                </a:solidFill>
                <a:effectLst/>
                <a:latin typeface="Consolas" panose="020B0609020204030204" pitchFamily="49" charset="0"/>
              </a:rPr>
              <a:t>=</a:t>
            </a:r>
            <a:r>
              <a:rPr lang="es-AR" sz="1200" b="0" dirty="0">
                <a:solidFill>
                  <a:srgbClr val="B5CEA8"/>
                </a:solidFill>
                <a:effectLst/>
                <a:latin typeface="Consolas" panose="020B0609020204030204" pitchFamily="49" charset="0"/>
              </a:rPr>
              <a:t>20</a:t>
            </a:r>
            <a:r>
              <a:rPr lang="es-AR" sz="1200" b="0" dirty="0">
                <a:solidFill>
                  <a:srgbClr val="D4D4D4"/>
                </a:solidFill>
                <a:effectLst/>
                <a:latin typeface="Consolas" panose="020B0609020204030204" pitchFamily="49" charset="0"/>
              </a:rPr>
              <a:t>, </a:t>
            </a:r>
            <a:r>
              <a:rPr lang="es-AR" sz="1200" b="0" dirty="0">
                <a:solidFill>
                  <a:srgbClr val="9CDCFE"/>
                </a:solidFill>
                <a:effectLst/>
                <a:latin typeface="Consolas" panose="020B0609020204030204" pitchFamily="49" charset="0"/>
              </a:rPr>
              <a:t>y</a:t>
            </a:r>
            <a:r>
              <a:rPr lang="es-AR" sz="1200" b="0" dirty="0">
                <a:solidFill>
                  <a:srgbClr val="D4D4D4"/>
                </a:solidFill>
                <a:effectLst/>
                <a:latin typeface="Consolas" panose="020B0609020204030204" pitchFamily="49" charset="0"/>
              </a:rPr>
              <a:t>=</a:t>
            </a:r>
            <a:r>
              <a:rPr lang="es-AR" sz="1200" b="0" dirty="0">
                <a:solidFill>
                  <a:srgbClr val="B5CEA8"/>
                </a:solidFill>
                <a:effectLst/>
                <a:latin typeface="Consolas" panose="020B0609020204030204" pitchFamily="49" charset="0"/>
              </a:rPr>
              <a:t>60</a:t>
            </a:r>
            <a:r>
              <a:rPr lang="es-AR" sz="1200" b="0" dirty="0">
                <a:solidFill>
                  <a:srgbClr val="D4D4D4"/>
                </a:solidFill>
                <a:effectLst/>
                <a:latin typeface="Consolas" panose="020B0609020204030204" pitchFamily="49" charset="0"/>
              </a:rPr>
              <a:t>)</a:t>
            </a:r>
          </a:p>
          <a:p>
            <a:r>
              <a:rPr lang="es-AR" sz="1200" b="0" dirty="0" err="1">
                <a:solidFill>
                  <a:srgbClr val="9CDCFE"/>
                </a:solidFill>
                <a:effectLst/>
                <a:latin typeface="Consolas" panose="020B0609020204030204" pitchFamily="49" charset="0"/>
              </a:rPr>
              <a:t>etiqueta_temp_kelvin</a:t>
            </a:r>
            <a:r>
              <a:rPr lang="es-AR" sz="1200" b="0" dirty="0">
                <a:solidFill>
                  <a:srgbClr val="D4D4D4"/>
                </a:solidFill>
                <a:effectLst/>
                <a:latin typeface="Consolas" panose="020B0609020204030204" pitchFamily="49" charset="0"/>
              </a:rPr>
              <a:t> = </a:t>
            </a:r>
            <a:r>
              <a:rPr lang="es-AR" sz="1200" b="0" dirty="0" err="1">
                <a:solidFill>
                  <a:srgbClr val="4EC9B0"/>
                </a:solidFill>
                <a:effectLst/>
                <a:latin typeface="Consolas" panose="020B0609020204030204" pitchFamily="49" charset="0"/>
              </a:rPr>
              <a:t>ttk</a:t>
            </a:r>
            <a:r>
              <a:rPr lang="es-AR" sz="1200" b="0" dirty="0" err="1">
                <a:solidFill>
                  <a:srgbClr val="D4D4D4"/>
                </a:solidFill>
                <a:effectLst/>
                <a:latin typeface="Consolas" panose="020B0609020204030204" pitchFamily="49" charset="0"/>
              </a:rPr>
              <a:t>.</a:t>
            </a:r>
            <a:r>
              <a:rPr lang="es-AR" sz="1200" b="0" dirty="0" err="1">
                <a:solidFill>
                  <a:srgbClr val="4EC9B0"/>
                </a:solidFill>
                <a:effectLst/>
                <a:latin typeface="Consolas" panose="020B0609020204030204" pitchFamily="49" charset="0"/>
              </a:rPr>
              <a:t>Label</a:t>
            </a:r>
            <a:r>
              <a:rPr lang="es-AR" sz="1200" b="0" dirty="0">
                <a:solidFill>
                  <a:srgbClr val="D4D4D4"/>
                </a:solidFill>
                <a:effectLst/>
                <a:latin typeface="Consolas" panose="020B0609020204030204" pitchFamily="49" charset="0"/>
              </a:rPr>
              <a:t>(</a:t>
            </a:r>
            <a:r>
              <a:rPr lang="es-AR" sz="1200" b="0" dirty="0" err="1">
                <a:solidFill>
                  <a:srgbClr val="9CDCFE"/>
                </a:solidFill>
                <a:effectLst/>
                <a:latin typeface="Consolas" panose="020B0609020204030204" pitchFamily="49" charset="0"/>
              </a:rPr>
              <a:t>text</a:t>
            </a:r>
            <a:r>
              <a:rPr lang="es-AR" sz="1200" b="0" dirty="0">
                <a:solidFill>
                  <a:srgbClr val="D4D4D4"/>
                </a:solidFill>
                <a:effectLst/>
                <a:latin typeface="Consolas" panose="020B0609020204030204" pitchFamily="49" charset="0"/>
              </a:rPr>
              <a:t>=</a:t>
            </a:r>
            <a:r>
              <a:rPr lang="es-AR" sz="1200" b="0" dirty="0">
                <a:solidFill>
                  <a:srgbClr val="CE9178"/>
                </a:solidFill>
                <a:effectLst/>
                <a:latin typeface="Consolas" panose="020B0609020204030204" pitchFamily="49" charset="0"/>
              </a:rPr>
              <a:t>"Temperatura en K: n/a"</a:t>
            </a:r>
            <a:r>
              <a:rPr lang="es-AR" sz="1200" b="0" dirty="0">
                <a:solidFill>
                  <a:srgbClr val="D4D4D4"/>
                </a:solidFill>
                <a:effectLst/>
                <a:latin typeface="Consolas" panose="020B0609020204030204" pitchFamily="49" charset="0"/>
              </a:rPr>
              <a:t>)</a:t>
            </a:r>
          </a:p>
          <a:p>
            <a:r>
              <a:rPr lang="es-AR" sz="1200" b="0" dirty="0" err="1">
                <a:solidFill>
                  <a:srgbClr val="9CDCFE"/>
                </a:solidFill>
                <a:effectLst/>
                <a:latin typeface="Consolas" panose="020B0609020204030204" pitchFamily="49" charset="0"/>
              </a:rPr>
              <a:t>etiqueta_temp_kelvin</a:t>
            </a:r>
            <a:r>
              <a:rPr lang="es-AR" sz="1200" b="0" dirty="0" err="1">
                <a:solidFill>
                  <a:srgbClr val="D4D4D4"/>
                </a:solidFill>
                <a:effectLst/>
                <a:latin typeface="Consolas" panose="020B0609020204030204" pitchFamily="49" charset="0"/>
              </a:rPr>
              <a:t>.</a:t>
            </a:r>
            <a:r>
              <a:rPr lang="es-AR" sz="1200" b="0" dirty="0" err="1">
                <a:solidFill>
                  <a:srgbClr val="9CDCFE"/>
                </a:solidFill>
                <a:effectLst/>
                <a:latin typeface="Consolas" panose="020B0609020204030204" pitchFamily="49" charset="0"/>
              </a:rPr>
              <a:t>place</a:t>
            </a:r>
            <a:r>
              <a:rPr lang="es-AR" sz="1200" b="0" dirty="0">
                <a:solidFill>
                  <a:srgbClr val="D4D4D4"/>
                </a:solidFill>
                <a:effectLst/>
                <a:latin typeface="Consolas" panose="020B0609020204030204" pitchFamily="49" charset="0"/>
              </a:rPr>
              <a:t>(</a:t>
            </a:r>
            <a:r>
              <a:rPr lang="es-AR" sz="1200" b="0" dirty="0">
                <a:solidFill>
                  <a:srgbClr val="9CDCFE"/>
                </a:solidFill>
                <a:effectLst/>
                <a:latin typeface="Consolas" panose="020B0609020204030204" pitchFamily="49" charset="0"/>
              </a:rPr>
              <a:t>x</a:t>
            </a:r>
            <a:r>
              <a:rPr lang="es-AR" sz="1200" b="0" dirty="0">
                <a:solidFill>
                  <a:srgbClr val="D4D4D4"/>
                </a:solidFill>
                <a:effectLst/>
                <a:latin typeface="Consolas" panose="020B0609020204030204" pitchFamily="49" charset="0"/>
              </a:rPr>
              <a:t>=</a:t>
            </a:r>
            <a:r>
              <a:rPr lang="es-AR" sz="1200" b="0" dirty="0">
                <a:solidFill>
                  <a:srgbClr val="B5CEA8"/>
                </a:solidFill>
                <a:effectLst/>
                <a:latin typeface="Consolas" panose="020B0609020204030204" pitchFamily="49" charset="0"/>
              </a:rPr>
              <a:t>20</a:t>
            </a:r>
            <a:r>
              <a:rPr lang="es-AR" sz="1200" b="0" dirty="0">
                <a:solidFill>
                  <a:srgbClr val="D4D4D4"/>
                </a:solidFill>
                <a:effectLst/>
                <a:latin typeface="Consolas" panose="020B0609020204030204" pitchFamily="49" charset="0"/>
              </a:rPr>
              <a:t>, </a:t>
            </a:r>
            <a:r>
              <a:rPr lang="es-AR" sz="1200" b="0" dirty="0">
                <a:solidFill>
                  <a:srgbClr val="9CDCFE"/>
                </a:solidFill>
                <a:effectLst/>
                <a:latin typeface="Consolas" panose="020B0609020204030204" pitchFamily="49" charset="0"/>
              </a:rPr>
              <a:t>y</a:t>
            </a:r>
            <a:r>
              <a:rPr lang="es-AR" sz="1200" b="0" dirty="0">
                <a:solidFill>
                  <a:srgbClr val="D4D4D4"/>
                </a:solidFill>
                <a:effectLst/>
                <a:latin typeface="Consolas" panose="020B0609020204030204" pitchFamily="49" charset="0"/>
              </a:rPr>
              <a:t>=</a:t>
            </a:r>
            <a:r>
              <a:rPr lang="es-AR" sz="1200" b="0" dirty="0">
                <a:solidFill>
                  <a:srgbClr val="B5CEA8"/>
                </a:solidFill>
                <a:effectLst/>
                <a:latin typeface="Consolas" panose="020B0609020204030204" pitchFamily="49" charset="0"/>
              </a:rPr>
              <a:t>120</a:t>
            </a:r>
            <a:r>
              <a:rPr lang="es-AR" sz="1200" b="0" dirty="0">
                <a:solidFill>
                  <a:srgbClr val="D4D4D4"/>
                </a:solidFill>
                <a:effectLst/>
                <a:latin typeface="Consolas" panose="020B0609020204030204" pitchFamily="49" charset="0"/>
              </a:rPr>
              <a:t>)</a:t>
            </a:r>
          </a:p>
          <a:p>
            <a:r>
              <a:rPr lang="es-AR" sz="1200" b="0" dirty="0" err="1">
                <a:solidFill>
                  <a:srgbClr val="9CDCFE"/>
                </a:solidFill>
                <a:effectLst/>
                <a:latin typeface="Consolas" panose="020B0609020204030204" pitchFamily="49" charset="0"/>
              </a:rPr>
              <a:t>etiqueta_temp_fahrenheit</a:t>
            </a:r>
            <a:r>
              <a:rPr lang="es-AR" sz="1200" b="0" dirty="0">
                <a:solidFill>
                  <a:srgbClr val="D4D4D4"/>
                </a:solidFill>
                <a:effectLst/>
                <a:latin typeface="Consolas" panose="020B0609020204030204" pitchFamily="49" charset="0"/>
              </a:rPr>
              <a:t> = </a:t>
            </a:r>
            <a:r>
              <a:rPr lang="es-AR" sz="1200" b="0" dirty="0" err="1">
                <a:solidFill>
                  <a:srgbClr val="4EC9B0"/>
                </a:solidFill>
                <a:effectLst/>
                <a:latin typeface="Consolas" panose="020B0609020204030204" pitchFamily="49" charset="0"/>
              </a:rPr>
              <a:t>ttk</a:t>
            </a:r>
            <a:r>
              <a:rPr lang="es-AR" sz="1200" b="0" dirty="0" err="1">
                <a:solidFill>
                  <a:srgbClr val="D4D4D4"/>
                </a:solidFill>
                <a:effectLst/>
                <a:latin typeface="Consolas" panose="020B0609020204030204" pitchFamily="49" charset="0"/>
              </a:rPr>
              <a:t>.</a:t>
            </a:r>
            <a:r>
              <a:rPr lang="es-AR" sz="1200" b="0" dirty="0" err="1">
                <a:solidFill>
                  <a:srgbClr val="4EC9B0"/>
                </a:solidFill>
                <a:effectLst/>
                <a:latin typeface="Consolas" panose="020B0609020204030204" pitchFamily="49" charset="0"/>
              </a:rPr>
              <a:t>Label</a:t>
            </a:r>
            <a:r>
              <a:rPr lang="es-AR" sz="1200" b="0" dirty="0">
                <a:solidFill>
                  <a:srgbClr val="D4D4D4"/>
                </a:solidFill>
                <a:effectLst/>
                <a:latin typeface="Consolas" panose="020B0609020204030204" pitchFamily="49" charset="0"/>
              </a:rPr>
              <a:t>(</a:t>
            </a:r>
            <a:r>
              <a:rPr lang="es-AR" sz="1200" b="0" dirty="0" err="1">
                <a:solidFill>
                  <a:srgbClr val="9CDCFE"/>
                </a:solidFill>
                <a:effectLst/>
                <a:latin typeface="Consolas" panose="020B0609020204030204" pitchFamily="49" charset="0"/>
              </a:rPr>
              <a:t>text</a:t>
            </a:r>
            <a:r>
              <a:rPr lang="es-AR" sz="1200" b="0" dirty="0">
                <a:solidFill>
                  <a:srgbClr val="D4D4D4"/>
                </a:solidFill>
                <a:effectLst/>
                <a:latin typeface="Consolas" panose="020B0609020204030204" pitchFamily="49" charset="0"/>
              </a:rPr>
              <a:t>=</a:t>
            </a:r>
            <a:r>
              <a:rPr lang="es-AR" sz="1200" b="0" dirty="0">
                <a:solidFill>
                  <a:srgbClr val="CE9178"/>
                </a:solidFill>
                <a:effectLst/>
                <a:latin typeface="Consolas" panose="020B0609020204030204" pitchFamily="49" charset="0"/>
              </a:rPr>
              <a:t>"Temperatura en </a:t>
            </a:r>
            <a:r>
              <a:rPr lang="es-AR" sz="1200" b="0" dirty="0" err="1">
                <a:solidFill>
                  <a:srgbClr val="CE9178"/>
                </a:solidFill>
                <a:effectLst/>
                <a:latin typeface="Consolas" panose="020B0609020204030204" pitchFamily="49" charset="0"/>
              </a:rPr>
              <a:t>ºF</a:t>
            </a:r>
            <a:r>
              <a:rPr lang="es-AR" sz="1200" b="0" dirty="0">
                <a:solidFill>
                  <a:srgbClr val="CE9178"/>
                </a:solidFill>
                <a:effectLst/>
                <a:latin typeface="Consolas" panose="020B0609020204030204" pitchFamily="49" charset="0"/>
              </a:rPr>
              <a:t>: n/a"</a:t>
            </a:r>
            <a:r>
              <a:rPr lang="es-AR" sz="1200" b="0" dirty="0">
                <a:solidFill>
                  <a:srgbClr val="D4D4D4"/>
                </a:solidFill>
                <a:effectLst/>
                <a:latin typeface="Consolas" panose="020B0609020204030204" pitchFamily="49" charset="0"/>
              </a:rPr>
              <a:t>)</a:t>
            </a:r>
          </a:p>
          <a:p>
            <a:r>
              <a:rPr lang="es-AR" sz="1200" b="0" dirty="0" err="1">
                <a:solidFill>
                  <a:srgbClr val="9CDCFE"/>
                </a:solidFill>
                <a:effectLst/>
                <a:latin typeface="Consolas" panose="020B0609020204030204" pitchFamily="49" charset="0"/>
              </a:rPr>
              <a:t>etiqueta_temp_fahrenheit</a:t>
            </a:r>
            <a:r>
              <a:rPr lang="es-AR" sz="1200" b="0" dirty="0" err="1">
                <a:solidFill>
                  <a:srgbClr val="D4D4D4"/>
                </a:solidFill>
                <a:effectLst/>
                <a:latin typeface="Consolas" panose="020B0609020204030204" pitchFamily="49" charset="0"/>
              </a:rPr>
              <a:t>.</a:t>
            </a:r>
            <a:r>
              <a:rPr lang="es-AR" sz="1200" b="0" dirty="0" err="1">
                <a:solidFill>
                  <a:srgbClr val="9CDCFE"/>
                </a:solidFill>
                <a:effectLst/>
                <a:latin typeface="Consolas" panose="020B0609020204030204" pitchFamily="49" charset="0"/>
              </a:rPr>
              <a:t>place</a:t>
            </a:r>
            <a:r>
              <a:rPr lang="es-AR" sz="1200" b="0" dirty="0">
                <a:solidFill>
                  <a:srgbClr val="D4D4D4"/>
                </a:solidFill>
                <a:effectLst/>
                <a:latin typeface="Consolas" panose="020B0609020204030204" pitchFamily="49" charset="0"/>
              </a:rPr>
              <a:t>(</a:t>
            </a:r>
            <a:r>
              <a:rPr lang="es-AR" sz="1200" b="0" dirty="0">
                <a:solidFill>
                  <a:srgbClr val="9CDCFE"/>
                </a:solidFill>
                <a:effectLst/>
                <a:latin typeface="Consolas" panose="020B0609020204030204" pitchFamily="49" charset="0"/>
              </a:rPr>
              <a:t>x</a:t>
            </a:r>
            <a:r>
              <a:rPr lang="es-AR" sz="1200" b="0" dirty="0">
                <a:solidFill>
                  <a:srgbClr val="D4D4D4"/>
                </a:solidFill>
                <a:effectLst/>
                <a:latin typeface="Consolas" panose="020B0609020204030204" pitchFamily="49" charset="0"/>
              </a:rPr>
              <a:t>=</a:t>
            </a:r>
            <a:r>
              <a:rPr lang="es-AR" sz="1200" b="0" dirty="0">
                <a:solidFill>
                  <a:srgbClr val="B5CEA8"/>
                </a:solidFill>
                <a:effectLst/>
                <a:latin typeface="Consolas" panose="020B0609020204030204" pitchFamily="49" charset="0"/>
              </a:rPr>
              <a:t>20</a:t>
            </a:r>
            <a:r>
              <a:rPr lang="es-AR" sz="1200" b="0" dirty="0">
                <a:solidFill>
                  <a:srgbClr val="D4D4D4"/>
                </a:solidFill>
                <a:effectLst/>
                <a:latin typeface="Consolas" panose="020B0609020204030204" pitchFamily="49" charset="0"/>
              </a:rPr>
              <a:t>, </a:t>
            </a:r>
            <a:r>
              <a:rPr lang="es-AR" sz="1200" b="0" dirty="0">
                <a:solidFill>
                  <a:srgbClr val="9CDCFE"/>
                </a:solidFill>
                <a:effectLst/>
                <a:latin typeface="Consolas" panose="020B0609020204030204" pitchFamily="49" charset="0"/>
              </a:rPr>
              <a:t>y</a:t>
            </a:r>
            <a:r>
              <a:rPr lang="es-AR" sz="1200" b="0" dirty="0">
                <a:solidFill>
                  <a:srgbClr val="D4D4D4"/>
                </a:solidFill>
                <a:effectLst/>
                <a:latin typeface="Consolas" panose="020B0609020204030204" pitchFamily="49" charset="0"/>
              </a:rPr>
              <a:t>=</a:t>
            </a:r>
            <a:r>
              <a:rPr lang="es-AR" sz="1200" b="0" dirty="0">
                <a:solidFill>
                  <a:srgbClr val="B5CEA8"/>
                </a:solidFill>
                <a:effectLst/>
                <a:latin typeface="Consolas" panose="020B0609020204030204" pitchFamily="49" charset="0"/>
              </a:rPr>
              <a:t>160</a:t>
            </a:r>
            <a:r>
              <a:rPr lang="es-AR" sz="1200" b="0" dirty="0">
                <a:solidFill>
                  <a:srgbClr val="D4D4D4"/>
                </a:solidFill>
                <a:effectLst/>
                <a:latin typeface="Consolas" panose="020B0609020204030204" pitchFamily="49" charset="0"/>
              </a:rPr>
              <a:t>)</a:t>
            </a:r>
          </a:p>
          <a:p>
            <a:r>
              <a:rPr lang="es-AR" sz="1200" b="0" dirty="0" err="1">
                <a:solidFill>
                  <a:srgbClr val="9CDCFE"/>
                </a:solidFill>
                <a:effectLst/>
                <a:latin typeface="Consolas" panose="020B0609020204030204" pitchFamily="49" charset="0"/>
              </a:rPr>
              <a:t>ventana</a:t>
            </a:r>
            <a:r>
              <a:rPr lang="es-AR" sz="1200" b="0" dirty="0" err="1">
                <a:solidFill>
                  <a:srgbClr val="D4D4D4"/>
                </a:solidFill>
                <a:effectLst/>
                <a:latin typeface="Consolas" panose="020B0609020204030204" pitchFamily="49" charset="0"/>
              </a:rPr>
              <a:t>.</a:t>
            </a:r>
            <a:r>
              <a:rPr lang="es-AR" sz="1200" b="0" dirty="0" err="1">
                <a:solidFill>
                  <a:srgbClr val="DCDCAA"/>
                </a:solidFill>
                <a:effectLst/>
                <a:latin typeface="Consolas" panose="020B0609020204030204" pitchFamily="49" charset="0"/>
              </a:rPr>
              <a:t>mainloop</a:t>
            </a:r>
            <a:r>
              <a:rPr lang="es-AR" sz="1200" b="0" dirty="0">
                <a:solidFill>
                  <a:srgbClr val="D4D4D4"/>
                </a:solidFill>
                <a:effectLst/>
                <a:latin typeface="Consolas" panose="020B0609020204030204" pitchFamily="49" charset="0"/>
              </a:rPr>
              <a:t>()</a:t>
            </a:r>
          </a:p>
        </p:txBody>
      </p:sp>
      <p:sp>
        <p:nvSpPr>
          <p:cNvPr id="11" name="CuadroTexto 10">
            <a:extLst>
              <a:ext uri="{FF2B5EF4-FFF2-40B4-BE49-F238E27FC236}">
                <a16:creationId xmlns:a16="http://schemas.microsoft.com/office/drawing/2014/main" id="{76BB960E-E318-F44C-E657-106D6C96F496}"/>
              </a:ext>
            </a:extLst>
          </p:cNvPr>
          <p:cNvSpPr txBox="1"/>
          <p:nvPr/>
        </p:nvSpPr>
        <p:spPr>
          <a:xfrm>
            <a:off x="6688377" y="2657952"/>
            <a:ext cx="5286234" cy="3600986"/>
          </a:xfrm>
          <a:prstGeom prst="rect">
            <a:avLst/>
          </a:prstGeom>
          <a:solidFill>
            <a:schemeClr val="tx1">
              <a:lumMod val="85000"/>
              <a:lumOff val="15000"/>
            </a:schemeClr>
          </a:solidFill>
        </p:spPr>
        <p:txBody>
          <a:bodyPr wrap="square">
            <a:spAutoFit/>
          </a:bodyPr>
          <a:lstStyle/>
          <a:p>
            <a:r>
              <a:rPr lang="es-AR" sz="1200" b="0">
                <a:solidFill>
                  <a:srgbClr val="C586C0"/>
                </a:solidFill>
                <a:effectLst/>
                <a:latin typeface="Consolas" panose="020B0609020204030204" pitchFamily="49" charset="0"/>
              </a:rPr>
              <a:t>import</a:t>
            </a:r>
            <a:r>
              <a:rPr lang="es-AR" sz="1200" b="0">
                <a:solidFill>
                  <a:srgbClr val="D4D4D4"/>
                </a:solidFill>
                <a:effectLst/>
                <a:latin typeface="Consolas" panose="020B0609020204030204" pitchFamily="49" charset="0"/>
              </a:rPr>
              <a:t> </a:t>
            </a:r>
            <a:r>
              <a:rPr lang="es-AR" sz="1200" b="0">
                <a:solidFill>
                  <a:srgbClr val="4EC9B0"/>
                </a:solidFill>
                <a:effectLst/>
                <a:latin typeface="Consolas" panose="020B0609020204030204" pitchFamily="49" charset="0"/>
              </a:rPr>
              <a:t>tkinter</a:t>
            </a:r>
            <a:r>
              <a:rPr lang="es-AR" sz="1200" b="0">
                <a:solidFill>
                  <a:srgbClr val="D4D4D4"/>
                </a:solidFill>
                <a:effectLst/>
                <a:latin typeface="Consolas" panose="020B0609020204030204" pitchFamily="49" charset="0"/>
              </a:rPr>
              <a:t> </a:t>
            </a:r>
            <a:r>
              <a:rPr lang="es-AR" sz="1200" b="0">
                <a:solidFill>
                  <a:srgbClr val="C586C0"/>
                </a:solidFill>
                <a:effectLst/>
                <a:latin typeface="Consolas" panose="020B0609020204030204" pitchFamily="49" charset="0"/>
              </a:rPr>
              <a:t>as</a:t>
            </a:r>
            <a:r>
              <a:rPr lang="es-AR" sz="1200" b="0">
                <a:solidFill>
                  <a:srgbClr val="D4D4D4"/>
                </a:solidFill>
                <a:effectLst/>
                <a:latin typeface="Consolas" panose="020B0609020204030204" pitchFamily="49" charset="0"/>
              </a:rPr>
              <a:t> </a:t>
            </a:r>
            <a:r>
              <a:rPr lang="es-AR" sz="1200" b="0">
                <a:solidFill>
                  <a:srgbClr val="4EC9B0"/>
                </a:solidFill>
                <a:effectLst/>
                <a:latin typeface="Consolas" panose="020B0609020204030204" pitchFamily="49" charset="0"/>
              </a:rPr>
              <a:t>tk</a:t>
            </a:r>
            <a:endParaRPr lang="es-AR" sz="1200" b="0">
              <a:solidFill>
                <a:srgbClr val="D4D4D4"/>
              </a:solidFill>
              <a:effectLst/>
              <a:latin typeface="Consolas" panose="020B0609020204030204" pitchFamily="49" charset="0"/>
            </a:endParaRPr>
          </a:p>
          <a:p>
            <a:r>
              <a:rPr lang="es-AR" sz="1200" b="0">
                <a:solidFill>
                  <a:srgbClr val="C586C0"/>
                </a:solidFill>
                <a:effectLst/>
                <a:latin typeface="Consolas" panose="020B0609020204030204" pitchFamily="49" charset="0"/>
              </a:rPr>
              <a:t>from</a:t>
            </a:r>
            <a:r>
              <a:rPr lang="es-AR" sz="1200" b="0">
                <a:solidFill>
                  <a:srgbClr val="D4D4D4"/>
                </a:solidFill>
                <a:effectLst/>
                <a:latin typeface="Consolas" panose="020B0609020204030204" pitchFamily="49" charset="0"/>
              </a:rPr>
              <a:t> </a:t>
            </a:r>
            <a:r>
              <a:rPr lang="es-AR" sz="1200" b="0">
                <a:solidFill>
                  <a:srgbClr val="4EC9B0"/>
                </a:solidFill>
                <a:effectLst/>
                <a:latin typeface="Consolas" panose="020B0609020204030204" pitchFamily="49" charset="0"/>
              </a:rPr>
              <a:t>tkinter</a:t>
            </a:r>
            <a:r>
              <a:rPr lang="es-AR" sz="1200" b="0">
                <a:solidFill>
                  <a:srgbClr val="D4D4D4"/>
                </a:solidFill>
                <a:effectLst/>
                <a:latin typeface="Consolas" panose="020B0609020204030204" pitchFamily="49" charset="0"/>
              </a:rPr>
              <a:t> </a:t>
            </a:r>
            <a:r>
              <a:rPr lang="es-AR" sz="1200" b="0">
                <a:solidFill>
                  <a:srgbClr val="C586C0"/>
                </a:solidFill>
                <a:effectLst/>
                <a:latin typeface="Consolas" panose="020B0609020204030204" pitchFamily="49" charset="0"/>
              </a:rPr>
              <a:t>import</a:t>
            </a:r>
            <a:r>
              <a:rPr lang="es-AR" sz="1200" b="0">
                <a:solidFill>
                  <a:srgbClr val="D4D4D4"/>
                </a:solidFill>
                <a:effectLst/>
                <a:latin typeface="Consolas" panose="020B0609020204030204" pitchFamily="49" charset="0"/>
              </a:rPr>
              <a:t> </a:t>
            </a:r>
            <a:r>
              <a:rPr lang="es-AR" sz="1200" b="0">
                <a:solidFill>
                  <a:srgbClr val="4EC9B0"/>
                </a:solidFill>
                <a:effectLst/>
                <a:latin typeface="Consolas" panose="020B0609020204030204" pitchFamily="49" charset="0"/>
              </a:rPr>
              <a:t>ttk</a:t>
            </a:r>
            <a:endParaRPr lang="es-AR" sz="1200" b="0">
              <a:solidFill>
                <a:srgbClr val="D4D4D4"/>
              </a:solidFill>
              <a:effectLst/>
              <a:latin typeface="Consolas" panose="020B0609020204030204" pitchFamily="49" charset="0"/>
            </a:endParaRPr>
          </a:p>
          <a:p>
            <a:r>
              <a:rPr lang="es-AR" sz="1200" b="0">
                <a:solidFill>
                  <a:srgbClr val="569CD6"/>
                </a:solidFill>
                <a:effectLst/>
                <a:latin typeface="Consolas" panose="020B0609020204030204" pitchFamily="49" charset="0"/>
              </a:rPr>
              <a:t>class</a:t>
            </a:r>
            <a:r>
              <a:rPr lang="es-AR" sz="1200" b="0">
                <a:solidFill>
                  <a:srgbClr val="D4D4D4"/>
                </a:solidFill>
                <a:effectLst/>
                <a:latin typeface="Consolas" panose="020B0609020204030204" pitchFamily="49" charset="0"/>
              </a:rPr>
              <a:t> </a:t>
            </a:r>
            <a:r>
              <a:rPr lang="es-AR" sz="1200" b="0">
                <a:solidFill>
                  <a:srgbClr val="4EC9B0"/>
                </a:solidFill>
                <a:effectLst/>
                <a:latin typeface="Consolas" panose="020B0609020204030204" pitchFamily="49" charset="0"/>
              </a:rPr>
              <a:t>Aplicacion</a:t>
            </a:r>
            <a:r>
              <a:rPr lang="es-AR" sz="1200" b="0">
                <a:solidFill>
                  <a:srgbClr val="D4D4D4"/>
                </a:solidFill>
                <a:effectLst/>
                <a:latin typeface="Consolas" panose="020B0609020204030204" pitchFamily="49" charset="0"/>
              </a:rPr>
              <a:t>(</a:t>
            </a:r>
            <a:r>
              <a:rPr lang="es-AR" sz="1200" b="0">
                <a:solidFill>
                  <a:srgbClr val="4EC9B0"/>
                </a:solidFill>
                <a:effectLst/>
                <a:latin typeface="Consolas" panose="020B0609020204030204" pitchFamily="49" charset="0"/>
              </a:rPr>
              <a:t>ttk</a:t>
            </a:r>
            <a:r>
              <a:rPr lang="es-AR" sz="1200" b="0">
                <a:solidFill>
                  <a:srgbClr val="D4D4D4"/>
                </a:solidFill>
                <a:effectLst/>
                <a:latin typeface="Consolas" panose="020B0609020204030204" pitchFamily="49" charset="0"/>
              </a:rPr>
              <a:t>.</a:t>
            </a:r>
            <a:r>
              <a:rPr lang="es-AR" sz="1200" b="0">
                <a:solidFill>
                  <a:srgbClr val="4EC9B0"/>
                </a:solidFill>
                <a:effectLst/>
                <a:latin typeface="Consolas" panose="020B0609020204030204" pitchFamily="49" charset="0"/>
              </a:rPr>
              <a:t>Frame</a:t>
            </a:r>
            <a:r>
              <a:rPr lang="es-AR" sz="1200" b="0">
                <a:solidFill>
                  <a:srgbClr val="D4D4D4"/>
                </a:solidFill>
                <a:effectLst/>
                <a:latin typeface="Consolas" panose="020B0609020204030204" pitchFamily="49" charset="0"/>
              </a:rPr>
              <a:t>):</a:t>
            </a:r>
          </a:p>
          <a:p>
            <a:r>
              <a:rPr lang="es-AR" sz="1200" b="0">
                <a:solidFill>
                  <a:srgbClr val="D4D4D4"/>
                </a:solidFill>
                <a:effectLst/>
                <a:latin typeface="Consolas" panose="020B0609020204030204" pitchFamily="49" charset="0"/>
              </a:rPr>
              <a:t>    </a:t>
            </a:r>
            <a:r>
              <a:rPr lang="es-AR" sz="1200" b="0">
                <a:solidFill>
                  <a:srgbClr val="569CD6"/>
                </a:solidFill>
                <a:effectLst/>
                <a:latin typeface="Consolas" panose="020B0609020204030204" pitchFamily="49" charset="0"/>
              </a:rPr>
              <a:t>def</a:t>
            </a:r>
            <a:r>
              <a:rPr lang="es-AR" sz="1200" b="0">
                <a:solidFill>
                  <a:srgbClr val="D4D4D4"/>
                </a:solidFill>
                <a:effectLst/>
                <a:latin typeface="Consolas" panose="020B0609020204030204" pitchFamily="49" charset="0"/>
              </a:rPr>
              <a:t> </a:t>
            </a:r>
            <a:r>
              <a:rPr lang="es-AR" sz="1200" b="0">
                <a:solidFill>
                  <a:srgbClr val="DCDCAA"/>
                </a:solidFill>
                <a:effectLst/>
                <a:latin typeface="Consolas" panose="020B0609020204030204" pitchFamily="49" charset="0"/>
              </a:rPr>
              <a:t>__init__</a:t>
            </a:r>
            <a:r>
              <a:rPr lang="es-AR" sz="1200" b="0">
                <a:solidFill>
                  <a:srgbClr val="D4D4D4"/>
                </a:solidFill>
                <a:effectLst/>
                <a:latin typeface="Consolas" panose="020B0609020204030204" pitchFamily="49" charset="0"/>
              </a:rPr>
              <a:t>(</a:t>
            </a:r>
            <a:r>
              <a:rPr lang="es-AR" sz="1200" b="0">
                <a:solidFill>
                  <a:srgbClr val="9CDCFE"/>
                </a:solidFill>
                <a:effectLst/>
                <a:latin typeface="Consolas" panose="020B0609020204030204" pitchFamily="49" charset="0"/>
              </a:rPr>
              <a:t>self</a:t>
            </a:r>
            <a:r>
              <a:rPr lang="es-AR" sz="1200" b="0">
                <a:solidFill>
                  <a:srgbClr val="D4D4D4"/>
                </a:solidFill>
                <a:effectLst/>
                <a:latin typeface="Consolas" panose="020B0609020204030204" pitchFamily="49" charset="0"/>
              </a:rPr>
              <a:t>, </a:t>
            </a:r>
            <a:r>
              <a:rPr lang="es-AR" sz="1200" b="0">
                <a:solidFill>
                  <a:srgbClr val="9CDCFE"/>
                </a:solidFill>
                <a:effectLst/>
                <a:latin typeface="Consolas" panose="020B0609020204030204" pitchFamily="49" charset="0"/>
              </a:rPr>
              <a:t>parent</a:t>
            </a:r>
            <a:r>
              <a:rPr lang="es-AR" sz="1200" b="0">
                <a:solidFill>
                  <a:srgbClr val="D4D4D4"/>
                </a:solidFill>
                <a:effectLst/>
                <a:latin typeface="Consolas" panose="020B0609020204030204" pitchFamily="49" charset="0"/>
              </a:rPr>
              <a:t>):</a:t>
            </a:r>
          </a:p>
          <a:p>
            <a:r>
              <a:rPr lang="es-AR" sz="1200" b="0">
                <a:solidFill>
                  <a:srgbClr val="D4D4D4"/>
                </a:solidFill>
                <a:effectLst/>
                <a:latin typeface="Consolas" panose="020B0609020204030204" pitchFamily="49" charset="0"/>
              </a:rPr>
              <a:t>        </a:t>
            </a:r>
            <a:r>
              <a:rPr lang="es-AR" sz="1200" b="0">
                <a:solidFill>
                  <a:srgbClr val="4EC9B0"/>
                </a:solidFill>
                <a:effectLst/>
                <a:latin typeface="Consolas" panose="020B0609020204030204" pitchFamily="49" charset="0"/>
              </a:rPr>
              <a:t>super</a:t>
            </a:r>
            <a:r>
              <a:rPr lang="es-AR" sz="1200" b="0">
                <a:solidFill>
                  <a:srgbClr val="D4D4D4"/>
                </a:solidFill>
                <a:effectLst/>
                <a:latin typeface="Consolas" panose="020B0609020204030204" pitchFamily="49" charset="0"/>
              </a:rPr>
              <a:t>().</a:t>
            </a:r>
            <a:r>
              <a:rPr lang="es-AR" sz="1200" b="0">
                <a:solidFill>
                  <a:srgbClr val="DCDCAA"/>
                </a:solidFill>
                <a:effectLst/>
                <a:latin typeface="Consolas" panose="020B0609020204030204" pitchFamily="49" charset="0"/>
              </a:rPr>
              <a:t>__init__</a:t>
            </a:r>
            <a:r>
              <a:rPr lang="es-AR" sz="1200" b="0">
                <a:solidFill>
                  <a:srgbClr val="D4D4D4"/>
                </a:solidFill>
                <a:effectLst/>
                <a:latin typeface="Consolas" panose="020B0609020204030204" pitchFamily="49" charset="0"/>
              </a:rPr>
              <a:t>(</a:t>
            </a:r>
            <a:r>
              <a:rPr lang="es-AR" sz="1200" b="0">
                <a:solidFill>
                  <a:srgbClr val="9CDCFE"/>
                </a:solidFill>
                <a:effectLst/>
                <a:latin typeface="Consolas" panose="020B0609020204030204" pitchFamily="49" charset="0"/>
              </a:rPr>
              <a:t>parent</a:t>
            </a:r>
            <a:r>
              <a:rPr lang="es-AR" sz="1200" b="0">
                <a:solidFill>
                  <a:srgbClr val="D4D4D4"/>
                </a:solidFill>
                <a:effectLst/>
                <a:latin typeface="Consolas" panose="020B0609020204030204" pitchFamily="49" charset="0"/>
              </a:rPr>
              <a:t>)</a:t>
            </a:r>
          </a:p>
          <a:p>
            <a:r>
              <a:rPr lang="es-AR" sz="1200" b="0">
                <a:solidFill>
                  <a:srgbClr val="D4D4D4"/>
                </a:solidFill>
                <a:effectLst/>
                <a:latin typeface="Consolas" panose="020B0609020204030204" pitchFamily="49" charset="0"/>
              </a:rPr>
              <a:t>        </a:t>
            </a:r>
            <a:r>
              <a:rPr lang="es-AR" sz="1200" b="0">
                <a:solidFill>
                  <a:srgbClr val="9CDCFE"/>
                </a:solidFill>
                <a:effectLst/>
                <a:latin typeface="Consolas" panose="020B0609020204030204" pitchFamily="49" charset="0"/>
              </a:rPr>
              <a:t>self</a:t>
            </a:r>
            <a:r>
              <a:rPr lang="es-AR" sz="1200" b="0">
                <a:solidFill>
                  <a:srgbClr val="D4D4D4"/>
                </a:solidFill>
                <a:effectLst/>
                <a:latin typeface="Consolas" panose="020B0609020204030204" pitchFamily="49" charset="0"/>
              </a:rPr>
              <a:t>.</a:t>
            </a:r>
            <a:r>
              <a:rPr lang="es-AR" sz="1200" b="0">
                <a:solidFill>
                  <a:srgbClr val="9CDCFE"/>
                </a:solidFill>
                <a:effectLst/>
                <a:latin typeface="Consolas" panose="020B0609020204030204" pitchFamily="49" charset="0"/>
              </a:rPr>
              <a:t>etiqueta_temp_celsius</a:t>
            </a:r>
            <a:r>
              <a:rPr lang="es-AR" sz="1200" b="0">
                <a:solidFill>
                  <a:srgbClr val="D4D4D4"/>
                </a:solidFill>
                <a:effectLst/>
                <a:latin typeface="Consolas" panose="020B0609020204030204" pitchFamily="49" charset="0"/>
              </a:rPr>
              <a:t> = </a:t>
            </a:r>
            <a:r>
              <a:rPr lang="es-AR" sz="1200" b="0">
                <a:solidFill>
                  <a:srgbClr val="4EC9B0"/>
                </a:solidFill>
                <a:effectLst/>
                <a:latin typeface="Consolas" panose="020B0609020204030204" pitchFamily="49" charset="0"/>
              </a:rPr>
              <a:t>ttk</a:t>
            </a:r>
            <a:r>
              <a:rPr lang="es-AR" sz="1200" b="0">
                <a:solidFill>
                  <a:srgbClr val="D4D4D4"/>
                </a:solidFill>
                <a:effectLst/>
                <a:latin typeface="Consolas" panose="020B0609020204030204" pitchFamily="49" charset="0"/>
              </a:rPr>
              <a:t>.</a:t>
            </a:r>
            <a:r>
              <a:rPr lang="es-AR" sz="1200" b="0">
                <a:solidFill>
                  <a:srgbClr val="4EC9B0"/>
                </a:solidFill>
                <a:effectLst/>
                <a:latin typeface="Consolas" panose="020B0609020204030204" pitchFamily="49" charset="0"/>
              </a:rPr>
              <a:t>Label</a:t>
            </a:r>
            <a:r>
              <a:rPr lang="es-AR" sz="1200" b="0">
                <a:solidFill>
                  <a:srgbClr val="D4D4D4"/>
                </a:solidFill>
                <a:effectLst/>
                <a:latin typeface="Consolas" panose="020B0609020204030204" pitchFamily="49" charset="0"/>
              </a:rPr>
              <a:t>(</a:t>
            </a:r>
          </a:p>
          <a:p>
            <a:r>
              <a:rPr lang="es-AR" sz="1200" b="0">
                <a:solidFill>
                  <a:srgbClr val="D4D4D4"/>
                </a:solidFill>
                <a:effectLst/>
                <a:latin typeface="Consolas" panose="020B0609020204030204" pitchFamily="49" charset="0"/>
              </a:rPr>
              <a:t>        </a:t>
            </a:r>
            <a:r>
              <a:rPr lang="es-AR" sz="1200" b="0">
                <a:solidFill>
                  <a:srgbClr val="9CDCFE"/>
                </a:solidFill>
                <a:effectLst/>
                <a:latin typeface="Consolas" panose="020B0609020204030204" pitchFamily="49" charset="0"/>
              </a:rPr>
              <a:t>parent</a:t>
            </a:r>
            <a:r>
              <a:rPr lang="es-AR" sz="1200" b="0">
                <a:solidFill>
                  <a:srgbClr val="D4D4D4"/>
                </a:solidFill>
                <a:effectLst/>
                <a:latin typeface="Consolas" panose="020B0609020204030204" pitchFamily="49" charset="0"/>
              </a:rPr>
              <a:t>, </a:t>
            </a:r>
            <a:r>
              <a:rPr lang="es-AR" sz="1200" b="0">
                <a:solidFill>
                  <a:srgbClr val="9CDCFE"/>
                </a:solidFill>
                <a:effectLst/>
                <a:latin typeface="Consolas" panose="020B0609020204030204" pitchFamily="49" charset="0"/>
              </a:rPr>
              <a:t>text</a:t>
            </a:r>
            <a:r>
              <a:rPr lang="es-AR" sz="1200" b="0">
                <a:solidFill>
                  <a:srgbClr val="D4D4D4"/>
                </a:solidFill>
                <a:effectLst/>
                <a:latin typeface="Consolas" panose="020B0609020204030204" pitchFamily="49" charset="0"/>
              </a:rPr>
              <a:t>=</a:t>
            </a:r>
            <a:r>
              <a:rPr lang="es-AR" sz="1200" b="0">
                <a:solidFill>
                  <a:srgbClr val="CE9178"/>
                </a:solidFill>
                <a:effectLst/>
                <a:latin typeface="Consolas" panose="020B0609020204030204" pitchFamily="49" charset="0"/>
              </a:rPr>
              <a:t>"Temperatura en ºC:"</a:t>
            </a:r>
            <a:r>
              <a:rPr lang="es-AR" sz="1200" b="0">
                <a:solidFill>
                  <a:srgbClr val="D4D4D4"/>
                </a:solidFill>
                <a:effectLst/>
                <a:latin typeface="Consolas" panose="020B0609020204030204" pitchFamily="49" charset="0"/>
              </a:rPr>
              <a:t>)</a:t>
            </a:r>
          </a:p>
          <a:p>
            <a:r>
              <a:rPr lang="es-AR" sz="1200" b="0">
                <a:solidFill>
                  <a:srgbClr val="D4D4D4"/>
                </a:solidFill>
                <a:effectLst/>
                <a:latin typeface="Consolas" panose="020B0609020204030204" pitchFamily="49" charset="0"/>
              </a:rPr>
              <a:t>        </a:t>
            </a:r>
            <a:r>
              <a:rPr lang="es-AR" sz="1200" b="0">
                <a:solidFill>
                  <a:srgbClr val="9CDCFE"/>
                </a:solidFill>
                <a:effectLst/>
                <a:latin typeface="Consolas" panose="020B0609020204030204" pitchFamily="49" charset="0"/>
              </a:rPr>
              <a:t>self</a:t>
            </a:r>
            <a:r>
              <a:rPr lang="es-AR" sz="1200" b="0">
                <a:solidFill>
                  <a:srgbClr val="D4D4D4"/>
                </a:solidFill>
                <a:effectLst/>
                <a:latin typeface="Consolas" panose="020B0609020204030204" pitchFamily="49" charset="0"/>
              </a:rPr>
              <a:t>.</a:t>
            </a:r>
            <a:r>
              <a:rPr lang="es-AR" sz="1200" b="0">
                <a:solidFill>
                  <a:srgbClr val="9CDCFE"/>
                </a:solidFill>
                <a:effectLst/>
                <a:latin typeface="Consolas" panose="020B0609020204030204" pitchFamily="49" charset="0"/>
              </a:rPr>
              <a:t>etiqueta_temp_celsius</a:t>
            </a:r>
            <a:r>
              <a:rPr lang="es-AR" sz="1200" b="0">
                <a:solidFill>
                  <a:srgbClr val="D4D4D4"/>
                </a:solidFill>
                <a:effectLst/>
                <a:latin typeface="Consolas" panose="020B0609020204030204" pitchFamily="49" charset="0"/>
              </a:rPr>
              <a:t>.</a:t>
            </a:r>
            <a:r>
              <a:rPr lang="es-AR" sz="1200" b="0">
                <a:solidFill>
                  <a:srgbClr val="9CDCFE"/>
                </a:solidFill>
                <a:effectLst/>
                <a:latin typeface="Consolas" panose="020B0609020204030204" pitchFamily="49" charset="0"/>
              </a:rPr>
              <a:t>place</a:t>
            </a:r>
            <a:r>
              <a:rPr lang="es-AR" sz="1200" b="0">
                <a:solidFill>
                  <a:srgbClr val="D4D4D4"/>
                </a:solidFill>
                <a:effectLst/>
                <a:latin typeface="Consolas" panose="020B0609020204030204" pitchFamily="49" charset="0"/>
              </a:rPr>
              <a:t>(</a:t>
            </a:r>
            <a:r>
              <a:rPr lang="es-AR" sz="1200" b="0">
                <a:solidFill>
                  <a:srgbClr val="9CDCFE"/>
                </a:solidFill>
                <a:effectLst/>
                <a:latin typeface="Consolas" panose="020B0609020204030204" pitchFamily="49" charset="0"/>
              </a:rPr>
              <a:t>x</a:t>
            </a:r>
            <a:r>
              <a:rPr lang="es-AR" sz="1200" b="0">
                <a:solidFill>
                  <a:srgbClr val="D4D4D4"/>
                </a:solidFill>
                <a:effectLst/>
                <a:latin typeface="Consolas" panose="020B0609020204030204" pitchFamily="49" charset="0"/>
              </a:rPr>
              <a:t>=</a:t>
            </a:r>
            <a:r>
              <a:rPr lang="es-AR" sz="1200" b="0">
                <a:solidFill>
                  <a:srgbClr val="B5CEA8"/>
                </a:solidFill>
                <a:effectLst/>
                <a:latin typeface="Consolas" panose="020B0609020204030204" pitchFamily="49" charset="0"/>
              </a:rPr>
              <a:t>20</a:t>
            </a:r>
            <a:r>
              <a:rPr lang="es-AR" sz="1200" b="0">
                <a:solidFill>
                  <a:srgbClr val="D4D4D4"/>
                </a:solidFill>
                <a:effectLst/>
                <a:latin typeface="Consolas" panose="020B0609020204030204" pitchFamily="49" charset="0"/>
              </a:rPr>
              <a:t>, </a:t>
            </a:r>
            <a:r>
              <a:rPr lang="es-AR" sz="1200" b="0">
                <a:solidFill>
                  <a:srgbClr val="9CDCFE"/>
                </a:solidFill>
                <a:effectLst/>
                <a:latin typeface="Consolas" panose="020B0609020204030204" pitchFamily="49" charset="0"/>
              </a:rPr>
              <a:t>y</a:t>
            </a:r>
            <a:r>
              <a:rPr lang="es-AR" sz="1200" b="0">
                <a:solidFill>
                  <a:srgbClr val="D4D4D4"/>
                </a:solidFill>
                <a:effectLst/>
                <a:latin typeface="Consolas" panose="020B0609020204030204" pitchFamily="49" charset="0"/>
              </a:rPr>
              <a:t>=</a:t>
            </a:r>
            <a:r>
              <a:rPr lang="es-AR" sz="1200" b="0">
                <a:solidFill>
                  <a:srgbClr val="B5CEA8"/>
                </a:solidFill>
                <a:effectLst/>
                <a:latin typeface="Consolas" panose="020B0609020204030204" pitchFamily="49" charset="0"/>
              </a:rPr>
              <a:t>20</a:t>
            </a:r>
            <a:r>
              <a:rPr lang="es-AR" sz="1200" b="0">
                <a:solidFill>
                  <a:srgbClr val="D4D4D4"/>
                </a:solidFill>
                <a:effectLst/>
                <a:latin typeface="Consolas" panose="020B0609020204030204" pitchFamily="49" charset="0"/>
              </a:rPr>
              <a:t>)</a:t>
            </a:r>
          </a:p>
          <a:p>
            <a:r>
              <a:rPr lang="es-AR" sz="1200" b="0">
                <a:solidFill>
                  <a:srgbClr val="D4D4D4"/>
                </a:solidFill>
                <a:effectLst/>
                <a:latin typeface="Consolas" panose="020B0609020204030204" pitchFamily="49" charset="0"/>
              </a:rPr>
              <a:t>        </a:t>
            </a:r>
            <a:r>
              <a:rPr lang="es-AR" sz="1200" b="0">
                <a:solidFill>
                  <a:srgbClr val="9CDCFE"/>
                </a:solidFill>
                <a:effectLst/>
                <a:latin typeface="Consolas" panose="020B0609020204030204" pitchFamily="49" charset="0"/>
              </a:rPr>
              <a:t>self</a:t>
            </a:r>
            <a:r>
              <a:rPr lang="es-AR" sz="1200" b="0">
                <a:solidFill>
                  <a:srgbClr val="D4D4D4"/>
                </a:solidFill>
                <a:effectLst/>
                <a:latin typeface="Consolas" panose="020B0609020204030204" pitchFamily="49" charset="0"/>
              </a:rPr>
              <a:t>.</a:t>
            </a:r>
            <a:r>
              <a:rPr lang="es-AR" sz="1200" b="0">
                <a:solidFill>
                  <a:srgbClr val="9CDCFE"/>
                </a:solidFill>
                <a:effectLst/>
                <a:latin typeface="Consolas" panose="020B0609020204030204" pitchFamily="49" charset="0"/>
              </a:rPr>
              <a:t>caja_temp_celsius</a:t>
            </a:r>
            <a:r>
              <a:rPr lang="es-AR" sz="1200" b="0">
                <a:solidFill>
                  <a:srgbClr val="D4D4D4"/>
                </a:solidFill>
                <a:effectLst/>
                <a:latin typeface="Consolas" panose="020B0609020204030204" pitchFamily="49" charset="0"/>
              </a:rPr>
              <a:t> = </a:t>
            </a:r>
            <a:r>
              <a:rPr lang="es-AR" sz="1200" b="0">
                <a:solidFill>
                  <a:srgbClr val="4EC9B0"/>
                </a:solidFill>
                <a:effectLst/>
                <a:latin typeface="Consolas" panose="020B0609020204030204" pitchFamily="49" charset="0"/>
              </a:rPr>
              <a:t>ttk</a:t>
            </a:r>
            <a:r>
              <a:rPr lang="es-AR" sz="1200" b="0">
                <a:solidFill>
                  <a:srgbClr val="D4D4D4"/>
                </a:solidFill>
                <a:effectLst/>
                <a:latin typeface="Consolas" panose="020B0609020204030204" pitchFamily="49" charset="0"/>
              </a:rPr>
              <a:t>.</a:t>
            </a:r>
            <a:r>
              <a:rPr lang="es-AR" sz="1200" b="0">
                <a:solidFill>
                  <a:srgbClr val="4EC9B0"/>
                </a:solidFill>
                <a:effectLst/>
                <a:latin typeface="Consolas" panose="020B0609020204030204" pitchFamily="49" charset="0"/>
              </a:rPr>
              <a:t>Entry</a:t>
            </a:r>
            <a:r>
              <a:rPr lang="es-AR" sz="1200" b="0">
                <a:solidFill>
                  <a:srgbClr val="D4D4D4"/>
                </a:solidFill>
                <a:effectLst/>
                <a:latin typeface="Consolas" panose="020B0609020204030204" pitchFamily="49" charset="0"/>
              </a:rPr>
              <a:t>(</a:t>
            </a:r>
            <a:r>
              <a:rPr lang="es-AR" sz="1200" b="0">
                <a:solidFill>
                  <a:srgbClr val="9CDCFE"/>
                </a:solidFill>
                <a:effectLst/>
                <a:latin typeface="Consolas" panose="020B0609020204030204" pitchFamily="49" charset="0"/>
              </a:rPr>
              <a:t>parent</a:t>
            </a:r>
            <a:r>
              <a:rPr lang="es-AR" sz="1200" b="0">
                <a:solidFill>
                  <a:srgbClr val="D4D4D4"/>
                </a:solidFill>
                <a:effectLst/>
                <a:latin typeface="Consolas" panose="020B0609020204030204" pitchFamily="49" charset="0"/>
              </a:rPr>
              <a:t>)</a:t>
            </a:r>
          </a:p>
          <a:p>
            <a:r>
              <a:rPr lang="es-AR" sz="1200" b="0">
                <a:solidFill>
                  <a:srgbClr val="D4D4D4"/>
                </a:solidFill>
                <a:effectLst/>
                <a:latin typeface="Consolas" panose="020B0609020204030204" pitchFamily="49" charset="0"/>
              </a:rPr>
              <a:t>        </a:t>
            </a:r>
            <a:r>
              <a:rPr lang="es-AR" sz="1200" b="0">
                <a:solidFill>
                  <a:srgbClr val="9CDCFE"/>
                </a:solidFill>
                <a:effectLst/>
                <a:latin typeface="Consolas" panose="020B0609020204030204" pitchFamily="49" charset="0"/>
              </a:rPr>
              <a:t>self</a:t>
            </a:r>
            <a:r>
              <a:rPr lang="es-AR" sz="1200" b="0">
                <a:solidFill>
                  <a:srgbClr val="D4D4D4"/>
                </a:solidFill>
                <a:effectLst/>
                <a:latin typeface="Consolas" panose="020B0609020204030204" pitchFamily="49" charset="0"/>
              </a:rPr>
              <a:t>.</a:t>
            </a:r>
            <a:r>
              <a:rPr lang="es-AR" sz="1200" b="0">
                <a:solidFill>
                  <a:srgbClr val="9CDCFE"/>
                </a:solidFill>
                <a:effectLst/>
                <a:latin typeface="Consolas" panose="020B0609020204030204" pitchFamily="49" charset="0"/>
              </a:rPr>
              <a:t>caja_temp_celsius</a:t>
            </a:r>
            <a:r>
              <a:rPr lang="es-AR" sz="1200" b="0">
                <a:solidFill>
                  <a:srgbClr val="D4D4D4"/>
                </a:solidFill>
                <a:effectLst/>
                <a:latin typeface="Consolas" panose="020B0609020204030204" pitchFamily="49" charset="0"/>
              </a:rPr>
              <a:t>.</a:t>
            </a:r>
            <a:r>
              <a:rPr lang="es-AR" sz="1200" b="0">
                <a:solidFill>
                  <a:srgbClr val="9CDCFE"/>
                </a:solidFill>
                <a:effectLst/>
                <a:latin typeface="Consolas" panose="020B0609020204030204" pitchFamily="49" charset="0"/>
              </a:rPr>
              <a:t>place</a:t>
            </a:r>
            <a:r>
              <a:rPr lang="es-AR" sz="1200" b="0">
                <a:solidFill>
                  <a:srgbClr val="D4D4D4"/>
                </a:solidFill>
                <a:effectLst/>
                <a:latin typeface="Consolas" panose="020B0609020204030204" pitchFamily="49" charset="0"/>
              </a:rPr>
              <a:t>(</a:t>
            </a:r>
            <a:r>
              <a:rPr lang="es-AR" sz="1200" b="0">
                <a:solidFill>
                  <a:srgbClr val="9CDCFE"/>
                </a:solidFill>
                <a:effectLst/>
                <a:latin typeface="Consolas" panose="020B0609020204030204" pitchFamily="49" charset="0"/>
              </a:rPr>
              <a:t>x</a:t>
            </a:r>
            <a:r>
              <a:rPr lang="es-AR" sz="1200" b="0">
                <a:solidFill>
                  <a:srgbClr val="D4D4D4"/>
                </a:solidFill>
                <a:effectLst/>
                <a:latin typeface="Consolas" panose="020B0609020204030204" pitchFamily="49" charset="0"/>
              </a:rPr>
              <a:t>=</a:t>
            </a:r>
            <a:r>
              <a:rPr lang="es-AR" sz="1200" b="0">
                <a:solidFill>
                  <a:srgbClr val="B5CEA8"/>
                </a:solidFill>
                <a:effectLst/>
                <a:latin typeface="Consolas" panose="020B0609020204030204" pitchFamily="49" charset="0"/>
              </a:rPr>
              <a:t>140</a:t>
            </a:r>
            <a:r>
              <a:rPr lang="es-AR" sz="1200" b="0">
                <a:solidFill>
                  <a:srgbClr val="D4D4D4"/>
                </a:solidFill>
                <a:effectLst/>
                <a:latin typeface="Consolas" panose="020B0609020204030204" pitchFamily="49" charset="0"/>
              </a:rPr>
              <a:t>, </a:t>
            </a:r>
            <a:r>
              <a:rPr lang="es-AR" sz="1200" b="0">
                <a:solidFill>
                  <a:srgbClr val="9CDCFE"/>
                </a:solidFill>
                <a:effectLst/>
                <a:latin typeface="Consolas" panose="020B0609020204030204" pitchFamily="49" charset="0"/>
              </a:rPr>
              <a:t>y</a:t>
            </a:r>
            <a:r>
              <a:rPr lang="es-AR" sz="1200" b="0">
                <a:solidFill>
                  <a:srgbClr val="D4D4D4"/>
                </a:solidFill>
                <a:effectLst/>
                <a:latin typeface="Consolas" panose="020B0609020204030204" pitchFamily="49" charset="0"/>
              </a:rPr>
              <a:t>=</a:t>
            </a:r>
            <a:r>
              <a:rPr lang="es-AR" sz="1200" b="0">
                <a:solidFill>
                  <a:srgbClr val="B5CEA8"/>
                </a:solidFill>
                <a:effectLst/>
                <a:latin typeface="Consolas" panose="020B0609020204030204" pitchFamily="49" charset="0"/>
              </a:rPr>
              <a:t>20</a:t>
            </a:r>
            <a:r>
              <a:rPr lang="es-AR" sz="1200" b="0">
                <a:solidFill>
                  <a:srgbClr val="D4D4D4"/>
                </a:solidFill>
                <a:effectLst/>
                <a:latin typeface="Consolas" panose="020B0609020204030204" pitchFamily="49" charset="0"/>
              </a:rPr>
              <a:t>, </a:t>
            </a:r>
            <a:r>
              <a:rPr lang="es-AR" sz="1200" b="0">
                <a:solidFill>
                  <a:srgbClr val="9CDCFE"/>
                </a:solidFill>
                <a:effectLst/>
                <a:latin typeface="Consolas" panose="020B0609020204030204" pitchFamily="49" charset="0"/>
              </a:rPr>
              <a:t>width</a:t>
            </a:r>
            <a:r>
              <a:rPr lang="es-AR" sz="1200" b="0">
                <a:solidFill>
                  <a:srgbClr val="D4D4D4"/>
                </a:solidFill>
                <a:effectLst/>
                <a:latin typeface="Consolas" panose="020B0609020204030204" pitchFamily="49" charset="0"/>
              </a:rPr>
              <a:t>=</a:t>
            </a:r>
            <a:r>
              <a:rPr lang="es-AR" sz="1200" b="0">
                <a:solidFill>
                  <a:srgbClr val="B5CEA8"/>
                </a:solidFill>
                <a:effectLst/>
                <a:latin typeface="Consolas" panose="020B0609020204030204" pitchFamily="49" charset="0"/>
              </a:rPr>
              <a:t>60</a:t>
            </a:r>
            <a:r>
              <a:rPr lang="es-AR" sz="1200" b="0">
                <a:solidFill>
                  <a:srgbClr val="D4D4D4"/>
                </a:solidFill>
                <a:effectLst/>
                <a:latin typeface="Consolas" panose="020B0609020204030204" pitchFamily="49" charset="0"/>
              </a:rPr>
              <a:t>)</a:t>
            </a:r>
          </a:p>
          <a:p>
            <a:r>
              <a:rPr lang="es-AR" sz="1200" b="0">
                <a:solidFill>
                  <a:srgbClr val="D4D4D4"/>
                </a:solidFill>
                <a:effectLst/>
                <a:latin typeface="Consolas" panose="020B0609020204030204" pitchFamily="49" charset="0"/>
              </a:rPr>
              <a:t>        </a:t>
            </a:r>
            <a:r>
              <a:rPr lang="es-AR" sz="1200" b="0">
                <a:solidFill>
                  <a:srgbClr val="9CDCFE"/>
                </a:solidFill>
                <a:effectLst/>
                <a:latin typeface="Consolas" panose="020B0609020204030204" pitchFamily="49" charset="0"/>
              </a:rPr>
              <a:t>self</a:t>
            </a:r>
            <a:r>
              <a:rPr lang="es-AR" sz="1200" b="0">
                <a:solidFill>
                  <a:srgbClr val="D4D4D4"/>
                </a:solidFill>
                <a:effectLst/>
                <a:latin typeface="Consolas" panose="020B0609020204030204" pitchFamily="49" charset="0"/>
              </a:rPr>
              <a:t>.</a:t>
            </a:r>
            <a:r>
              <a:rPr lang="es-AR" sz="1200" b="0">
                <a:solidFill>
                  <a:srgbClr val="9CDCFE"/>
                </a:solidFill>
                <a:effectLst/>
                <a:latin typeface="Consolas" panose="020B0609020204030204" pitchFamily="49" charset="0"/>
              </a:rPr>
              <a:t>boton_convertir</a:t>
            </a:r>
            <a:r>
              <a:rPr lang="es-AR" sz="1200" b="0">
                <a:solidFill>
                  <a:srgbClr val="D4D4D4"/>
                </a:solidFill>
                <a:effectLst/>
                <a:latin typeface="Consolas" panose="020B0609020204030204" pitchFamily="49" charset="0"/>
              </a:rPr>
              <a:t> = </a:t>
            </a:r>
            <a:r>
              <a:rPr lang="es-AR" sz="1200" b="0">
                <a:solidFill>
                  <a:srgbClr val="4EC9B0"/>
                </a:solidFill>
                <a:effectLst/>
                <a:latin typeface="Consolas" panose="020B0609020204030204" pitchFamily="49" charset="0"/>
              </a:rPr>
              <a:t>ttk</a:t>
            </a:r>
            <a:r>
              <a:rPr lang="es-AR" sz="1200" b="0">
                <a:solidFill>
                  <a:srgbClr val="D4D4D4"/>
                </a:solidFill>
                <a:effectLst/>
                <a:latin typeface="Consolas" panose="020B0609020204030204" pitchFamily="49" charset="0"/>
              </a:rPr>
              <a:t>.</a:t>
            </a:r>
            <a:r>
              <a:rPr lang="es-AR" sz="1200" b="0">
                <a:solidFill>
                  <a:srgbClr val="4EC9B0"/>
                </a:solidFill>
                <a:effectLst/>
                <a:latin typeface="Consolas" panose="020B0609020204030204" pitchFamily="49" charset="0"/>
              </a:rPr>
              <a:t>Button</a:t>
            </a:r>
            <a:r>
              <a:rPr lang="es-AR" sz="1200" b="0">
                <a:solidFill>
                  <a:srgbClr val="D4D4D4"/>
                </a:solidFill>
                <a:effectLst/>
                <a:latin typeface="Consolas" panose="020B0609020204030204" pitchFamily="49" charset="0"/>
              </a:rPr>
              <a:t>(</a:t>
            </a:r>
          </a:p>
          <a:p>
            <a:r>
              <a:rPr lang="es-AR" sz="1200" b="0">
                <a:solidFill>
                  <a:srgbClr val="D4D4D4"/>
                </a:solidFill>
                <a:effectLst/>
                <a:latin typeface="Consolas" panose="020B0609020204030204" pitchFamily="49" charset="0"/>
              </a:rPr>
              <a:t>        </a:t>
            </a:r>
            <a:r>
              <a:rPr lang="es-AR" sz="1200" b="0">
                <a:solidFill>
                  <a:srgbClr val="9CDCFE"/>
                </a:solidFill>
                <a:effectLst/>
                <a:latin typeface="Consolas" panose="020B0609020204030204" pitchFamily="49" charset="0"/>
              </a:rPr>
              <a:t>parent</a:t>
            </a:r>
            <a:r>
              <a:rPr lang="es-AR" sz="1200" b="0">
                <a:solidFill>
                  <a:srgbClr val="D4D4D4"/>
                </a:solidFill>
                <a:effectLst/>
                <a:latin typeface="Consolas" panose="020B0609020204030204" pitchFamily="49" charset="0"/>
              </a:rPr>
              <a:t>, </a:t>
            </a:r>
            <a:r>
              <a:rPr lang="es-AR" sz="1200" b="0">
                <a:solidFill>
                  <a:srgbClr val="9CDCFE"/>
                </a:solidFill>
                <a:effectLst/>
                <a:latin typeface="Consolas" panose="020B0609020204030204" pitchFamily="49" charset="0"/>
              </a:rPr>
              <a:t>text</a:t>
            </a:r>
            <a:r>
              <a:rPr lang="es-AR" sz="1200" b="0">
                <a:solidFill>
                  <a:srgbClr val="D4D4D4"/>
                </a:solidFill>
                <a:effectLst/>
                <a:latin typeface="Consolas" panose="020B0609020204030204" pitchFamily="49" charset="0"/>
              </a:rPr>
              <a:t>=</a:t>
            </a:r>
            <a:r>
              <a:rPr lang="es-AR" sz="1200" b="0">
                <a:solidFill>
                  <a:srgbClr val="CE9178"/>
                </a:solidFill>
                <a:effectLst/>
                <a:latin typeface="Consolas" panose="020B0609020204030204" pitchFamily="49" charset="0"/>
              </a:rPr>
              <a:t>"Convertir"</a:t>
            </a:r>
            <a:r>
              <a:rPr lang="es-AR" sz="1200" b="0">
                <a:solidFill>
                  <a:srgbClr val="D4D4D4"/>
                </a:solidFill>
                <a:effectLst/>
                <a:latin typeface="Consolas" panose="020B0609020204030204" pitchFamily="49" charset="0"/>
              </a:rPr>
              <a:t>)</a:t>
            </a:r>
          </a:p>
          <a:p>
            <a:r>
              <a:rPr lang="es-AR" sz="1200" b="0">
                <a:solidFill>
                  <a:srgbClr val="D4D4D4"/>
                </a:solidFill>
                <a:effectLst/>
                <a:latin typeface="Consolas" panose="020B0609020204030204" pitchFamily="49" charset="0"/>
              </a:rPr>
              <a:t>        </a:t>
            </a:r>
            <a:r>
              <a:rPr lang="es-AR" sz="1200" b="0">
                <a:solidFill>
                  <a:srgbClr val="9CDCFE"/>
                </a:solidFill>
                <a:effectLst/>
                <a:latin typeface="Consolas" panose="020B0609020204030204" pitchFamily="49" charset="0"/>
              </a:rPr>
              <a:t>self</a:t>
            </a:r>
            <a:r>
              <a:rPr lang="es-AR" sz="1200" b="0">
                <a:solidFill>
                  <a:srgbClr val="D4D4D4"/>
                </a:solidFill>
                <a:effectLst/>
                <a:latin typeface="Consolas" panose="020B0609020204030204" pitchFamily="49" charset="0"/>
              </a:rPr>
              <a:t>.</a:t>
            </a:r>
            <a:r>
              <a:rPr lang="es-AR" sz="1200" b="0">
                <a:solidFill>
                  <a:srgbClr val="9CDCFE"/>
                </a:solidFill>
                <a:effectLst/>
                <a:latin typeface="Consolas" panose="020B0609020204030204" pitchFamily="49" charset="0"/>
              </a:rPr>
              <a:t>boton_convertir</a:t>
            </a:r>
            <a:r>
              <a:rPr lang="es-AR" sz="1200" b="0">
                <a:solidFill>
                  <a:srgbClr val="D4D4D4"/>
                </a:solidFill>
                <a:effectLst/>
                <a:latin typeface="Consolas" panose="020B0609020204030204" pitchFamily="49" charset="0"/>
              </a:rPr>
              <a:t>.</a:t>
            </a:r>
            <a:r>
              <a:rPr lang="es-AR" sz="1200" b="0">
                <a:solidFill>
                  <a:srgbClr val="9CDCFE"/>
                </a:solidFill>
                <a:effectLst/>
                <a:latin typeface="Consolas" panose="020B0609020204030204" pitchFamily="49" charset="0"/>
              </a:rPr>
              <a:t>place</a:t>
            </a:r>
            <a:r>
              <a:rPr lang="es-AR" sz="1200" b="0">
                <a:solidFill>
                  <a:srgbClr val="D4D4D4"/>
                </a:solidFill>
                <a:effectLst/>
                <a:latin typeface="Consolas" panose="020B0609020204030204" pitchFamily="49" charset="0"/>
              </a:rPr>
              <a:t>(</a:t>
            </a:r>
            <a:r>
              <a:rPr lang="es-AR" sz="1200" b="0">
                <a:solidFill>
                  <a:srgbClr val="9CDCFE"/>
                </a:solidFill>
                <a:effectLst/>
                <a:latin typeface="Consolas" panose="020B0609020204030204" pitchFamily="49" charset="0"/>
              </a:rPr>
              <a:t>x</a:t>
            </a:r>
            <a:r>
              <a:rPr lang="es-AR" sz="1200" b="0">
                <a:solidFill>
                  <a:srgbClr val="D4D4D4"/>
                </a:solidFill>
                <a:effectLst/>
                <a:latin typeface="Consolas" panose="020B0609020204030204" pitchFamily="49" charset="0"/>
              </a:rPr>
              <a:t>=</a:t>
            </a:r>
            <a:r>
              <a:rPr lang="es-AR" sz="1200" b="0">
                <a:solidFill>
                  <a:srgbClr val="B5CEA8"/>
                </a:solidFill>
                <a:effectLst/>
                <a:latin typeface="Consolas" panose="020B0609020204030204" pitchFamily="49" charset="0"/>
              </a:rPr>
              <a:t>20</a:t>
            </a:r>
            <a:r>
              <a:rPr lang="es-AR" sz="1200" b="0">
                <a:solidFill>
                  <a:srgbClr val="D4D4D4"/>
                </a:solidFill>
                <a:effectLst/>
                <a:latin typeface="Consolas" panose="020B0609020204030204" pitchFamily="49" charset="0"/>
              </a:rPr>
              <a:t>, </a:t>
            </a:r>
            <a:r>
              <a:rPr lang="es-AR" sz="1200" b="0">
                <a:solidFill>
                  <a:srgbClr val="9CDCFE"/>
                </a:solidFill>
                <a:effectLst/>
                <a:latin typeface="Consolas" panose="020B0609020204030204" pitchFamily="49" charset="0"/>
              </a:rPr>
              <a:t>y</a:t>
            </a:r>
            <a:r>
              <a:rPr lang="es-AR" sz="1200" b="0">
                <a:solidFill>
                  <a:srgbClr val="D4D4D4"/>
                </a:solidFill>
                <a:effectLst/>
                <a:latin typeface="Consolas" panose="020B0609020204030204" pitchFamily="49" charset="0"/>
              </a:rPr>
              <a:t>=</a:t>
            </a:r>
            <a:r>
              <a:rPr lang="es-AR" sz="1200" b="0">
                <a:solidFill>
                  <a:srgbClr val="B5CEA8"/>
                </a:solidFill>
                <a:effectLst/>
                <a:latin typeface="Consolas" panose="020B0609020204030204" pitchFamily="49" charset="0"/>
              </a:rPr>
              <a:t>60</a:t>
            </a:r>
            <a:r>
              <a:rPr lang="es-AR" sz="1200" b="0">
                <a:solidFill>
                  <a:srgbClr val="D4D4D4"/>
                </a:solidFill>
                <a:effectLst/>
                <a:latin typeface="Consolas" panose="020B0609020204030204" pitchFamily="49" charset="0"/>
              </a:rPr>
              <a:t>)</a:t>
            </a:r>
          </a:p>
          <a:p>
            <a:r>
              <a:rPr lang="es-AR" sz="1200" b="0">
                <a:solidFill>
                  <a:srgbClr val="D4D4D4"/>
                </a:solidFill>
                <a:effectLst/>
                <a:latin typeface="Consolas" panose="020B0609020204030204" pitchFamily="49" charset="0"/>
              </a:rPr>
              <a:t>        </a:t>
            </a:r>
          </a:p>
          <a:p>
            <a:r>
              <a:rPr lang="es-AR" sz="1200" b="0">
                <a:solidFill>
                  <a:srgbClr val="9CDCFE"/>
                </a:solidFill>
                <a:effectLst/>
                <a:latin typeface="Consolas" panose="020B0609020204030204" pitchFamily="49" charset="0"/>
              </a:rPr>
              <a:t>ventana</a:t>
            </a:r>
            <a:r>
              <a:rPr lang="es-AR" sz="1200" b="0">
                <a:solidFill>
                  <a:srgbClr val="D4D4D4"/>
                </a:solidFill>
                <a:effectLst/>
                <a:latin typeface="Consolas" panose="020B0609020204030204" pitchFamily="49" charset="0"/>
              </a:rPr>
              <a:t> = </a:t>
            </a:r>
            <a:r>
              <a:rPr lang="es-AR" sz="1200" b="0">
                <a:solidFill>
                  <a:srgbClr val="4EC9B0"/>
                </a:solidFill>
                <a:effectLst/>
                <a:latin typeface="Consolas" panose="020B0609020204030204" pitchFamily="49" charset="0"/>
              </a:rPr>
              <a:t>tk</a:t>
            </a:r>
            <a:r>
              <a:rPr lang="es-AR" sz="1200" b="0">
                <a:solidFill>
                  <a:srgbClr val="D4D4D4"/>
                </a:solidFill>
                <a:effectLst/>
                <a:latin typeface="Consolas" panose="020B0609020204030204" pitchFamily="49" charset="0"/>
              </a:rPr>
              <a:t>.</a:t>
            </a:r>
            <a:r>
              <a:rPr lang="es-AR" sz="1200" b="0">
                <a:solidFill>
                  <a:srgbClr val="4EC9B0"/>
                </a:solidFill>
                <a:effectLst/>
                <a:latin typeface="Consolas" panose="020B0609020204030204" pitchFamily="49" charset="0"/>
              </a:rPr>
              <a:t>Tk</a:t>
            </a:r>
            <a:r>
              <a:rPr lang="es-AR" sz="1200" b="0">
                <a:solidFill>
                  <a:srgbClr val="D4D4D4"/>
                </a:solidFill>
                <a:effectLst/>
                <a:latin typeface="Consolas" panose="020B0609020204030204" pitchFamily="49" charset="0"/>
              </a:rPr>
              <a:t>()</a:t>
            </a:r>
          </a:p>
          <a:p>
            <a:r>
              <a:rPr lang="es-AR" sz="1200" b="0">
                <a:solidFill>
                  <a:srgbClr val="9CDCFE"/>
                </a:solidFill>
                <a:effectLst/>
                <a:latin typeface="Consolas" panose="020B0609020204030204" pitchFamily="49" charset="0"/>
              </a:rPr>
              <a:t>ventana</a:t>
            </a:r>
            <a:r>
              <a:rPr lang="es-AR" sz="1200" b="0">
                <a:solidFill>
                  <a:srgbClr val="D4D4D4"/>
                </a:solidFill>
                <a:effectLst/>
                <a:latin typeface="Consolas" panose="020B0609020204030204" pitchFamily="49" charset="0"/>
              </a:rPr>
              <a:t>.</a:t>
            </a:r>
            <a:r>
              <a:rPr lang="es-AR" sz="1200" b="0">
                <a:solidFill>
                  <a:srgbClr val="9CDCFE"/>
                </a:solidFill>
                <a:effectLst/>
                <a:latin typeface="Consolas" panose="020B0609020204030204" pitchFamily="49" charset="0"/>
              </a:rPr>
              <a:t>title</a:t>
            </a:r>
            <a:r>
              <a:rPr lang="es-AR" sz="1200" b="0">
                <a:solidFill>
                  <a:srgbClr val="D4D4D4"/>
                </a:solidFill>
                <a:effectLst/>
                <a:latin typeface="Consolas" panose="020B0609020204030204" pitchFamily="49" charset="0"/>
              </a:rPr>
              <a:t>(</a:t>
            </a:r>
            <a:r>
              <a:rPr lang="es-AR" sz="1200" b="0">
                <a:solidFill>
                  <a:srgbClr val="CE9178"/>
                </a:solidFill>
                <a:effectLst/>
                <a:latin typeface="Consolas" panose="020B0609020204030204" pitchFamily="49" charset="0"/>
              </a:rPr>
              <a:t>"Conversor de temperatura"</a:t>
            </a:r>
            <a:r>
              <a:rPr lang="es-AR" sz="1200" b="0">
                <a:solidFill>
                  <a:srgbClr val="D4D4D4"/>
                </a:solidFill>
                <a:effectLst/>
                <a:latin typeface="Consolas" panose="020B0609020204030204" pitchFamily="49" charset="0"/>
              </a:rPr>
              <a:t>)</a:t>
            </a:r>
          </a:p>
          <a:p>
            <a:r>
              <a:rPr lang="es-AR" sz="1200" b="0">
                <a:solidFill>
                  <a:srgbClr val="9CDCFE"/>
                </a:solidFill>
                <a:effectLst/>
                <a:latin typeface="Consolas" panose="020B0609020204030204" pitchFamily="49" charset="0"/>
              </a:rPr>
              <a:t>ventana</a:t>
            </a:r>
            <a:r>
              <a:rPr lang="es-AR" sz="1200" b="0">
                <a:solidFill>
                  <a:srgbClr val="D4D4D4"/>
                </a:solidFill>
                <a:effectLst/>
                <a:latin typeface="Consolas" panose="020B0609020204030204" pitchFamily="49" charset="0"/>
              </a:rPr>
              <a:t>.</a:t>
            </a:r>
            <a:r>
              <a:rPr lang="es-AR" sz="1200" b="0">
                <a:solidFill>
                  <a:srgbClr val="9CDCFE"/>
                </a:solidFill>
                <a:effectLst/>
                <a:latin typeface="Consolas" panose="020B0609020204030204" pitchFamily="49" charset="0"/>
              </a:rPr>
              <a:t>config</a:t>
            </a:r>
            <a:r>
              <a:rPr lang="es-AR" sz="1200" b="0">
                <a:solidFill>
                  <a:srgbClr val="D4D4D4"/>
                </a:solidFill>
                <a:effectLst/>
                <a:latin typeface="Consolas" panose="020B0609020204030204" pitchFamily="49" charset="0"/>
              </a:rPr>
              <a:t>(</a:t>
            </a:r>
            <a:r>
              <a:rPr lang="es-AR" sz="1200" b="0">
                <a:solidFill>
                  <a:srgbClr val="9CDCFE"/>
                </a:solidFill>
                <a:effectLst/>
                <a:latin typeface="Consolas" panose="020B0609020204030204" pitchFamily="49" charset="0"/>
              </a:rPr>
              <a:t>width</a:t>
            </a:r>
            <a:r>
              <a:rPr lang="es-AR" sz="1200" b="0">
                <a:solidFill>
                  <a:srgbClr val="D4D4D4"/>
                </a:solidFill>
                <a:effectLst/>
                <a:latin typeface="Consolas" panose="020B0609020204030204" pitchFamily="49" charset="0"/>
              </a:rPr>
              <a:t>=</a:t>
            </a:r>
            <a:r>
              <a:rPr lang="es-AR" sz="1200" b="0">
                <a:solidFill>
                  <a:srgbClr val="B5CEA8"/>
                </a:solidFill>
                <a:effectLst/>
                <a:latin typeface="Consolas" panose="020B0609020204030204" pitchFamily="49" charset="0"/>
              </a:rPr>
              <a:t>400</a:t>
            </a:r>
            <a:r>
              <a:rPr lang="es-AR" sz="1200" b="0">
                <a:solidFill>
                  <a:srgbClr val="D4D4D4"/>
                </a:solidFill>
                <a:effectLst/>
                <a:latin typeface="Consolas" panose="020B0609020204030204" pitchFamily="49" charset="0"/>
              </a:rPr>
              <a:t>, </a:t>
            </a:r>
            <a:r>
              <a:rPr lang="es-AR" sz="1200" b="0">
                <a:solidFill>
                  <a:srgbClr val="9CDCFE"/>
                </a:solidFill>
                <a:effectLst/>
                <a:latin typeface="Consolas" panose="020B0609020204030204" pitchFamily="49" charset="0"/>
              </a:rPr>
              <a:t>height</a:t>
            </a:r>
            <a:r>
              <a:rPr lang="es-AR" sz="1200" b="0">
                <a:solidFill>
                  <a:srgbClr val="D4D4D4"/>
                </a:solidFill>
                <a:effectLst/>
                <a:latin typeface="Consolas" panose="020B0609020204030204" pitchFamily="49" charset="0"/>
              </a:rPr>
              <a:t>=</a:t>
            </a:r>
            <a:r>
              <a:rPr lang="es-AR" sz="1200" b="0">
                <a:solidFill>
                  <a:srgbClr val="B5CEA8"/>
                </a:solidFill>
                <a:effectLst/>
                <a:latin typeface="Consolas" panose="020B0609020204030204" pitchFamily="49" charset="0"/>
              </a:rPr>
              <a:t>300</a:t>
            </a:r>
            <a:r>
              <a:rPr lang="es-AR" sz="1200" b="0">
                <a:solidFill>
                  <a:srgbClr val="D4D4D4"/>
                </a:solidFill>
                <a:effectLst/>
                <a:latin typeface="Consolas" panose="020B0609020204030204" pitchFamily="49" charset="0"/>
              </a:rPr>
              <a:t>)</a:t>
            </a:r>
          </a:p>
          <a:p>
            <a:r>
              <a:rPr lang="es-AR" sz="1200" b="0">
                <a:solidFill>
                  <a:srgbClr val="9CDCFE"/>
                </a:solidFill>
                <a:effectLst/>
                <a:latin typeface="Consolas" panose="020B0609020204030204" pitchFamily="49" charset="0"/>
              </a:rPr>
              <a:t>app</a:t>
            </a:r>
            <a:r>
              <a:rPr lang="es-AR" sz="1200" b="0">
                <a:solidFill>
                  <a:srgbClr val="D4D4D4"/>
                </a:solidFill>
                <a:effectLst/>
                <a:latin typeface="Consolas" panose="020B0609020204030204" pitchFamily="49" charset="0"/>
              </a:rPr>
              <a:t> = </a:t>
            </a:r>
            <a:r>
              <a:rPr lang="es-AR" sz="1200" b="0">
                <a:solidFill>
                  <a:srgbClr val="4EC9B0"/>
                </a:solidFill>
                <a:effectLst/>
                <a:latin typeface="Consolas" panose="020B0609020204030204" pitchFamily="49" charset="0"/>
              </a:rPr>
              <a:t>Aplicacion</a:t>
            </a:r>
            <a:r>
              <a:rPr lang="es-AR" sz="1200" b="0">
                <a:solidFill>
                  <a:srgbClr val="D4D4D4"/>
                </a:solidFill>
                <a:effectLst/>
                <a:latin typeface="Consolas" panose="020B0609020204030204" pitchFamily="49" charset="0"/>
              </a:rPr>
              <a:t>(</a:t>
            </a:r>
            <a:r>
              <a:rPr lang="es-AR" sz="1200" b="0">
                <a:solidFill>
                  <a:srgbClr val="9CDCFE"/>
                </a:solidFill>
                <a:effectLst/>
                <a:latin typeface="Consolas" panose="020B0609020204030204" pitchFamily="49" charset="0"/>
              </a:rPr>
              <a:t>ventana</a:t>
            </a:r>
            <a:r>
              <a:rPr lang="es-AR" sz="1200" b="0">
                <a:solidFill>
                  <a:srgbClr val="D4D4D4"/>
                </a:solidFill>
                <a:effectLst/>
                <a:latin typeface="Consolas" panose="020B0609020204030204" pitchFamily="49" charset="0"/>
              </a:rPr>
              <a:t>)</a:t>
            </a:r>
          </a:p>
          <a:p>
            <a:r>
              <a:rPr lang="es-AR" sz="1200" b="0">
                <a:solidFill>
                  <a:srgbClr val="9CDCFE"/>
                </a:solidFill>
                <a:effectLst/>
                <a:latin typeface="Consolas" panose="020B0609020204030204" pitchFamily="49" charset="0"/>
              </a:rPr>
              <a:t>ventana</a:t>
            </a:r>
            <a:r>
              <a:rPr lang="es-AR" sz="1200" b="0">
                <a:solidFill>
                  <a:srgbClr val="D4D4D4"/>
                </a:solidFill>
                <a:effectLst/>
                <a:latin typeface="Consolas" panose="020B0609020204030204" pitchFamily="49" charset="0"/>
              </a:rPr>
              <a:t>.</a:t>
            </a:r>
            <a:r>
              <a:rPr lang="es-AR" sz="1200" b="0">
                <a:solidFill>
                  <a:srgbClr val="DCDCAA"/>
                </a:solidFill>
                <a:effectLst/>
                <a:latin typeface="Consolas" panose="020B0609020204030204" pitchFamily="49" charset="0"/>
              </a:rPr>
              <a:t>mainloop</a:t>
            </a:r>
            <a:r>
              <a:rPr lang="es-AR" sz="1200" b="0">
                <a:solidFill>
                  <a:srgbClr val="D4D4D4"/>
                </a:solidFill>
                <a:effectLst/>
                <a:latin typeface="Consolas" panose="020B0609020204030204" pitchFamily="49" charset="0"/>
              </a:rPr>
              <a:t>()</a:t>
            </a:r>
          </a:p>
        </p:txBody>
      </p:sp>
      <p:pic>
        <p:nvPicPr>
          <p:cNvPr id="9" name="Imagen 8">
            <a:extLst>
              <a:ext uri="{FF2B5EF4-FFF2-40B4-BE49-F238E27FC236}">
                <a16:creationId xmlns:a16="http://schemas.microsoft.com/office/drawing/2014/main" id="{1AF39D77-DBCA-F535-A70B-F4AB9E32FA6C}"/>
              </a:ext>
            </a:extLst>
          </p:cNvPr>
          <p:cNvPicPr>
            <a:picLocks noChangeAspect="1"/>
          </p:cNvPicPr>
          <p:nvPr/>
        </p:nvPicPr>
        <p:blipFill>
          <a:blip r:embed="rId5"/>
          <a:stretch>
            <a:fillRect/>
          </a:stretch>
        </p:blipFill>
        <p:spPr>
          <a:xfrm>
            <a:off x="9149929" y="287662"/>
            <a:ext cx="2705716" cy="2223006"/>
          </a:xfrm>
          <a:prstGeom prst="rect">
            <a:avLst/>
          </a:prstGeom>
        </p:spPr>
      </p:pic>
    </p:spTree>
    <p:extLst>
      <p:ext uri="{BB962C8B-B14F-4D97-AF65-F5344CB8AC3E}">
        <p14:creationId xmlns:p14="http://schemas.microsoft.com/office/powerpoint/2010/main" val="25372617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0BE9DAF-DA05-4973-8232-49413D8A9F4C}"/>
              </a:ext>
            </a:extLst>
          </p:cNvPr>
          <p:cNvSpPr txBox="1"/>
          <p:nvPr/>
        </p:nvSpPr>
        <p:spPr>
          <a:xfrm>
            <a:off x="7498222" y="2844525"/>
            <a:ext cx="3568440" cy="830997"/>
          </a:xfrm>
          <a:prstGeom prst="rect">
            <a:avLst/>
          </a:prstGeom>
          <a:noFill/>
        </p:spPr>
        <p:txBody>
          <a:bodyPr wrap="square" rtlCol="0" anchor="ctr">
            <a:spAutoFit/>
          </a:bodyPr>
          <a:lstStyle/>
          <a:p>
            <a:r>
              <a:rPr lang="es-MX" altLang="ko-KR" sz="4800" b="1" dirty="0">
                <a:solidFill>
                  <a:schemeClr val="bg1"/>
                </a:solidFill>
                <a:cs typeface="Arial" pitchFamily="34" charset="0"/>
              </a:rPr>
              <a:t>PYTHON</a:t>
            </a:r>
            <a:endParaRPr lang="ko-KR" altLang="en-US" sz="4800" b="1" dirty="0">
              <a:solidFill>
                <a:schemeClr val="bg1"/>
              </a:solidFill>
              <a:cs typeface="Arial" pitchFamily="34" charset="0"/>
            </a:endParaRPr>
          </a:p>
        </p:txBody>
      </p:sp>
      <p:sp>
        <p:nvSpPr>
          <p:cNvPr id="5" name="TextBox 4">
            <a:extLst>
              <a:ext uri="{FF2B5EF4-FFF2-40B4-BE49-F238E27FC236}">
                <a16:creationId xmlns:a16="http://schemas.microsoft.com/office/drawing/2014/main" id="{F46F0091-4B3B-4353-8B1A-2E77D3AC4EE0}"/>
              </a:ext>
            </a:extLst>
          </p:cNvPr>
          <p:cNvSpPr txBox="1"/>
          <p:nvPr/>
        </p:nvSpPr>
        <p:spPr>
          <a:xfrm>
            <a:off x="7537228" y="4343282"/>
            <a:ext cx="3954331" cy="276999"/>
          </a:xfrm>
          <a:prstGeom prst="rect">
            <a:avLst/>
          </a:prstGeom>
          <a:noFill/>
        </p:spPr>
        <p:txBody>
          <a:bodyPr wrap="square" rtlCol="0" anchor="ctr">
            <a:spAutoFit/>
          </a:bodyPr>
          <a:lstStyle/>
          <a:p>
            <a:r>
              <a:rPr lang="en-US" altLang="ko-KR" sz="1200" dirty="0">
                <a:solidFill>
                  <a:schemeClr val="bg1"/>
                </a:solidFill>
                <a:cs typeface="Arial" pitchFamily="34" charset="0"/>
              </a:rPr>
              <a:t>Event Driven</a:t>
            </a:r>
            <a:endParaRPr lang="ko-KR" altLang="en-US" sz="1200" dirty="0">
              <a:solidFill>
                <a:schemeClr val="bg1"/>
              </a:solidFill>
              <a:cs typeface="Arial" pitchFamily="34" charset="0"/>
            </a:endParaRPr>
          </a:p>
        </p:txBody>
      </p:sp>
      <p:sp>
        <p:nvSpPr>
          <p:cNvPr id="6" name="TextBox 5">
            <a:extLst>
              <a:ext uri="{FF2B5EF4-FFF2-40B4-BE49-F238E27FC236}">
                <a16:creationId xmlns:a16="http://schemas.microsoft.com/office/drawing/2014/main" id="{00F602D8-164F-4B9D-9CCE-E6C9B0038A1D}"/>
              </a:ext>
            </a:extLst>
          </p:cNvPr>
          <p:cNvSpPr txBox="1"/>
          <p:nvPr/>
        </p:nvSpPr>
        <p:spPr>
          <a:xfrm>
            <a:off x="7537228" y="3512285"/>
            <a:ext cx="3568440" cy="830997"/>
          </a:xfrm>
          <a:prstGeom prst="rect">
            <a:avLst/>
          </a:prstGeom>
          <a:noFill/>
        </p:spPr>
        <p:txBody>
          <a:bodyPr wrap="square" rtlCol="0" anchor="ctr">
            <a:spAutoFit/>
          </a:bodyPr>
          <a:lstStyle/>
          <a:p>
            <a:pPr algn="l" rtl="0"/>
            <a:r>
              <a:rPr lang="es-MX" sz="2400" b="1" dirty="0">
                <a:solidFill>
                  <a:schemeClr val="bg1"/>
                </a:solidFill>
                <a:latin typeface="Lato" panose="020F0502020204030203" pitchFamily="34" charset="0"/>
              </a:rPr>
              <a:t>Manejo de Eventos</a:t>
            </a:r>
          </a:p>
          <a:p>
            <a:pPr algn="l" rtl="0"/>
            <a:r>
              <a:rPr lang="es-MX" sz="2400" b="1" i="0" dirty="0" err="1">
                <a:solidFill>
                  <a:schemeClr val="bg1"/>
                </a:solidFill>
                <a:effectLst/>
                <a:latin typeface="Lato" panose="020F0502020204030203" pitchFamily="34" charset="0"/>
              </a:rPr>
              <a:t>Tcl</a:t>
            </a:r>
            <a:r>
              <a:rPr lang="es-MX" sz="2400" b="1" i="0" dirty="0">
                <a:solidFill>
                  <a:schemeClr val="bg1"/>
                </a:solidFill>
                <a:effectLst/>
                <a:latin typeface="Lato" panose="020F0502020204030203" pitchFamily="34" charset="0"/>
              </a:rPr>
              <a:t>/</a:t>
            </a:r>
            <a:r>
              <a:rPr lang="es-MX" sz="2400" b="1" i="0" dirty="0" err="1">
                <a:solidFill>
                  <a:schemeClr val="bg1"/>
                </a:solidFill>
                <a:effectLst/>
                <a:latin typeface="Lato" panose="020F0502020204030203" pitchFamily="34" charset="0"/>
              </a:rPr>
              <a:t>Tk</a:t>
            </a:r>
            <a:r>
              <a:rPr lang="es-MX" sz="2400" b="1" i="0" dirty="0">
                <a:solidFill>
                  <a:schemeClr val="bg1"/>
                </a:solidFill>
                <a:effectLst/>
                <a:latin typeface="Lato" panose="020F0502020204030203" pitchFamily="34" charset="0"/>
              </a:rPr>
              <a:t> (</a:t>
            </a:r>
            <a:r>
              <a:rPr lang="es-MX" sz="2400" b="1" i="0" dirty="0" err="1">
                <a:solidFill>
                  <a:schemeClr val="bg1"/>
                </a:solidFill>
                <a:effectLst/>
                <a:latin typeface="Lato" panose="020F0502020204030203" pitchFamily="34" charset="0"/>
              </a:rPr>
              <a:t>tkinter</a:t>
            </a:r>
            <a:r>
              <a:rPr lang="es-MX" sz="2400" b="1" i="0" dirty="0">
                <a:solidFill>
                  <a:schemeClr val="bg1"/>
                </a:solidFill>
                <a:effectLst/>
                <a:latin typeface="Lato" panose="020F0502020204030203" pitchFamily="34" charset="0"/>
              </a:rPr>
              <a:t>)</a:t>
            </a:r>
          </a:p>
        </p:txBody>
      </p:sp>
      <p:pic>
        <p:nvPicPr>
          <p:cNvPr id="2" name="Imagen 1">
            <a:extLst>
              <a:ext uri="{FF2B5EF4-FFF2-40B4-BE49-F238E27FC236}">
                <a16:creationId xmlns:a16="http://schemas.microsoft.com/office/drawing/2014/main" id="{F04E8E08-B02E-A69C-E352-0CCA1F2574EB}"/>
              </a:ext>
            </a:extLst>
          </p:cNvPr>
          <p:cNvPicPr>
            <a:picLocks noChangeAspect="1"/>
          </p:cNvPicPr>
          <p:nvPr/>
        </p:nvPicPr>
        <p:blipFill>
          <a:blip r:embed="rId2">
            <a:duotone>
              <a:schemeClr val="accent1">
                <a:shade val="45000"/>
                <a:satMod val="135000"/>
              </a:schemeClr>
              <a:prstClr val="white"/>
            </a:duotone>
          </a:blip>
          <a:stretch>
            <a:fillRect/>
          </a:stretch>
        </p:blipFill>
        <p:spPr>
          <a:xfrm>
            <a:off x="10936515" y="6378861"/>
            <a:ext cx="914400" cy="254336"/>
          </a:xfrm>
          <a:prstGeom prst="rect">
            <a:avLst/>
          </a:prstGeom>
        </p:spPr>
      </p:pic>
      <p:pic>
        <p:nvPicPr>
          <p:cNvPr id="7" name="Cámara 6">
            <a:extLst>
              <a:ext uri="{FF2B5EF4-FFF2-40B4-BE49-F238E27FC236}">
                <a16:creationId xmlns:a16="http://schemas.microsoft.com/office/drawing/2014/main" id="{E8CFDA9C-1627-5F1A-EBCF-F5C725FF5471}"/>
              </a:ext>
            </a:extLst>
          </p:cNvPr>
          <p:cNvPicPr>
            <a:picLocks noChangeAspect="1"/>
            <a:extLst>
              <a:ext uri="{51228E76-BA90-4043-B771-695A4F85340A}">
                <alf:liveFeedProps xmlns:alf="http://schemas.microsoft.com/office/drawing/2021/livefeed"/>
              </a:ext>
            </a:extLst>
          </p:cNvPicPr>
          <p:nvPr/>
        </p:nvPicPr>
        <p:blipFill>
          <a:blip r:embed="rId3">
            <a:extLst>
              <a:ext uri="{96DAC541-7B7A-43D3-8B79-37D633B846F1}">
                <asvg:svgBlip xmlns:asvg="http://schemas.microsoft.com/office/drawing/2016/SVG/main" r:embed="rId4"/>
              </a:ext>
            </a:extLst>
          </a:blip>
          <a:stretch>
            <a:fillRect/>
          </a:stretch>
        </p:blipFill>
        <p:spPr>
          <a:xfrm>
            <a:off x="10490052" y="2920600"/>
            <a:ext cx="1539112" cy="1539112"/>
          </a:xfrm>
          <a:prstGeom prst="ellipse">
            <a:avLst/>
          </a:prstGeom>
          <a:ln>
            <a:noFill/>
          </a:ln>
          <a:effectLst>
            <a:outerShdw blurRad="190500" algn="tl" rotWithShape="0">
              <a:srgbClr val="000000">
                <a:alpha val="30000"/>
              </a:srgbClr>
            </a:outerShdw>
          </a:effectLst>
        </p:spPr>
      </p:pic>
      <p:sp>
        <p:nvSpPr>
          <p:cNvPr id="8" name="Rectángulo 7">
            <a:extLst>
              <a:ext uri="{FF2B5EF4-FFF2-40B4-BE49-F238E27FC236}">
                <a16:creationId xmlns:a16="http://schemas.microsoft.com/office/drawing/2014/main" id="{A8063642-A26F-E76B-CF59-BCA99769C835}"/>
              </a:ext>
            </a:extLst>
          </p:cNvPr>
          <p:cNvSpPr/>
          <p:nvPr/>
        </p:nvSpPr>
        <p:spPr>
          <a:xfrm>
            <a:off x="7186863" y="2598820"/>
            <a:ext cx="112295" cy="23261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9" name="CuadroTexto 8">
            <a:extLst>
              <a:ext uri="{FF2B5EF4-FFF2-40B4-BE49-F238E27FC236}">
                <a16:creationId xmlns:a16="http://schemas.microsoft.com/office/drawing/2014/main" id="{68CDB17D-70A8-9102-F925-C5941A359A4C}"/>
              </a:ext>
            </a:extLst>
          </p:cNvPr>
          <p:cNvSpPr txBox="1"/>
          <p:nvPr/>
        </p:nvSpPr>
        <p:spPr>
          <a:xfrm>
            <a:off x="973402" y="3022382"/>
            <a:ext cx="6131858" cy="1477328"/>
          </a:xfrm>
          <a:prstGeom prst="rect">
            <a:avLst/>
          </a:prstGeom>
          <a:noFill/>
        </p:spPr>
        <p:txBody>
          <a:bodyPr wrap="square">
            <a:spAutoFit/>
          </a:bodyPr>
          <a:lstStyle/>
          <a:p>
            <a:pPr algn="r"/>
            <a:r>
              <a:rPr lang="es-MX" b="0" i="0" dirty="0">
                <a:solidFill>
                  <a:srgbClr val="BDC1C6"/>
                </a:solidFill>
                <a:effectLst/>
                <a:latin typeface="Google Sans"/>
              </a:rPr>
              <a:t>Un evento es una </a:t>
            </a:r>
            <a:r>
              <a:rPr lang="es-MX" b="0" i="0" dirty="0">
                <a:solidFill>
                  <a:srgbClr val="E2EEFF"/>
                </a:solidFill>
                <a:effectLst/>
                <a:latin typeface="Google Sans"/>
              </a:rPr>
              <a:t>señal que comunica a una aplicación que ha sucedido algo importante</a:t>
            </a:r>
            <a:r>
              <a:rPr lang="es-MX" b="0" i="0" dirty="0">
                <a:solidFill>
                  <a:srgbClr val="BDC1C6"/>
                </a:solidFill>
                <a:effectLst/>
                <a:latin typeface="Google Sans"/>
              </a:rPr>
              <a:t>. Por ejemplo, cuando un usuario hace clic en un control en un formulario, el formulario puede provocar un evento </a:t>
            </a:r>
            <a:r>
              <a:rPr lang="es-MX" b="0" i="0" dirty="0" err="1">
                <a:solidFill>
                  <a:srgbClr val="BDC1C6"/>
                </a:solidFill>
                <a:effectLst/>
                <a:latin typeface="Google Sans"/>
              </a:rPr>
              <a:t>Click</a:t>
            </a:r>
            <a:r>
              <a:rPr lang="es-MX" b="0" i="0" dirty="0">
                <a:solidFill>
                  <a:srgbClr val="BDC1C6"/>
                </a:solidFill>
                <a:effectLst/>
                <a:latin typeface="Google Sans"/>
              </a:rPr>
              <a:t> y llamar a un procedimiento que controla el evento.</a:t>
            </a:r>
            <a:endParaRPr lang="es-AR" dirty="0"/>
          </a:p>
        </p:txBody>
      </p:sp>
    </p:spTree>
    <p:extLst>
      <p:ext uri="{BB962C8B-B14F-4D97-AF65-F5344CB8AC3E}">
        <p14:creationId xmlns:p14="http://schemas.microsoft.com/office/powerpoint/2010/main" val="38562100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Marcador de posición de imagen 11" descr="Imagen en blanco y negro">
            <a:extLst>
              <a:ext uri="{FF2B5EF4-FFF2-40B4-BE49-F238E27FC236}">
                <a16:creationId xmlns:a16="http://schemas.microsoft.com/office/drawing/2014/main" id="{616419AE-0FC1-B6F5-A3D6-D5B249750254}"/>
              </a:ext>
            </a:extLst>
          </p:cNvPr>
          <p:cNvPicPr>
            <a:picLocks noGrp="1" noChangeAspect="1"/>
          </p:cNvPicPr>
          <p:nvPr>
            <p:ph type="pic" idx="11"/>
          </p:nvPr>
        </p:nvPicPr>
        <p:blipFill>
          <a:blip r:embed="rId2">
            <a:extLst>
              <a:ext uri="{28A0092B-C50C-407E-A947-70E740481C1C}">
                <a14:useLocalDpi xmlns:a14="http://schemas.microsoft.com/office/drawing/2010/main" val="0"/>
              </a:ext>
            </a:extLst>
          </a:blip>
          <a:srcRect t="5984" b="5984"/>
          <a:stretch>
            <a:fillRect/>
          </a:stretch>
        </p:blipFill>
        <p:spPr/>
      </p:pic>
      <p:sp>
        <p:nvSpPr>
          <p:cNvPr id="3" name="CuadroTexto 2">
            <a:extLst>
              <a:ext uri="{FF2B5EF4-FFF2-40B4-BE49-F238E27FC236}">
                <a16:creationId xmlns:a16="http://schemas.microsoft.com/office/drawing/2014/main" id="{4FA5DEA9-94D0-2BE4-18FA-F93147AED449}"/>
              </a:ext>
            </a:extLst>
          </p:cNvPr>
          <p:cNvSpPr txBox="1"/>
          <p:nvPr/>
        </p:nvSpPr>
        <p:spPr>
          <a:xfrm>
            <a:off x="190500" y="114692"/>
            <a:ext cx="6096000" cy="523220"/>
          </a:xfrm>
          <a:prstGeom prst="rect">
            <a:avLst/>
          </a:prstGeom>
          <a:noFill/>
        </p:spPr>
        <p:txBody>
          <a:bodyPr wrap="square">
            <a:spAutoFit/>
          </a:bodyPr>
          <a:lstStyle/>
          <a:p>
            <a:pPr algn="l"/>
            <a:r>
              <a:rPr lang="es-MX" sz="2800" b="0" i="0">
                <a:solidFill>
                  <a:srgbClr val="444444"/>
                </a:solidFill>
                <a:effectLst/>
                <a:latin typeface="-apple-system"/>
              </a:rPr>
              <a:t>Introducción a Tcl/Tk (tkinter)</a:t>
            </a:r>
            <a:endParaRPr lang="es-AR" sz="2800" b="0" i="0" dirty="0">
              <a:solidFill>
                <a:srgbClr val="444444"/>
              </a:solidFill>
              <a:effectLst/>
              <a:latin typeface="-apple-system"/>
            </a:endParaRPr>
          </a:p>
        </p:txBody>
      </p:sp>
      <p:sp>
        <p:nvSpPr>
          <p:cNvPr id="5" name="CuadroTexto 4">
            <a:extLst>
              <a:ext uri="{FF2B5EF4-FFF2-40B4-BE49-F238E27FC236}">
                <a16:creationId xmlns:a16="http://schemas.microsoft.com/office/drawing/2014/main" id="{E2E42ED7-D9CE-E28B-538B-A8E4CD5500B5}"/>
              </a:ext>
            </a:extLst>
          </p:cNvPr>
          <p:cNvSpPr txBox="1"/>
          <p:nvPr/>
        </p:nvSpPr>
        <p:spPr>
          <a:xfrm>
            <a:off x="154209" y="1028004"/>
            <a:ext cx="5198841" cy="1107996"/>
          </a:xfrm>
          <a:prstGeom prst="rect">
            <a:avLst/>
          </a:prstGeom>
          <a:noFill/>
        </p:spPr>
        <p:txBody>
          <a:bodyPr wrap="square">
            <a:spAutoFit/>
          </a:bodyPr>
          <a:lstStyle/>
          <a:p>
            <a:r>
              <a:rPr lang="es-MX" sz="1100" dirty="0"/>
              <a:t>Como se observa, la lógica es siempre la misma: primero la creación del control, </a:t>
            </a:r>
            <a:br>
              <a:rPr lang="es-MX" sz="1100" dirty="0"/>
            </a:br>
            <a:r>
              <a:rPr lang="es-MX" sz="1100" dirty="0"/>
              <a:t>luego su posicionamiento. La clase </a:t>
            </a:r>
            <a:r>
              <a:rPr lang="es-MX" sz="1100" dirty="0" err="1"/>
              <a:t>Entry</a:t>
            </a:r>
            <a:r>
              <a:rPr lang="es-MX" sz="1100" dirty="0"/>
              <a:t>() no lleva argumento </a:t>
            </a:r>
            <a:r>
              <a:rPr lang="es-MX" sz="1100" dirty="0" err="1"/>
              <a:t>text</a:t>
            </a:r>
            <a:r>
              <a:rPr lang="es-MX" sz="1100" dirty="0"/>
              <a:t> puesto que se espera que el usuario ingrese allí un dato.</a:t>
            </a:r>
          </a:p>
          <a:p>
            <a:r>
              <a:rPr lang="es-MX" sz="1100" dirty="0"/>
              <a:t>Respecto del diseño de la interfaz nos resta únicamente agregar las dos etiquetas  en las cuales se mostrarán los resultados de la conversión, o sea, lo valores en Kelvin  y grados Fahrenheit. Agreguémoslas:</a:t>
            </a:r>
            <a:endParaRPr lang="es-AR" sz="1100" dirty="0"/>
          </a:p>
        </p:txBody>
      </p:sp>
      <p:pic>
        <p:nvPicPr>
          <p:cNvPr id="13" name="Imagen 12">
            <a:extLst>
              <a:ext uri="{FF2B5EF4-FFF2-40B4-BE49-F238E27FC236}">
                <a16:creationId xmlns:a16="http://schemas.microsoft.com/office/drawing/2014/main" id="{C8648B35-4F12-B49D-8F57-6F0792835852}"/>
              </a:ext>
            </a:extLst>
          </p:cNvPr>
          <p:cNvPicPr>
            <a:picLocks noChangeAspect="1"/>
          </p:cNvPicPr>
          <p:nvPr/>
        </p:nvPicPr>
        <p:blipFill>
          <a:blip r:embed="rId3"/>
          <a:stretch>
            <a:fillRect/>
          </a:stretch>
        </p:blipFill>
        <p:spPr>
          <a:xfrm>
            <a:off x="10966443" y="6605934"/>
            <a:ext cx="914400" cy="254336"/>
          </a:xfrm>
          <a:prstGeom prst="rect">
            <a:avLst/>
          </a:prstGeom>
        </p:spPr>
      </p:pic>
      <p:sp>
        <p:nvSpPr>
          <p:cNvPr id="7" name="CuadroTexto 6">
            <a:extLst>
              <a:ext uri="{FF2B5EF4-FFF2-40B4-BE49-F238E27FC236}">
                <a16:creationId xmlns:a16="http://schemas.microsoft.com/office/drawing/2014/main" id="{EAD7DC98-0BBD-B146-E61A-E2D6DE1F87AC}"/>
              </a:ext>
            </a:extLst>
          </p:cNvPr>
          <p:cNvSpPr txBox="1"/>
          <p:nvPr/>
        </p:nvSpPr>
        <p:spPr>
          <a:xfrm>
            <a:off x="158931" y="2144146"/>
            <a:ext cx="2225289" cy="307777"/>
          </a:xfrm>
          <a:prstGeom prst="rect">
            <a:avLst/>
          </a:prstGeom>
          <a:noFill/>
        </p:spPr>
        <p:txBody>
          <a:bodyPr wrap="none" rtlCol="0">
            <a:spAutoFit/>
          </a:bodyPr>
          <a:lstStyle/>
          <a:p>
            <a:r>
              <a:rPr lang="es-AR" sz="1400" dirty="0"/>
              <a:t>Sin Orientación a Objetos</a:t>
            </a:r>
          </a:p>
        </p:txBody>
      </p:sp>
      <p:sp>
        <p:nvSpPr>
          <p:cNvPr id="15" name="CuadroTexto 14">
            <a:extLst>
              <a:ext uri="{FF2B5EF4-FFF2-40B4-BE49-F238E27FC236}">
                <a16:creationId xmlns:a16="http://schemas.microsoft.com/office/drawing/2014/main" id="{1FBCDF39-4C2E-9CF3-3A2D-765EB62EA395}"/>
              </a:ext>
            </a:extLst>
          </p:cNvPr>
          <p:cNvSpPr txBox="1"/>
          <p:nvPr/>
        </p:nvSpPr>
        <p:spPr>
          <a:xfrm>
            <a:off x="6600396" y="14753"/>
            <a:ext cx="2294218" cy="307777"/>
          </a:xfrm>
          <a:prstGeom prst="rect">
            <a:avLst/>
          </a:prstGeom>
          <a:noFill/>
        </p:spPr>
        <p:txBody>
          <a:bodyPr wrap="none" rtlCol="0">
            <a:spAutoFit/>
          </a:bodyPr>
          <a:lstStyle/>
          <a:p>
            <a:r>
              <a:rPr lang="es-AR" sz="1400" dirty="0"/>
              <a:t>Con Orientación a Objetos</a:t>
            </a:r>
          </a:p>
        </p:txBody>
      </p:sp>
      <p:sp>
        <p:nvSpPr>
          <p:cNvPr id="2" name="CuadroTexto 1">
            <a:extLst>
              <a:ext uri="{FF2B5EF4-FFF2-40B4-BE49-F238E27FC236}">
                <a16:creationId xmlns:a16="http://schemas.microsoft.com/office/drawing/2014/main" id="{1D6947C7-4BE0-4C7D-5EC4-A0508477F393}"/>
              </a:ext>
            </a:extLst>
          </p:cNvPr>
          <p:cNvSpPr txBox="1"/>
          <p:nvPr/>
        </p:nvSpPr>
        <p:spPr>
          <a:xfrm>
            <a:off x="227171" y="609100"/>
            <a:ext cx="2480166" cy="369332"/>
          </a:xfrm>
          <a:prstGeom prst="rect">
            <a:avLst/>
          </a:prstGeom>
          <a:noFill/>
        </p:spPr>
        <p:txBody>
          <a:bodyPr wrap="none" rtlCol="0">
            <a:spAutoFit/>
          </a:bodyPr>
          <a:lstStyle/>
          <a:p>
            <a:r>
              <a:rPr lang="es-AR" dirty="0"/>
              <a:t>Eventos en la Interfaz </a:t>
            </a:r>
          </a:p>
        </p:txBody>
      </p:sp>
      <p:sp>
        <p:nvSpPr>
          <p:cNvPr id="9" name="CuadroTexto 8">
            <a:extLst>
              <a:ext uri="{FF2B5EF4-FFF2-40B4-BE49-F238E27FC236}">
                <a16:creationId xmlns:a16="http://schemas.microsoft.com/office/drawing/2014/main" id="{41DE2D68-8507-EFB4-8157-6752BBF7AB6F}"/>
              </a:ext>
            </a:extLst>
          </p:cNvPr>
          <p:cNvSpPr txBox="1"/>
          <p:nvPr/>
        </p:nvSpPr>
        <p:spPr>
          <a:xfrm>
            <a:off x="186227" y="2482008"/>
            <a:ext cx="6197600" cy="4524315"/>
          </a:xfrm>
          <a:prstGeom prst="rect">
            <a:avLst/>
          </a:prstGeom>
          <a:solidFill>
            <a:schemeClr val="tx1">
              <a:lumMod val="85000"/>
              <a:lumOff val="15000"/>
            </a:schemeClr>
          </a:solidFill>
        </p:spPr>
        <p:txBody>
          <a:bodyPr wrap="square">
            <a:spAutoFit/>
          </a:bodyPr>
          <a:lstStyle/>
          <a:p>
            <a:r>
              <a:rPr lang="es-AR" sz="1200" b="0" dirty="0" err="1">
                <a:solidFill>
                  <a:srgbClr val="C586C0"/>
                </a:solidFill>
                <a:effectLst/>
                <a:latin typeface="Consolas" panose="020B0609020204030204" pitchFamily="49" charset="0"/>
              </a:rPr>
              <a:t>import</a:t>
            </a:r>
            <a:r>
              <a:rPr lang="es-AR" sz="1200" b="0" dirty="0">
                <a:solidFill>
                  <a:srgbClr val="D4D4D4"/>
                </a:solidFill>
                <a:effectLst/>
                <a:latin typeface="Consolas" panose="020B0609020204030204" pitchFamily="49" charset="0"/>
              </a:rPr>
              <a:t> </a:t>
            </a:r>
            <a:r>
              <a:rPr lang="es-AR" sz="1200" b="0" dirty="0" err="1">
                <a:solidFill>
                  <a:srgbClr val="4EC9B0"/>
                </a:solidFill>
                <a:effectLst/>
                <a:latin typeface="Consolas" panose="020B0609020204030204" pitchFamily="49" charset="0"/>
              </a:rPr>
              <a:t>tkinter</a:t>
            </a:r>
            <a:r>
              <a:rPr lang="es-AR" sz="1200" b="0" dirty="0">
                <a:solidFill>
                  <a:srgbClr val="D4D4D4"/>
                </a:solidFill>
                <a:effectLst/>
                <a:latin typeface="Consolas" panose="020B0609020204030204" pitchFamily="49" charset="0"/>
              </a:rPr>
              <a:t> </a:t>
            </a:r>
            <a:r>
              <a:rPr lang="es-AR" sz="1200" b="0" dirty="0">
                <a:solidFill>
                  <a:srgbClr val="C586C0"/>
                </a:solidFill>
                <a:effectLst/>
                <a:latin typeface="Consolas" panose="020B0609020204030204" pitchFamily="49" charset="0"/>
              </a:rPr>
              <a:t>as</a:t>
            </a:r>
            <a:r>
              <a:rPr lang="es-AR" sz="1200" b="0" dirty="0">
                <a:solidFill>
                  <a:srgbClr val="D4D4D4"/>
                </a:solidFill>
                <a:effectLst/>
                <a:latin typeface="Consolas" panose="020B0609020204030204" pitchFamily="49" charset="0"/>
              </a:rPr>
              <a:t> </a:t>
            </a:r>
            <a:r>
              <a:rPr lang="es-AR" sz="1200" b="0" dirty="0" err="1">
                <a:solidFill>
                  <a:srgbClr val="4EC9B0"/>
                </a:solidFill>
                <a:effectLst/>
                <a:latin typeface="Consolas" panose="020B0609020204030204" pitchFamily="49" charset="0"/>
              </a:rPr>
              <a:t>tk</a:t>
            </a:r>
            <a:endParaRPr lang="es-AR" sz="1200" b="0" dirty="0">
              <a:solidFill>
                <a:srgbClr val="D4D4D4"/>
              </a:solidFill>
              <a:effectLst/>
              <a:latin typeface="Consolas" panose="020B0609020204030204" pitchFamily="49" charset="0"/>
            </a:endParaRPr>
          </a:p>
          <a:p>
            <a:r>
              <a:rPr lang="es-AR" sz="1200" b="0" dirty="0" err="1">
                <a:solidFill>
                  <a:srgbClr val="C586C0"/>
                </a:solidFill>
                <a:effectLst/>
                <a:latin typeface="Consolas" panose="020B0609020204030204" pitchFamily="49" charset="0"/>
              </a:rPr>
              <a:t>from</a:t>
            </a:r>
            <a:r>
              <a:rPr lang="es-AR" sz="1200" b="0" dirty="0">
                <a:solidFill>
                  <a:srgbClr val="D4D4D4"/>
                </a:solidFill>
                <a:effectLst/>
                <a:latin typeface="Consolas" panose="020B0609020204030204" pitchFamily="49" charset="0"/>
              </a:rPr>
              <a:t> </a:t>
            </a:r>
            <a:r>
              <a:rPr lang="es-AR" sz="1200" b="0" dirty="0" err="1">
                <a:solidFill>
                  <a:srgbClr val="4EC9B0"/>
                </a:solidFill>
                <a:effectLst/>
                <a:latin typeface="Consolas" panose="020B0609020204030204" pitchFamily="49" charset="0"/>
              </a:rPr>
              <a:t>tkinter</a:t>
            </a:r>
            <a:r>
              <a:rPr lang="es-AR" sz="1200" b="0" dirty="0">
                <a:solidFill>
                  <a:srgbClr val="D4D4D4"/>
                </a:solidFill>
                <a:effectLst/>
                <a:latin typeface="Consolas" panose="020B0609020204030204" pitchFamily="49" charset="0"/>
              </a:rPr>
              <a:t> </a:t>
            </a:r>
            <a:r>
              <a:rPr lang="es-AR" sz="1200" b="0" dirty="0" err="1">
                <a:solidFill>
                  <a:srgbClr val="C586C0"/>
                </a:solidFill>
                <a:effectLst/>
                <a:latin typeface="Consolas" panose="020B0609020204030204" pitchFamily="49" charset="0"/>
              </a:rPr>
              <a:t>import</a:t>
            </a:r>
            <a:r>
              <a:rPr lang="es-AR" sz="1200" b="0" dirty="0">
                <a:solidFill>
                  <a:srgbClr val="D4D4D4"/>
                </a:solidFill>
                <a:effectLst/>
                <a:latin typeface="Consolas" panose="020B0609020204030204" pitchFamily="49" charset="0"/>
              </a:rPr>
              <a:t> </a:t>
            </a:r>
            <a:r>
              <a:rPr lang="es-AR" sz="1200" b="0" dirty="0" err="1">
                <a:solidFill>
                  <a:srgbClr val="4EC9B0"/>
                </a:solidFill>
                <a:effectLst/>
                <a:latin typeface="Consolas" panose="020B0609020204030204" pitchFamily="49" charset="0"/>
              </a:rPr>
              <a:t>ttk</a:t>
            </a:r>
            <a:endParaRPr lang="es-AR" sz="1200" b="0" dirty="0">
              <a:solidFill>
                <a:srgbClr val="D4D4D4"/>
              </a:solidFill>
              <a:effectLst/>
              <a:latin typeface="Consolas" panose="020B0609020204030204" pitchFamily="49" charset="0"/>
            </a:endParaRPr>
          </a:p>
          <a:p>
            <a:r>
              <a:rPr lang="es-AR" sz="1200" b="0" dirty="0" err="1">
                <a:solidFill>
                  <a:srgbClr val="569CD6"/>
                </a:solidFill>
                <a:effectLst/>
                <a:latin typeface="Consolas" panose="020B0609020204030204" pitchFamily="49" charset="0"/>
              </a:rPr>
              <a:t>def</a:t>
            </a:r>
            <a:r>
              <a:rPr lang="es-AR" sz="1200" b="0" dirty="0">
                <a:solidFill>
                  <a:srgbClr val="D4D4D4"/>
                </a:solidFill>
                <a:effectLst/>
                <a:latin typeface="Consolas" panose="020B0609020204030204" pitchFamily="49" charset="0"/>
              </a:rPr>
              <a:t> </a:t>
            </a:r>
            <a:r>
              <a:rPr lang="es-AR" sz="1200" b="0" dirty="0" err="1">
                <a:solidFill>
                  <a:srgbClr val="DCDCAA"/>
                </a:solidFill>
                <a:effectLst/>
                <a:latin typeface="Consolas" panose="020B0609020204030204" pitchFamily="49" charset="0"/>
              </a:rPr>
              <a:t>convertir_temp</a:t>
            </a:r>
            <a:r>
              <a:rPr lang="es-AR" sz="1200" b="0" dirty="0">
                <a:solidFill>
                  <a:srgbClr val="D4D4D4"/>
                </a:solidFill>
                <a:effectLst/>
                <a:latin typeface="Consolas" panose="020B0609020204030204" pitchFamily="49" charset="0"/>
              </a:rPr>
              <a:t>():</a:t>
            </a:r>
          </a:p>
          <a:p>
            <a:pPr lvl="1"/>
            <a:r>
              <a:rPr lang="es-AR" sz="1200" b="0" dirty="0" err="1">
                <a:solidFill>
                  <a:srgbClr val="9CDCFE"/>
                </a:solidFill>
                <a:effectLst/>
                <a:latin typeface="Consolas" panose="020B0609020204030204" pitchFamily="49" charset="0"/>
              </a:rPr>
              <a:t>temp_celsius</a:t>
            </a:r>
            <a:r>
              <a:rPr lang="es-AR" sz="1200" b="0" dirty="0">
                <a:solidFill>
                  <a:srgbClr val="D4D4D4"/>
                </a:solidFill>
                <a:effectLst/>
                <a:latin typeface="Consolas" panose="020B0609020204030204" pitchFamily="49" charset="0"/>
              </a:rPr>
              <a:t> = </a:t>
            </a:r>
            <a:r>
              <a:rPr lang="es-AR" sz="1200" b="0" dirty="0" err="1">
                <a:solidFill>
                  <a:srgbClr val="4EC9B0"/>
                </a:solidFill>
                <a:effectLst/>
                <a:latin typeface="Consolas" panose="020B0609020204030204" pitchFamily="49" charset="0"/>
              </a:rPr>
              <a:t>float</a:t>
            </a:r>
            <a:r>
              <a:rPr lang="es-AR" sz="1200" b="0" dirty="0">
                <a:solidFill>
                  <a:srgbClr val="D4D4D4"/>
                </a:solidFill>
                <a:effectLst/>
                <a:latin typeface="Consolas" panose="020B0609020204030204" pitchFamily="49" charset="0"/>
              </a:rPr>
              <a:t>(</a:t>
            </a:r>
            <a:r>
              <a:rPr lang="es-AR" sz="1200" b="0" dirty="0" err="1">
                <a:solidFill>
                  <a:srgbClr val="9CDCFE"/>
                </a:solidFill>
                <a:effectLst/>
                <a:latin typeface="Consolas" panose="020B0609020204030204" pitchFamily="49" charset="0"/>
              </a:rPr>
              <a:t>caja_temp_celsius</a:t>
            </a:r>
            <a:r>
              <a:rPr lang="es-AR" sz="1200" b="0" dirty="0" err="1">
                <a:solidFill>
                  <a:srgbClr val="D4D4D4"/>
                </a:solidFill>
                <a:effectLst/>
                <a:latin typeface="Consolas" panose="020B0609020204030204" pitchFamily="49" charset="0"/>
              </a:rPr>
              <a:t>.get</a:t>
            </a:r>
            <a:r>
              <a:rPr lang="es-AR" sz="1200" b="0" dirty="0">
                <a:solidFill>
                  <a:srgbClr val="D4D4D4"/>
                </a:solidFill>
                <a:effectLst/>
                <a:latin typeface="Consolas" panose="020B0609020204030204" pitchFamily="49" charset="0"/>
              </a:rPr>
              <a:t>())</a:t>
            </a:r>
          </a:p>
          <a:p>
            <a:pPr lvl="1"/>
            <a:r>
              <a:rPr lang="es-AR" sz="1200" b="0" dirty="0" err="1">
                <a:solidFill>
                  <a:srgbClr val="9CDCFE"/>
                </a:solidFill>
                <a:effectLst/>
                <a:latin typeface="Consolas" panose="020B0609020204030204" pitchFamily="49" charset="0"/>
              </a:rPr>
              <a:t>temp_kelvin</a:t>
            </a:r>
            <a:r>
              <a:rPr lang="es-AR" sz="1200" b="0" dirty="0">
                <a:solidFill>
                  <a:srgbClr val="D4D4D4"/>
                </a:solidFill>
                <a:effectLst/>
                <a:latin typeface="Consolas" panose="020B0609020204030204" pitchFamily="49" charset="0"/>
              </a:rPr>
              <a:t> = </a:t>
            </a:r>
            <a:r>
              <a:rPr lang="es-AR" sz="1200" b="0" dirty="0" err="1">
                <a:solidFill>
                  <a:srgbClr val="9CDCFE"/>
                </a:solidFill>
                <a:effectLst/>
                <a:latin typeface="Consolas" panose="020B0609020204030204" pitchFamily="49" charset="0"/>
              </a:rPr>
              <a:t>temp_celsius</a:t>
            </a:r>
            <a:r>
              <a:rPr lang="es-AR" sz="1200" b="0" dirty="0">
                <a:solidFill>
                  <a:srgbClr val="D4D4D4"/>
                </a:solidFill>
                <a:effectLst/>
                <a:latin typeface="Consolas" panose="020B0609020204030204" pitchFamily="49" charset="0"/>
              </a:rPr>
              <a:t> + </a:t>
            </a:r>
            <a:r>
              <a:rPr lang="es-AR" sz="1200" b="0" dirty="0">
                <a:solidFill>
                  <a:srgbClr val="B5CEA8"/>
                </a:solidFill>
                <a:effectLst/>
                <a:latin typeface="Consolas" panose="020B0609020204030204" pitchFamily="49" charset="0"/>
              </a:rPr>
              <a:t>273.15</a:t>
            </a:r>
            <a:endParaRPr lang="es-AR" sz="1200" b="0" dirty="0">
              <a:solidFill>
                <a:srgbClr val="D4D4D4"/>
              </a:solidFill>
              <a:effectLst/>
              <a:latin typeface="Consolas" panose="020B0609020204030204" pitchFamily="49" charset="0"/>
            </a:endParaRPr>
          </a:p>
          <a:p>
            <a:pPr lvl="1"/>
            <a:r>
              <a:rPr lang="es-AR" sz="1200" b="0" dirty="0" err="1">
                <a:solidFill>
                  <a:srgbClr val="9CDCFE"/>
                </a:solidFill>
                <a:effectLst/>
                <a:latin typeface="Consolas" panose="020B0609020204030204" pitchFamily="49" charset="0"/>
              </a:rPr>
              <a:t>temp_fahrenheit</a:t>
            </a:r>
            <a:r>
              <a:rPr lang="es-AR" sz="1200" b="0" dirty="0">
                <a:solidFill>
                  <a:srgbClr val="D4D4D4"/>
                </a:solidFill>
                <a:effectLst/>
                <a:latin typeface="Consolas" panose="020B0609020204030204" pitchFamily="49" charset="0"/>
              </a:rPr>
              <a:t> = </a:t>
            </a:r>
            <a:r>
              <a:rPr lang="es-AR" sz="1200" b="0" dirty="0" err="1">
                <a:solidFill>
                  <a:srgbClr val="9CDCFE"/>
                </a:solidFill>
                <a:effectLst/>
                <a:latin typeface="Consolas" panose="020B0609020204030204" pitchFamily="49" charset="0"/>
              </a:rPr>
              <a:t>temp_celsius</a:t>
            </a:r>
            <a:r>
              <a:rPr lang="es-AR" sz="1200" b="0" dirty="0">
                <a:solidFill>
                  <a:srgbClr val="D4D4D4"/>
                </a:solidFill>
                <a:effectLst/>
                <a:latin typeface="Consolas" panose="020B0609020204030204" pitchFamily="49" charset="0"/>
              </a:rPr>
              <a:t>*</a:t>
            </a:r>
            <a:r>
              <a:rPr lang="es-AR" sz="1200" b="0" dirty="0">
                <a:solidFill>
                  <a:srgbClr val="B5CEA8"/>
                </a:solidFill>
                <a:effectLst/>
                <a:latin typeface="Consolas" panose="020B0609020204030204" pitchFamily="49" charset="0"/>
              </a:rPr>
              <a:t>1.8</a:t>
            </a:r>
            <a:r>
              <a:rPr lang="es-AR" sz="1200" b="0" dirty="0">
                <a:solidFill>
                  <a:srgbClr val="D4D4D4"/>
                </a:solidFill>
                <a:effectLst/>
                <a:latin typeface="Consolas" panose="020B0609020204030204" pitchFamily="49" charset="0"/>
              </a:rPr>
              <a:t> + </a:t>
            </a:r>
            <a:r>
              <a:rPr lang="es-AR" sz="1200" b="0" dirty="0">
                <a:solidFill>
                  <a:srgbClr val="B5CEA8"/>
                </a:solidFill>
                <a:effectLst/>
                <a:latin typeface="Consolas" panose="020B0609020204030204" pitchFamily="49" charset="0"/>
              </a:rPr>
              <a:t>32</a:t>
            </a:r>
            <a:endParaRPr lang="es-AR" sz="1200" b="0" dirty="0">
              <a:solidFill>
                <a:srgbClr val="D4D4D4"/>
              </a:solidFill>
              <a:effectLst/>
              <a:latin typeface="Consolas" panose="020B0609020204030204" pitchFamily="49" charset="0"/>
            </a:endParaRPr>
          </a:p>
          <a:p>
            <a:pPr lvl="1"/>
            <a:r>
              <a:rPr lang="es-AR" sz="1200" b="0" dirty="0" err="1">
                <a:solidFill>
                  <a:srgbClr val="9CDCFE"/>
                </a:solidFill>
                <a:effectLst/>
                <a:latin typeface="Consolas" panose="020B0609020204030204" pitchFamily="49" charset="0"/>
              </a:rPr>
              <a:t>etiqueta_temp_kelvin</a:t>
            </a:r>
            <a:r>
              <a:rPr lang="es-AR" sz="1200" b="0" dirty="0" err="1">
                <a:solidFill>
                  <a:srgbClr val="D4D4D4"/>
                </a:solidFill>
                <a:effectLst/>
                <a:latin typeface="Consolas" panose="020B0609020204030204" pitchFamily="49" charset="0"/>
              </a:rPr>
              <a:t>.config</a:t>
            </a:r>
            <a:r>
              <a:rPr lang="es-AR" sz="1200" b="0" dirty="0">
                <a:solidFill>
                  <a:srgbClr val="D4D4D4"/>
                </a:solidFill>
                <a:effectLst/>
                <a:latin typeface="Consolas" panose="020B0609020204030204" pitchFamily="49" charset="0"/>
              </a:rPr>
              <a:t>(</a:t>
            </a:r>
            <a:r>
              <a:rPr lang="es-AR" sz="1200" b="0" dirty="0" err="1">
                <a:solidFill>
                  <a:srgbClr val="9CDCFE"/>
                </a:solidFill>
                <a:effectLst/>
                <a:latin typeface="Consolas" panose="020B0609020204030204" pitchFamily="49" charset="0"/>
              </a:rPr>
              <a:t>text</a:t>
            </a:r>
            <a:r>
              <a:rPr lang="es-AR" sz="1200" b="0" dirty="0">
                <a:solidFill>
                  <a:srgbClr val="D4D4D4"/>
                </a:solidFill>
                <a:effectLst/>
                <a:latin typeface="Consolas" panose="020B0609020204030204" pitchFamily="49" charset="0"/>
              </a:rPr>
              <a:t>=</a:t>
            </a:r>
            <a:r>
              <a:rPr lang="es-AR" sz="1200" b="0" dirty="0" err="1">
                <a:solidFill>
                  <a:srgbClr val="569CD6"/>
                </a:solidFill>
                <a:effectLst/>
                <a:latin typeface="Consolas" panose="020B0609020204030204" pitchFamily="49" charset="0"/>
              </a:rPr>
              <a:t>f</a:t>
            </a:r>
            <a:r>
              <a:rPr lang="es-AR" sz="1200" b="0" dirty="0" err="1">
                <a:solidFill>
                  <a:srgbClr val="CE9178"/>
                </a:solidFill>
                <a:effectLst/>
                <a:latin typeface="Consolas" panose="020B0609020204030204" pitchFamily="49" charset="0"/>
              </a:rPr>
              <a:t>"Temperatura</a:t>
            </a:r>
            <a:r>
              <a:rPr lang="es-AR" sz="1200" b="0" dirty="0">
                <a:solidFill>
                  <a:srgbClr val="CE9178"/>
                </a:solidFill>
                <a:effectLst/>
                <a:latin typeface="Consolas" panose="020B0609020204030204" pitchFamily="49" charset="0"/>
              </a:rPr>
              <a:t> en K: </a:t>
            </a:r>
            <a:r>
              <a:rPr lang="es-AR" sz="1200" b="0" dirty="0">
                <a:solidFill>
                  <a:srgbClr val="569CD6"/>
                </a:solidFill>
                <a:effectLst/>
                <a:latin typeface="Consolas" panose="020B0609020204030204" pitchFamily="49" charset="0"/>
              </a:rPr>
              <a:t>{</a:t>
            </a:r>
            <a:r>
              <a:rPr lang="es-AR" sz="1200" b="0" dirty="0" err="1">
                <a:solidFill>
                  <a:srgbClr val="9CDCFE"/>
                </a:solidFill>
                <a:effectLst/>
                <a:latin typeface="Consolas" panose="020B0609020204030204" pitchFamily="49" charset="0"/>
              </a:rPr>
              <a:t>temp_kelvin</a:t>
            </a:r>
            <a:r>
              <a:rPr lang="es-AR" sz="1200" b="0" dirty="0">
                <a:solidFill>
                  <a:srgbClr val="569CD6"/>
                </a:solidFill>
                <a:effectLst/>
                <a:latin typeface="Consolas" panose="020B0609020204030204" pitchFamily="49" charset="0"/>
              </a:rPr>
              <a:t>}</a:t>
            </a:r>
            <a:r>
              <a:rPr lang="es-AR" sz="1200" b="0" dirty="0">
                <a:solidFill>
                  <a:srgbClr val="CE9178"/>
                </a:solidFill>
                <a:effectLst/>
                <a:latin typeface="Consolas" panose="020B0609020204030204" pitchFamily="49" charset="0"/>
              </a:rPr>
              <a:t>"</a:t>
            </a:r>
            <a:r>
              <a:rPr lang="es-AR" sz="1200" b="0" dirty="0">
                <a:solidFill>
                  <a:srgbClr val="D4D4D4"/>
                </a:solidFill>
                <a:effectLst/>
                <a:latin typeface="Consolas" panose="020B0609020204030204" pitchFamily="49" charset="0"/>
              </a:rPr>
              <a:t>)</a:t>
            </a:r>
          </a:p>
          <a:p>
            <a:pPr lvl="1"/>
            <a:r>
              <a:rPr lang="es-AR" sz="1200" b="0" dirty="0" err="1">
                <a:solidFill>
                  <a:srgbClr val="9CDCFE"/>
                </a:solidFill>
                <a:effectLst/>
                <a:latin typeface="Consolas" panose="020B0609020204030204" pitchFamily="49" charset="0"/>
              </a:rPr>
              <a:t>etiqueta_temp_fahrenheit</a:t>
            </a:r>
            <a:r>
              <a:rPr lang="es-AR" sz="1200" b="0" dirty="0" err="1">
                <a:solidFill>
                  <a:srgbClr val="D4D4D4"/>
                </a:solidFill>
                <a:effectLst/>
                <a:latin typeface="Consolas" panose="020B0609020204030204" pitchFamily="49" charset="0"/>
              </a:rPr>
              <a:t>.config</a:t>
            </a:r>
            <a:r>
              <a:rPr lang="es-AR" sz="1200" b="0" dirty="0">
                <a:solidFill>
                  <a:srgbClr val="D4D4D4"/>
                </a:solidFill>
                <a:effectLst/>
                <a:latin typeface="Consolas" panose="020B0609020204030204" pitchFamily="49" charset="0"/>
              </a:rPr>
              <a:t>(</a:t>
            </a:r>
          </a:p>
          <a:p>
            <a:pPr lvl="1"/>
            <a:r>
              <a:rPr lang="es-AR" sz="1200" b="0" dirty="0" err="1">
                <a:solidFill>
                  <a:srgbClr val="9CDCFE"/>
                </a:solidFill>
                <a:effectLst/>
                <a:latin typeface="Consolas" panose="020B0609020204030204" pitchFamily="49" charset="0"/>
              </a:rPr>
              <a:t>text</a:t>
            </a:r>
            <a:r>
              <a:rPr lang="es-AR" sz="1200" b="0" dirty="0">
                <a:solidFill>
                  <a:srgbClr val="D4D4D4"/>
                </a:solidFill>
                <a:effectLst/>
                <a:latin typeface="Consolas" panose="020B0609020204030204" pitchFamily="49" charset="0"/>
              </a:rPr>
              <a:t>=</a:t>
            </a:r>
            <a:r>
              <a:rPr lang="es-AR" sz="1200" b="0" dirty="0" err="1">
                <a:solidFill>
                  <a:srgbClr val="569CD6"/>
                </a:solidFill>
                <a:effectLst/>
                <a:latin typeface="Consolas" panose="020B0609020204030204" pitchFamily="49" charset="0"/>
              </a:rPr>
              <a:t>f</a:t>
            </a:r>
            <a:r>
              <a:rPr lang="es-AR" sz="1200" b="0" dirty="0" err="1">
                <a:solidFill>
                  <a:srgbClr val="CE9178"/>
                </a:solidFill>
                <a:effectLst/>
                <a:latin typeface="Consolas" panose="020B0609020204030204" pitchFamily="49" charset="0"/>
              </a:rPr>
              <a:t>"Temperatura</a:t>
            </a:r>
            <a:r>
              <a:rPr lang="es-AR" sz="1200" b="0" dirty="0">
                <a:solidFill>
                  <a:srgbClr val="CE9178"/>
                </a:solidFill>
                <a:effectLst/>
                <a:latin typeface="Consolas" panose="020B0609020204030204" pitchFamily="49" charset="0"/>
              </a:rPr>
              <a:t> en </a:t>
            </a:r>
            <a:r>
              <a:rPr lang="es-AR" sz="1200" b="0" dirty="0" err="1">
                <a:solidFill>
                  <a:srgbClr val="CE9178"/>
                </a:solidFill>
                <a:effectLst/>
                <a:latin typeface="Consolas" panose="020B0609020204030204" pitchFamily="49" charset="0"/>
              </a:rPr>
              <a:t>ºF</a:t>
            </a:r>
            <a:r>
              <a:rPr lang="es-AR" sz="1200" b="0" dirty="0">
                <a:solidFill>
                  <a:srgbClr val="CE9178"/>
                </a:solidFill>
                <a:effectLst/>
                <a:latin typeface="Consolas" panose="020B0609020204030204" pitchFamily="49" charset="0"/>
              </a:rPr>
              <a:t>: </a:t>
            </a:r>
            <a:r>
              <a:rPr lang="es-AR" sz="1200" b="0" dirty="0">
                <a:solidFill>
                  <a:srgbClr val="569CD6"/>
                </a:solidFill>
                <a:effectLst/>
                <a:latin typeface="Consolas" panose="020B0609020204030204" pitchFamily="49" charset="0"/>
              </a:rPr>
              <a:t>{</a:t>
            </a:r>
            <a:r>
              <a:rPr lang="es-AR" sz="1200" b="0" dirty="0" err="1">
                <a:solidFill>
                  <a:srgbClr val="9CDCFE"/>
                </a:solidFill>
                <a:effectLst/>
                <a:latin typeface="Consolas" panose="020B0609020204030204" pitchFamily="49" charset="0"/>
              </a:rPr>
              <a:t>temp_fahrenheit</a:t>
            </a:r>
            <a:r>
              <a:rPr lang="es-AR" sz="1200" b="0" dirty="0">
                <a:solidFill>
                  <a:srgbClr val="569CD6"/>
                </a:solidFill>
                <a:effectLst/>
                <a:latin typeface="Consolas" panose="020B0609020204030204" pitchFamily="49" charset="0"/>
              </a:rPr>
              <a:t>}</a:t>
            </a:r>
            <a:r>
              <a:rPr lang="es-AR" sz="1200" b="0" dirty="0">
                <a:solidFill>
                  <a:srgbClr val="CE9178"/>
                </a:solidFill>
                <a:effectLst/>
                <a:latin typeface="Consolas" panose="020B0609020204030204" pitchFamily="49" charset="0"/>
              </a:rPr>
              <a:t>"</a:t>
            </a:r>
            <a:r>
              <a:rPr lang="es-AR" sz="1200" b="0" dirty="0">
                <a:solidFill>
                  <a:srgbClr val="D4D4D4"/>
                </a:solidFill>
                <a:effectLst/>
                <a:latin typeface="Consolas" panose="020B0609020204030204" pitchFamily="49" charset="0"/>
              </a:rPr>
              <a:t>)</a:t>
            </a:r>
          </a:p>
          <a:p>
            <a:r>
              <a:rPr lang="es-AR" sz="1200" b="0" dirty="0">
                <a:solidFill>
                  <a:srgbClr val="9CDCFE"/>
                </a:solidFill>
                <a:effectLst/>
                <a:latin typeface="Consolas" panose="020B0609020204030204" pitchFamily="49" charset="0"/>
              </a:rPr>
              <a:t>ventana</a:t>
            </a:r>
            <a:r>
              <a:rPr lang="es-AR" sz="1200" b="0" dirty="0">
                <a:solidFill>
                  <a:srgbClr val="D4D4D4"/>
                </a:solidFill>
                <a:effectLst/>
                <a:latin typeface="Consolas" panose="020B0609020204030204" pitchFamily="49" charset="0"/>
              </a:rPr>
              <a:t> = </a:t>
            </a:r>
            <a:r>
              <a:rPr lang="es-AR" sz="1200" b="0" dirty="0" err="1">
                <a:solidFill>
                  <a:srgbClr val="4EC9B0"/>
                </a:solidFill>
                <a:effectLst/>
                <a:latin typeface="Consolas" panose="020B0609020204030204" pitchFamily="49" charset="0"/>
              </a:rPr>
              <a:t>tk</a:t>
            </a:r>
            <a:r>
              <a:rPr lang="es-AR" sz="1200" b="0" dirty="0" err="1">
                <a:solidFill>
                  <a:srgbClr val="D4D4D4"/>
                </a:solidFill>
                <a:effectLst/>
                <a:latin typeface="Consolas" panose="020B0609020204030204" pitchFamily="49" charset="0"/>
              </a:rPr>
              <a:t>.</a:t>
            </a:r>
            <a:r>
              <a:rPr lang="es-AR" sz="1200" b="0" dirty="0" err="1">
                <a:solidFill>
                  <a:srgbClr val="4EC9B0"/>
                </a:solidFill>
                <a:effectLst/>
                <a:latin typeface="Consolas" panose="020B0609020204030204" pitchFamily="49" charset="0"/>
              </a:rPr>
              <a:t>Tk</a:t>
            </a:r>
            <a:r>
              <a:rPr lang="es-AR" sz="1200" b="0" dirty="0">
                <a:solidFill>
                  <a:srgbClr val="D4D4D4"/>
                </a:solidFill>
                <a:effectLst/>
                <a:latin typeface="Consolas" panose="020B0609020204030204" pitchFamily="49" charset="0"/>
              </a:rPr>
              <a:t>()</a:t>
            </a:r>
          </a:p>
          <a:p>
            <a:r>
              <a:rPr lang="es-AR" sz="1200" b="0" dirty="0" err="1">
                <a:solidFill>
                  <a:srgbClr val="9CDCFE"/>
                </a:solidFill>
                <a:effectLst/>
                <a:latin typeface="Consolas" panose="020B0609020204030204" pitchFamily="49" charset="0"/>
              </a:rPr>
              <a:t>ventana</a:t>
            </a:r>
            <a:r>
              <a:rPr lang="es-AR" sz="1200" b="0" dirty="0" err="1">
                <a:solidFill>
                  <a:srgbClr val="D4D4D4"/>
                </a:solidFill>
                <a:effectLst/>
                <a:latin typeface="Consolas" panose="020B0609020204030204" pitchFamily="49" charset="0"/>
              </a:rPr>
              <a:t>.</a:t>
            </a:r>
            <a:r>
              <a:rPr lang="es-AR" sz="1200" b="0" dirty="0" err="1">
                <a:solidFill>
                  <a:srgbClr val="9CDCFE"/>
                </a:solidFill>
                <a:effectLst/>
                <a:latin typeface="Consolas" panose="020B0609020204030204" pitchFamily="49" charset="0"/>
              </a:rPr>
              <a:t>title</a:t>
            </a:r>
            <a:r>
              <a:rPr lang="es-AR" sz="1200" b="0" dirty="0">
                <a:solidFill>
                  <a:srgbClr val="D4D4D4"/>
                </a:solidFill>
                <a:effectLst/>
                <a:latin typeface="Consolas" panose="020B0609020204030204" pitchFamily="49" charset="0"/>
              </a:rPr>
              <a:t>(</a:t>
            </a:r>
            <a:r>
              <a:rPr lang="es-AR" sz="1200" b="0" dirty="0">
                <a:solidFill>
                  <a:srgbClr val="CE9178"/>
                </a:solidFill>
                <a:effectLst/>
                <a:latin typeface="Consolas" panose="020B0609020204030204" pitchFamily="49" charset="0"/>
              </a:rPr>
              <a:t>"Conversor de temperatura"</a:t>
            </a:r>
            <a:r>
              <a:rPr lang="es-AR" sz="1200" b="0" dirty="0">
                <a:solidFill>
                  <a:srgbClr val="D4D4D4"/>
                </a:solidFill>
                <a:effectLst/>
                <a:latin typeface="Consolas" panose="020B0609020204030204" pitchFamily="49" charset="0"/>
              </a:rPr>
              <a:t>)</a:t>
            </a:r>
          </a:p>
          <a:p>
            <a:r>
              <a:rPr lang="es-AR" sz="1200" b="0" dirty="0" err="1">
                <a:solidFill>
                  <a:srgbClr val="9CDCFE"/>
                </a:solidFill>
                <a:effectLst/>
                <a:latin typeface="Consolas" panose="020B0609020204030204" pitchFamily="49" charset="0"/>
              </a:rPr>
              <a:t>ventana</a:t>
            </a:r>
            <a:r>
              <a:rPr lang="es-AR" sz="1200" b="0" dirty="0" err="1">
                <a:solidFill>
                  <a:srgbClr val="D4D4D4"/>
                </a:solidFill>
                <a:effectLst/>
                <a:latin typeface="Consolas" panose="020B0609020204030204" pitchFamily="49" charset="0"/>
              </a:rPr>
              <a:t>.</a:t>
            </a:r>
            <a:r>
              <a:rPr lang="es-AR" sz="1200" b="0" dirty="0" err="1">
                <a:solidFill>
                  <a:srgbClr val="9CDCFE"/>
                </a:solidFill>
                <a:effectLst/>
                <a:latin typeface="Consolas" panose="020B0609020204030204" pitchFamily="49" charset="0"/>
              </a:rPr>
              <a:t>config</a:t>
            </a:r>
            <a:r>
              <a:rPr lang="es-AR" sz="1200" b="0" dirty="0">
                <a:solidFill>
                  <a:srgbClr val="D4D4D4"/>
                </a:solidFill>
                <a:effectLst/>
                <a:latin typeface="Consolas" panose="020B0609020204030204" pitchFamily="49" charset="0"/>
              </a:rPr>
              <a:t>(</a:t>
            </a:r>
            <a:r>
              <a:rPr lang="es-AR" sz="1200" b="0" dirty="0" err="1">
                <a:solidFill>
                  <a:srgbClr val="9CDCFE"/>
                </a:solidFill>
                <a:effectLst/>
                <a:latin typeface="Consolas" panose="020B0609020204030204" pitchFamily="49" charset="0"/>
              </a:rPr>
              <a:t>width</a:t>
            </a:r>
            <a:r>
              <a:rPr lang="es-AR" sz="1200" b="0" dirty="0">
                <a:solidFill>
                  <a:srgbClr val="D4D4D4"/>
                </a:solidFill>
                <a:effectLst/>
                <a:latin typeface="Consolas" panose="020B0609020204030204" pitchFamily="49" charset="0"/>
              </a:rPr>
              <a:t>=</a:t>
            </a:r>
            <a:r>
              <a:rPr lang="es-AR" sz="1200" b="0" dirty="0">
                <a:solidFill>
                  <a:srgbClr val="B5CEA8"/>
                </a:solidFill>
                <a:effectLst/>
                <a:latin typeface="Consolas" panose="020B0609020204030204" pitchFamily="49" charset="0"/>
              </a:rPr>
              <a:t>400</a:t>
            </a:r>
            <a:r>
              <a:rPr lang="es-AR" sz="1200" b="0" dirty="0">
                <a:solidFill>
                  <a:srgbClr val="D4D4D4"/>
                </a:solidFill>
                <a:effectLst/>
                <a:latin typeface="Consolas" panose="020B0609020204030204" pitchFamily="49" charset="0"/>
              </a:rPr>
              <a:t>, </a:t>
            </a:r>
            <a:r>
              <a:rPr lang="es-AR" sz="1200" b="0" dirty="0" err="1">
                <a:solidFill>
                  <a:srgbClr val="9CDCFE"/>
                </a:solidFill>
                <a:effectLst/>
                <a:latin typeface="Consolas" panose="020B0609020204030204" pitchFamily="49" charset="0"/>
              </a:rPr>
              <a:t>height</a:t>
            </a:r>
            <a:r>
              <a:rPr lang="es-AR" sz="1200" b="0" dirty="0">
                <a:solidFill>
                  <a:srgbClr val="D4D4D4"/>
                </a:solidFill>
                <a:effectLst/>
                <a:latin typeface="Consolas" panose="020B0609020204030204" pitchFamily="49" charset="0"/>
              </a:rPr>
              <a:t>=</a:t>
            </a:r>
            <a:r>
              <a:rPr lang="es-AR" sz="1200" b="0" dirty="0">
                <a:solidFill>
                  <a:srgbClr val="B5CEA8"/>
                </a:solidFill>
                <a:effectLst/>
                <a:latin typeface="Consolas" panose="020B0609020204030204" pitchFamily="49" charset="0"/>
              </a:rPr>
              <a:t>300</a:t>
            </a:r>
            <a:r>
              <a:rPr lang="es-AR" sz="1200" b="0" dirty="0">
                <a:solidFill>
                  <a:srgbClr val="D4D4D4"/>
                </a:solidFill>
                <a:effectLst/>
                <a:latin typeface="Consolas" panose="020B0609020204030204" pitchFamily="49" charset="0"/>
              </a:rPr>
              <a:t>)</a:t>
            </a:r>
          </a:p>
          <a:p>
            <a:r>
              <a:rPr lang="es-AR" sz="1200" b="0" dirty="0" err="1">
                <a:solidFill>
                  <a:srgbClr val="9CDCFE"/>
                </a:solidFill>
                <a:effectLst/>
                <a:latin typeface="Consolas" panose="020B0609020204030204" pitchFamily="49" charset="0"/>
              </a:rPr>
              <a:t>etiqueta_temp_celsius</a:t>
            </a:r>
            <a:r>
              <a:rPr lang="es-AR" sz="1200" b="0" dirty="0">
                <a:solidFill>
                  <a:srgbClr val="D4D4D4"/>
                </a:solidFill>
                <a:effectLst/>
                <a:latin typeface="Consolas" panose="020B0609020204030204" pitchFamily="49" charset="0"/>
              </a:rPr>
              <a:t> = </a:t>
            </a:r>
            <a:r>
              <a:rPr lang="es-AR" sz="1200" b="0" dirty="0" err="1">
                <a:solidFill>
                  <a:srgbClr val="4EC9B0"/>
                </a:solidFill>
                <a:effectLst/>
                <a:latin typeface="Consolas" panose="020B0609020204030204" pitchFamily="49" charset="0"/>
              </a:rPr>
              <a:t>ttk</a:t>
            </a:r>
            <a:r>
              <a:rPr lang="es-AR" sz="1200" b="0" dirty="0" err="1">
                <a:solidFill>
                  <a:srgbClr val="D4D4D4"/>
                </a:solidFill>
                <a:effectLst/>
                <a:latin typeface="Consolas" panose="020B0609020204030204" pitchFamily="49" charset="0"/>
              </a:rPr>
              <a:t>.</a:t>
            </a:r>
            <a:r>
              <a:rPr lang="es-AR" sz="1200" b="0" dirty="0" err="1">
                <a:solidFill>
                  <a:srgbClr val="4EC9B0"/>
                </a:solidFill>
                <a:effectLst/>
                <a:latin typeface="Consolas" panose="020B0609020204030204" pitchFamily="49" charset="0"/>
              </a:rPr>
              <a:t>Label</a:t>
            </a:r>
            <a:r>
              <a:rPr lang="es-AR" sz="1200" b="0" dirty="0">
                <a:solidFill>
                  <a:srgbClr val="D4D4D4"/>
                </a:solidFill>
                <a:effectLst/>
                <a:latin typeface="Consolas" panose="020B0609020204030204" pitchFamily="49" charset="0"/>
              </a:rPr>
              <a:t>(</a:t>
            </a:r>
            <a:r>
              <a:rPr lang="es-AR" sz="1200" b="0" dirty="0" err="1">
                <a:solidFill>
                  <a:srgbClr val="9CDCFE"/>
                </a:solidFill>
                <a:effectLst/>
                <a:latin typeface="Consolas" panose="020B0609020204030204" pitchFamily="49" charset="0"/>
              </a:rPr>
              <a:t>text</a:t>
            </a:r>
            <a:r>
              <a:rPr lang="es-AR" sz="1200" b="0" dirty="0">
                <a:solidFill>
                  <a:srgbClr val="D4D4D4"/>
                </a:solidFill>
                <a:effectLst/>
                <a:latin typeface="Consolas" panose="020B0609020204030204" pitchFamily="49" charset="0"/>
              </a:rPr>
              <a:t>=</a:t>
            </a:r>
            <a:r>
              <a:rPr lang="es-AR" sz="1200" b="0" dirty="0">
                <a:solidFill>
                  <a:srgbClr val="CE9178"/>
                </a:solidFill>
                <a:effectLst/>
                <a:latin typeface="Consolas" panose="020B0609020204030204" pitchFamily="49" charset="0"/>
              </a:rPr>
              <a:t>"Temperatura en </a:t>
            </a:r>
            <a:r>
              <a:rPr lang="es-AR" sz="1200" b="0" dirty="0" err="1">
                <a:solidFill>
                  <a:srgbClr val="CE9178"/>
                </a:solidFill>
                <a:effectLst/>
                <a:latin typeface="Consolas" panose="020B0609020204030204" pitchFamily="49" charset="0"/>
              </a:rPr>
              <a:t>ºC</a:t>
            </a:r>
            <a:r>
              <a:rPr lang="es-AR" sz="1200" b="0" dirty="0">
                <a:solidFill>
                  <a:srgbClr val="CE9178"/>
                </a:solidFill>
                <a:effectLst/>
                <a:latin typeface="Consolas" panose="020B0609020204030204" pitchFamily="49" charset="0"/>
              </a:rPr>
              <a:t>:"</a:t>
            </a:r>
            <a:r>
              <a:rPr lang="es-AR" sz="1200" b="0" dirty="0">
                <a:solidFill>
                  <a:srgbClr val="D4D4D4"/>
                </a:solidFill>
                <a:effectLst/>
                <a:latin typeface="Consolas" panose="020B0609020204030204" pitchFamily="49" charset="0"/>
              </a:rPr>
              <a:t>)</a:t>
            </a:r>
          </a:p>
          <a:p>
            <a:r>
              <a:rPr lang="es-AR" sz="1200" b="0" dirty="0" err="1">
                <a:solidFill>
                  <a:srgbClr val="9CDCFE"/>
                </a:solidFill>
                <a:effectLst/>
                <a:latin typeface="Consolas" panose="020B0609020204030204" pitchFamily="49" charset="0"/>
              </a:rPr>
              <a:t>etiqueta_temp_celsius</a:t>
            </a:r>
            <a:r>
              <a:rPr lang="es-AR" sz="1200" b="0" dirty="0" err="1">
                <a:solidFill>
                  <a:srgbClr val="D4D4D4"/>
                </a:solidFill>
                <a:effectLst/>
                <a:latin typeface="Consolas" panose="020B0609020204030204" pitchFamily="49" charset="0"/>
              </a:rPr>
              <a:t>.</a:t>
            </a:r>
            <a:r>
              <a:rPr lang="es-AR" sz="1200" b="0" dirty="0" err="1">
                <a:solidFill>
                  <a:srgbClr val="9CDCFE"/>
                </a:solidFill>
                <a:effectLst/>
                <a:latin typeface="Consolas" panose="020B0609020204030204" pitchFamily="49" charset="0"/>
              </a:rPr>
              <a:t>place</a:t>
            </a:r>
            <a:r>
              <a:rPr lang="es-AR" sz="1200" b="0" dirty="0">
                <a:solidFill>
                  <a:srgbClr val="D4D4D4"/>
                </a:solidFill>
                <a:effectLst/>
                <a:latin typeface="Consolas" panose="020B0609020204030204" pitchFamily="49" charset="0"/>
              </a:rPr>
              <a:t>(</a:t>
            </a:r>
            <a:r>
              <a:rPr lang="es-AR" sz="1200" b="0" dirty="0">
                <a:solidFill>
                  <a:srgbClr val="9CDCFE"/>
                </a:solidFill>
                <a:effectLst/>
                <a:latin typeface="Consolas" panose="020B0609020204030204" pitchFamily="49" charset="0"/>
              </a:rPr>
              <a:t>x</a:t>
            </a:r>
            <a:r>
              <a:rPr lang="es-AR" sz="1200" b="0" dirty="0">
                <a:solidFill>
                  <a:srgbClr val="D4D4D4"/>
                </a:solidFill>
                <a:effectLst/>
                <a:latin typeface="Consolas" panose="020B0609020204030204" pitchFamily="49" charset="0"/>
              </a:rPr>
              <a:t>=</a:t>
            </a:r>
            <a:r>
              <a:rPr lang="es-AR" sz="1200" b="0" dirty="0">
                <a:solidFill>
                  <a:srgbClr val="B5CEA8"/>
                </a:solidFill>
                <a:effectLst/>
                <a:latin typeface="Consolas" panose="020B0609020204030204" pitchFamily="49" charset="0"/>
              </a:rPr>
              <a:t>20</a:t>
            </a:r>
            <a:r>
              <a:rPr lang="es-AR" sz="1200" b="0" dirty="0">
                <a:solidFill>
                  <a:srgbClr val="D4D4D4"/>
                </a:solidFill>
                <a:effectLst/>
                <a:latin typeface="Consolas" panose="020B0609020204030204" pitchFamily="49" charset="0"/>
              </a:rPr>
              <a:t>, </a:t>
            </a:r>
            <a:r>
              <a:rPr lang="es-AR" sz="1200" b="0" dirty="0">
                <a:solidFill>
                  <a:srgbClr val="9CDCFE"/>
                </a:solidFill>
                <a:effectLst/>
                <a:latin typeface="Consolas" panose="020B0609020204030204" pitchFamily="49" charset="0"/>
              </a:rPr>
              <a:t>y</a:t>
            </a:r>
            <a:r>
              <a:rPr lang="es-AR" sz="1200" b="0" dirty="0">
                <a:solidFill>
                  <a:srgbClr val="D4D4D4"/>
                </a:solidFill>
                <a:effectLst/>
                <a:latin typeface="Consolas" panose="020B0609020204030204" pitchFamily="49" charset="0"/>
              </a:rPr>
              <a:t>=</a:t>
            </a:r>
            <a:r>
              <a:rPr lang="es-AR" sz="1200" b="0" dirty="0">
                <a:solidFill>
                  <a:srgbClr val="B5CEA8"/>
                </a:solidFill>
                <a:effectLst/>
                <a:latin typeface="Consolas" panose="020B0609020204030204" pitchFamily="49" charset="0"/>
              </a:rPr>
              <a:t>20</a:t>
            </a:r>
            <a:r>
              <a:rPr lang="es-AR" sz="1200" b="0" dirty="0">
                <a:solidFill>
                  <a:srgbClr val="D4D4D4"/>
                </a:solidFill>
                <a:effectLst/>
                <a:latin typeface="Consolas" panose="020B0609020204030204" pitchFamily="49" charset="0"/>
              </a:rPr>
              <a:t>)</a:t>
            </a:r>
          </a:p>
          <a:p>
            <a:r>
              <a:rPr lang="es-AR" sz="1200" b="0" dirty="0" err="1">
                <a:solidFill>
                  <a:srgbClr val="9CDCFE"/>
                </a:solidFill>
                <a:effectLst/>
                <a:latin typeface="Consolas" panose="020B0609020204030204" pitchFamily="49" charset="0"/>
              </a:rPr>
              <a:t>caja_temp_celsius</a:t>
            </a:r>
            <a:r>
              <a:rPr lang="es-AR" sz="1200" b="0" dirty="0">
                <a:solidFill>
                  <a:srgbClr val="D4D4D4"/>
                </a:solidFill>
                <a:effectLst/>
                <a:latin typeface="Consolas" panose="020B0609020204030204" pitchFamily="49" charset="0"/>
              </a:rPr>
              <a:t> = </a:t>
            </a:r>
            <a:r>
              <a:rPr lang="es-AR" sz="1200" b="0" dirty="0" err="1">
                <a:solidFill>
                  <a:srgbClr val="4EC9B0"/>
                </a:solidFill>
                <a:effectLst/>
                <a:latin typeface="Consolas" panose="020B0609020204030204" pitchFamily="49" charset="0"/>
              </a:rPr>
              <a:t>ttk</a:t>
            </a:r>
            <a:r>
              <a:rPr lang="es-AR" sz="1200" b="0" dirty="0" err="1">
                <a:solidFill>
                  <a:srgbClr val="D4D4D4"/>
                </a:solidFill>
                <a:effectLst/>
                <a:latin typeface="Consolas" panose="020B0609020204030204" pitchFamily="49" charset="0"/>
              </a:rPr>
              <a:t>.</a:t>
            </a:r>
            <a:r>
              <a:rPr lang="es-AR" sz="1200" b="0" dirty="0" err="1">
                <a:solidFill>
                  <a:srgbClr val="4EC9B0"/>
                </a:solidFill>
                <a:effectLst/>
                <a:latin typeface="Consolas" panose="020B0609020204030204" pitchFamily="49" charset="0"/>
              </a:rPr>
              <a:t>Entry</a:t>
            </a:r>
            <a:r>
              <a:rPr lang="es-AR" sz="1200" b="0" dirty="0">
                <a:solidFill>
                  <a:srgbClr val="D4D4D4"/>
                </a:solidFill>
                <a:effectLst/>
                <a:latin typeface="Consolas" panose="020B0609020204030204" pitchFamily="49" charset="0"/>
              </a:rPr>
              <a:t>()</a:t>
            </a:r>
          </a:p>
          <a:p>
            <a:r>
              <a:rPr lang="es-AR" sz="1200" b="0" dirty="0" err="1">
                <a:solidFill>
                  <a:srgbClr val="9CDCFE"/>
                </a:solidFill>
                <a:effectLst/>
                <a:latin typeface="Consolas" panose="020B0609020204030204" pitchFamily="49" charset="0"/>
              </a:rPr>
              <a:t>caja_temp_celsius</a:t>
            </a:r>
            <a:r>
              <a:rPr lang="es-AR" sz="1200" b="0" dirty="0" err="1">
                <a:solidFill>
                  <a:srgbClr val="D4D4D4"/>
                </a:solidFill>
                <a:effectLst/>
                <a:latin typeface="Consolas" panose="020B0609020204030204" pitchFamily="49" charset="0"/>
              </a:rPr>
              <a:t>.</a:t>
            </a:r>
            <a:r>
              <a:rPr lang="es-AR" sz="1200" b="0" dirty="0" err="1">
                <a:solidFill>
                  <a:srgbClr val="9CDCFE"/>
                </a:solidFill>
                <a:effectLst/>
                <a:latin typeface="Consolas" panose="020B0609020204030204" pitchFamily="49" charset="0"/>
              </a:rPr>
              <a:t>place</a:t>
            </a:r>
            <a:r>
              <a:rPr lang="es-AR" sz="1200" b="0" dirty="0">
                <a:solidFill>
                  <a:srgbClr val="D4D4D4"/>
                </a:solidFill>
                <a:effectLst/>
                <a:latin typeface="Consolas" panose="020B0609020204030204" pitchFamily="49" charset="0"/>
              </a:rPr>
              <a:t>(</a:t>
            </a:r>
            <a:r>
              <a:rPr lang="es-AR" sz="1200" b="0" dirty="0">
                <a:solidFill>
                  <a:srgbClr val="9CDCFE"/>
                </a:solidFill>
                <a:effectLst/>
                <a:latin typeface="Consolas" panose="020B0609020204030204" pitchFamily="49" charset="0"/>
              </a:rPr>
              <a:t>x</a:t>
            </a:r>
            <a:r>
              <a:rPr lang="es-AR" sz="1200" b="0" dirty="0">
                <a:solidFill>
                  <a:srgbClr val="D4D4D4"/>
                </a:solidFill>
                <a:effectLst/>
                <a:latin typeface="Consolas" panose="020B0609020204030204" pitchFamily="49" charset="0"/>
              </a:rPr>
              <a:t>=</a:t>
            </a:r>
            <a:r>
              <a:rPr lang="es-AR" sz="1200" b="0" dirty="0">
                <a:solidFill>
                  <a:srgbClr val="B5CEA8"/>
                </a:solidFill>
                <a:effectLst/>
                <a:latin typeface="Consolas" panose="020B0609020204030204" pitchFamily="49" charset="0"/>
              </a:rPr>
              <a:t>140</a:t>
            </a:r>
            <a:r>
              <a:rPr lang="es-AR" sz="1200" b="0" dirty="0">
                <a:solidFill>
                  <a:srgbClr val="D4D4D4"/>
                </a:solidFill>
                <a:effectLst/>
                <a:latin typeface="Consolas" panose="020B0609020204030204" pitchFamily="49" charset="0"/>
              </a:rPr>
              <a:t>, </a:t>
            </a:r>
            <a:r>
              <a:rPr lang="es-AR" sz="1200" b="0" dirty="0">
                <a:solidFill>
                  <a:srgbClr val="9CDCFE"/>
                </a:solidFill>
                <a:effectLst/>
                <a:latin typeface="Consolas" panose="020B0609020204030204" pitchFamily="49" charset="0"/>
              </a:rPr>
              <a:t>y</a:t>
            </a:r>
            <a:r>
              <a:rPr lang="es-AR" sz="1200" b="0" dirty="0">
                <a:solidFill>
                  <a:srgbClr val="D4D4D4"/>
                </a:solidFill>
                <a:effectLst/>
                <a:latin typeface="Consolas" panose="020B0609020204030204" pitchFamily="49" charset="0"/>
              </a:rPr>
              <a:t>=</a:t>
            </a:r>
            <a:r>
              <a:rPr lang="es-AR" sz="1200" b="0" dirty="0">
                <a:solidFill>
                  <a:srgbClr val="B5CEA8"/>
                </a:solidFill>
                <a:effectLst/>
                <a:latin typeface="Consolas" panose="020B0609020204030204" pitchFamily="49" charset="0"/>
              </a:rPr>
              <a:t>20</a:t>
            </a:r>
            <a:r>
              <a:rPr lang="es-AR" sz="1200" b="0" dirty="0">
                <a:solidFill>
                  <a:srgbClr val="D4D4D4"/>
                </a:solidFill>
                <a:effectLst/>
                <a:latin typeface="Consolas" panose="020B0609020204030204" pitchFamily="49" charset="0"/>
              </a:rPr>
              <a:t>, </a:t>
            </a:r>
            <a:r>
              <a:rPr lang="es-AR" sz="1200" b="0" dirty="0" err="1">
                <a:solidFill>
                  <a:srgbClr val="9CDCFE"/>
                </a:solidFill>
                <a:effectLst/>
                <a:latin typeface="Consolas" panose="020B0609020204030204" pitchFamily="49" charset="0"/>
              </a:rPr>
              <a:t>width</a:t>
            </a:r>
            <a:r>
              <a:rPr lang="es-AR" sz="1200" b="0" dirty="0">
                <a:solidFill>
                  <a:srgbClr val="D4D4D4"/>
                </a:solidFill>
                <a:effectLst/>
                <a:latin typeface="Consolas" panose="020B0609020204030204" pitchFamily="49" charset="0"/>
              </a:rPr>
              <a:t>=</a:t>
            </a:r>
            <a:r>
              <a:rPr lang="es-AR" sz="1200" b="0" dirty="0">
                <a:solidFill>
                  <a:srgbClr val="B5CEA8"/>
                </a:solidFill>
                <a:effectLst/>
                <a:latin typeface="Consolas" panose="020B0609020204030204" pitchFamily="49" charset="0"/>
              </a:rPr>
              <a:t>60</a:t>
            </a:r>
            <a:r>
              <a:rPr lang="es-AR" sz="1200" b="0" dirty="0">
                <a:solidFill>
                  <a:srgbClr val="D4D4D4"/>
                </a:solidFill>
                <a:effectLst/>
                <a:latin typeface="Consolas" panose="020B0609020204030204" pitchFamily="49" charset="0"/>
              </a:rPr>
              <a:t>)</a:t>
            </a:r>
          </a:p>
          <a:p>
            <a:r>
              <a:rPr lang="es-AR" sz="1200" b="0" dirty="0" err="1">
                <a:solidFill>
                  <a:srgbClr val="9CDCFE"/>
                </a:solidFill>
                <a:effectLst/>
                <a:latin typeface="Consolas" panose="020B0609020204030204" pitchFamily="49" charset="0"/>
              </a:rPr>
              <a:t>boton_convertir</a:t>
            </a:r>
            <a:r>
              <a:rPr lang="es-AR" sz="1200" b="0" dirty="0">
                <a:solidFill>
                  <a:srgbClr val="D4D4D4"/>
                </a:solidFill>
                <a:effectLst/>
                <a:latin typeface="Consolas" panose="020B0609020204030204" pitchFamily="49" charset="0"/>
              </a:rPr>
              <a:t> = </a:t>
            </a:r>
            <a:r>
              <a:rPr lang="es-AR" sz="1200" b="0" dirty="0" err="1">
                <a:solidFill>
                  <a:srgbClr val="4EC9B0"/>
                </a:solidFill>
                <a:effectLst/>
                <a:latin typeface="Consolas" panose="020B0609020204030204" pitchFamily="49" charset="0"/>
              </a:rPr>
              <a:t>ttk</a:t>
            </a:r>
            <a:r>
              <a:rPr lang="es-AR" sz="1200" b="0" dirty="0" err="1">
                <a:solidFill>
                  <a:srgbClr val="D4D4D4"/>
                </a:solidFill>
                <a:effectLst/>
                <a:latin typeface="Consolas" panose="020B0609020204030204" pitchFamily="49" charset="0"/>
              </a:rPr>
              <a:t>.</a:t>
            </a:r>
            <a:r>
              <a:rPr lang="es-AR" sz="1200" b="0" dirty="0" err="1">
                <a:solidFill>
                  <a:srgbClr val="4EC9B0"/>
                </a:solidFill>
                <a:effectLst/>
                <a:latin typeface="Consolas" panose="020B0609020204030204" pitchFamily="49" charset="0"/>
              </a:rPr>
              <a:t>Button</a:t>
            </a:r>
            <a:r>
              <a:rPr lang="es-AR" sz="1200" b="0" dirty="0">
                <a:solidFill>
                  <a:srgbClr val="D4D4D4"/>
                </a:solidFill>
                <a:effectLst/>
                <a:latin typeface="Consolas" panose="020B0609020204030204" pitchFamily="49" charset="0"/>
              </a:rPr>
              <a:t>(</a:t>
            </a:r>
            <a:r>
              <a:rPr lang="es-AR" sz="1200" b="0" dirty="0" err="1">
                <a:solidFill>
                  <a:srgbClr val="9CDCFE"/>
                </a:solidFill>
                <a:effectLst/>
                <a:latin typeface="Consolas" panose="020B0609020204030204" pitchFamily="49" charset="0"/>
              </a:rPr>
              <a:t>text</a:t>
            </a:r>
            <a:r>
              <a:rPr lang="es-AR" sz="1200" b="0" dirty="0">
                <a:solidFill>
                  <a:srgbClr val="D4D4D4"/>
                </a:solidFill>
                <a:effectLst/>
                <a:latin typeface="Consolas" panose="020B0609020204030204" pitchFamily="49" charset="0"/>
              </a:rPr>
              <a:t>=</a:t>
            </a:r>
            <a:r>
              <a:rPr lang="es-AR" sz="1200" b="0" dirty="0">
                <a:solidFill>
                  <a:srgbClr val="CE9178"/>
                </a:solidFill>
                <a:effectLst/>
                <a:latin typeface="Consolas" panose="020B0609020204030204" pitchFamily="49" charset="0"/>
              </a:rPr>
              <a:t>"Convertir"</a:t>
            </a:r>
            <a:r>
              <a:rPr lang="es-AR" sz="1200" b="0" dirty="0">
                <a:solidFill>
                  <a:srgbClr val="D4D4D4"/>
                </a:solidFill>
                <a:effectLst/>
                <a:latin typeface="Consolas" panose="020B0609020204030204" pitchFamily="49" charset="0"/>
              </a:rPr>
              <a:t>, </a:t>
            </a:r>
            <a:r>
              <a:rPr lang="es-AR" sz="1200" b="0" dirty="0" err="1">
                <a:solidFill>
                  <a:srgbClr val="9CDCFE"/>
                </a:solidFill>
                <a:effectLst/>
                <a:latin typeface="Consolas" panose="020B0609020204030204" pitchFamily="49" charset="0"/>
              </a:rPr>
              <a:t>command</a:t>
            </a:r>
            <a:r>
              <a:rPr lang="es-AR" sz="1200" b="0" dirty="0">
                <a:solidFill>
                  <a:srgbClr val="D4D4D4"/>
                </a:solidFill>
                <a:effectLst/>
                <a:latin typeface="Consolas" panose="020B0609020204030204" pitchFamily="49" charset="0"/>
              </a:rPr>
              <a:t>=</a:t>
            </a:r>
            <a:r>
              <a:rPr lang="es-AR" sz="1200" b="0" dirty="0" err="1">
                <a:solidFill>
                  <a:srgbClr val="DCDCAA"/>
                </a:solidFill>
                <a:effectLst/>
                <a:latin typeface="Consolas" panose="020B0609020204030204" pitchFamily="49" charset="0"/>
              </a:rPr>
              <a:t>convertir_temp</a:t>
            </a:r>
            <a:r>
              <a:rPr lang="es-AR" sz="1200" b="0" dirty="0">
                <a:solidFill>
                  <a:srgbClr val="D4D4D4"/>
                </a:solidFill>
                <a:effectLst/>
                <a:latin typeface="Consolas" panose="020B0609020204030204" pitchFamily="49" charset="0"/>
              </a:rPr>
              <a:t>)</a:t>
            </a:r>
          </a:p>
          <a:p>
            <a:r>
              <a:rPr lang="es-AR" sz="1200" b="0" dirty="0" err="1">
                <a:solidFill>
                  <a:srgbClr val="9CDCFE"/>
                </a:solidFill>
                <a:effectLst/>
                <a:latin typeface="Consolas" panose="020B0609020204030204" pitchFamily="49" charset="0"/>
              </a:rPr>
              <a:t>boton_convertir</a:t>
            </a:r>
            <a:r>
              <a:rPr lang="es-AR" sz="1200" b="0" dirty="0" err="1">
                <a:solidFill>
                  <a:srgbClr val="D4D4D4"/>
                </a:solidFill>
                <a:effectLst/>
                <a:latin typeface="Consolas" panose="020B0609020204030204" pitchFamily="49" charset="0"/>
              </a:rPr>
              <a:t>.</a:t>
            </a:r>
            <a:r>
              <a:rPr lang="es-AR" sz="1200" b="0" dirty="0" err="1">
                <a:solidFill>
                  <a:srgbClr val="9CDCFE"/>
                </a:solidFill>
                <a:effectLst/>
                <a:latin typeface="Consolas" panose="020B0609020204030204" pitchFamily="49" charset="0"/>
              </a:rPr>
              <a:t>place</a:t>
            </a:r>
            <a:r>
              <a:rPr lang="es-AR" sz="1200" b="0" dirty="0">
                <a:solidFill>
                  <a:srgbClr val="D4D4D4"/>
                </a:solidFill>
                <a:effectLst/>
                <a:latin typeface="Consolas" panose="020B0609020204030204" pitchFamily="49" charset="0"/>
              </a:rPr>
              <a:t>(</a:t>
            </a:r>
            <a:r>
              <a:rPr lang="es-AR" sz="1200" b="0" dirty="0">
                <a:solidFill>
                  <a:srgbClr val="9CDCFE"/>
                </a:solidFill>
                <a:effectLst/>
                <a:latin typeface="Consolas" panose="020B0609020204030204" pitchFamily="49" charset="0"/>
              </a:rPr>
              <a:t>x</a:t>
            </a:r>
            <a:r>
              <a:rPr lang="es-AR" sz="1200" b="0" dirty="0">
                <a:solidFill>
                  <a:srgbClr val="D4D4D4"/>
                </a:solidFill>
                <a:effectLst/>
                <a:latin typeface="Consolas" panose="020B0609020204030204" pitchFamily="49" charset="0"/>
              </a:rPr>
              <a:t>=</a:t>
            </a:r>
            <a:r>
              <a:rPr lang="es-AR" sz="1200" b="0" dirty="0">
                <a:solidFill>
                  <a:srgbClr val="B5CEA8"/>
                </a:solidFill>
                <a:effectLst/>
                <a:latin typeface="Consolas" panose="020B0609020204030204" pitchFamily="49" charset="0"/>
              </a:rPr>
              <a:t>20</a:t>
            </a:r>
            <a:r>
              <a:rPr lang="es-AR" sz="1200" b="0" dirty="0">
                <a:solidFill>
                  <a:srgbClr val="D4D4D4"/>
                </a:solidFill>
                <a:effectLst/>
                <a:latin typeface="Consolas" panose="020B0609020204030204" pitchFamily="49" charset="0"/>
              </a:rPr>
              <a:t>, </a:t>
            </a:r>
            <a:r>
              <a:rPr lang="es-AR" sz="1200" b="0" dirty="0">
                <a:solidFill>
                  <a:srgbClr val="9CDCFE"/>
                </a:solidFill>
                <a:effectLst/>
                <a:latin typeface="Consolas" panose="020B0609020204030204" pitchFamily="49" charset="0"/>
              </a:rPr>
              <a:t>y</a:t>
            </a:r>
            <a:r>
              <a:rPr lang="es-AR" sz="1200" b="0" dirty="0">
                <a:solidFill>
                  <a:srgbClr val="D4D4D4"/>
                </a:solidFill>
                <a:effectLst/>
                <a:latin typeface="Consolas" panose="020B0609020204030204" pitchFamily="49" charset="0"/>
              </a:rPr>
              <a:t>=</a:t>
            </a:r>
            <a:r>
              <a:rPr lang="es-AR" sz="1200" b="0" dirty="0">
                <a:solidFill>
                  <a:srgbClr val="B5CEA8"/>
                </a:solidFill>
                <a:effectLst/>
                <a:latin typeface="Consolas" panose="020B0609020204030204" pitchFamily="49" charset="0"/>
              </a:rPr>
              <a:t>60</a:t>
            </a:r>
            <a:r>
              <a:rPr lang="es-AR" sz="1200" b="0" dirty="0">
                <a:solidFill>
                  <a:srgbClr val="D4D4D4"/>
                </a:solidFill>
                <a:effectLst/>
                <a:latin typeface="Consolas" panose="020B0609020204030204" pitchFamily="49" charset="0"/>
              </a:rPr>
              <a:t>)</a:t>
            </a:r>
          </a:p>
          <a:p>
            <a:r>
              <a:rPr lang="es-AR" sz="1200" b="0" dirty="0" err="1">
                <a:solidFill>
                  <a:srgbClr val="9CDCFE"/>
                </a:solidFill>
                <a:effectLst/>
                <a:latin typeface="Consolas" panose="020B0609020204030204" pitchFamily="49" charset="0"/>
              </a:rPr>
              <a:t>etiqueta_temp_kelvin</a:t>
            </a:r>
            <a:r>
              <a:rPr lang="es-AR" sz="1200" b="0" dirty="0">
                <a:solidFill>
                  <a:srgbClr val="D4D4D4"/>
                </a:solidFill>
                <a:effectLst/>
                <a:latin typeface="Consolas" panose="020B0609020204030204" pitchFamily="49" charset="0"/>
              </a:rPr>
              <a:t> = </a:t>
            </a:r>
            <a:r>
              <a:rPr lang="es-AR" sz="1200" b="0" dirty="0" err="1">
                <a:solidFill>
                  <a:srgbClr val="4EC9B0"/>
                </a:solidFill>
                <a:effectLst/>
                <a:latin typeface="Consolas" panose="020B0609020204030204" pitchFamily="49" charset="0"/>
              </a:rPr>
              <a:t>ttk</a:t>
            </a:r>
            <a:r>
              <a:rPr lang="es-AR" sz="1200" b="0" dirty="0" err="1">
                <a:solidFill>
                  <a:srgbClr val="D4D4D4"/>
                </a:solidFill>
                <a:effectLst/>
                <a:latin typeface="Consolas" panose="020B0609020204030204" pitchFamily="49" charset="0"/>
              </a:rPr>
              <a:t>.</a:t>
            </a:r>
            <a:r>
              <a:rPr lang="es-AR" sz="1200" b="0" dirty="0" err="1">
                <a:solidFill>
                  <a:srgbClr val="4EC9B0"/>
                </a:solidFill>
                <a:effectLst/>
                <a:latin typeface="Consolas" panose="020B0609020204030204" pitchFamily="49" charset="0"/>
              </a:rPr>
              <a:t>Label</a:t>
            </a:r>
            <a:r>
              <a:rPr lang="es-AR" sz="1200" b="0" dirty="0">
                <a:solidFill>
                  <a:srgbClr val="D4D4D4"/>
                </a:solidFill>
                <a:effectLst/>
                <a:latin typeface="Consolas" panose="020B0609020204030204" pitchFamily="49" charset="0"/>
              </a:rPr>
              <a:t>(</a:t>
            </a:r>
            <a:r>
              <a:rPr lang="es-AR" sz="1200" b="0" dirty="0" err="1">
                <a:solidFill>
                  <a:srgbClr val="9CDCFE"/>
                </a:solidFill>
                <a:effectLst/>
                <a:latin typeface="Consolas" panose="020B0609020204030204" pitchFamily="49" charset="0"/>
              </a:rPr>
              <a:t>text</a:t>
            </a:r>
            <a:r>
              <a:rPr lang="es-AR" sz="1200" b="0" dirty="0">
                <a:solidFill>
                  <a:srgbClr val="D4D4D4"/>
                </a:solidFill>
                <a:effectLst/>
                <a:latin typeface="Consolas" panose="020B0609020204030204" pitchFamily="49" charset="0"/>
              </a:rPr>
              <a:t>=</a:t>
            </a:r>
            <a:r>
              <a:rPr lang="es-AR" sz="1200" b="0" dirty="0">
                <a:solidFill>
                  <a:srgbClr val="CE9178"/>
                </a:solidFill>
                <a:effectLst/>
                <a:latin typeface="Consolas" panose="020B0609020204030204" pitchFamily="49" charset="0"/>
              </a:rPr>
              <a:t>"Temperatura en K: n/a"</a:t>
            </a:r>
            <a:r>
              <a:rPr lang="es-AR" sz="1200" b="0" dirty="0">
                <a:solidFill>
                  <a:srgbClr val="D4D4D4"/>
                </a:solidFill>
                <a:effectLst/>
                <a:latin typeface="Consolas" panose="020B0609020204030204" pitchFamily="49" charset="0"/>
              </a:rPr>
              <a:t>)</a:t>
            </a:r>
          </a:p>
          <a:p>
            <a:r>
              <a:rPr lang="es-AR" sz="1200" b="0" dirty="0" err="1">
                <a:solidFill>
                  <a:srgbClr val="9CDCFE"/>
                </a:solidFill>
                <a:effectLst/>
                <a:latin typeface="Consolas" panose="020B0609020204030204" pitchFamily="49" charset="0"/>
              </a:rPr>
              <a:t>etiqueta_temp_kelvin</a:t>
            </a:r>
            <a:r>
              <a:rPr lang="es-AR" sz="1200" b="0" dirty="0" err="1">
                <a:solidFill>
                  <a:srgbClr val="D4D4D4"/>
                </a:solidFill>
                <a:effectLst/>
                <a:latin typeface="Consolas" panose="020B0609020204030204" pitchFamily="49" charset="0"/>
              </a:rPr>
              <a:t>.</a:t>
            </a:r>
            <a:r>
              <a:rPr lang="es-AR" sz="1200" b="0" dirty="0" err="1">
                <a:solidFill>
                  <a:srgbClr val="9CDCFE"/>
                </a:solidFill>
                <a:effectLst/>
                <a:latin typeface="Consolas" panose="020B0609020204030204" pitchFamily="49" charset="0"/>
              </a:rPr>
              <a:t>place</a:t>
            </a:r>
            <a:r>
              <a:rPr lang="es-AR" sz="1200" b="0" dirty="0">
                <a:solidFill>
                  <a:srgbClr val="D4D4D4"/>
                </a:solidFill>
                <a:effectLst/>
                <a:latin typeface="Consolas" panose="020B0609020204030204" pitchFamily="49" charset="0"/>
              </a:rPr>
              <a:t>(</a:t>
            </a:r>
            <a:r>
              <a:rPr lang="es-AR" sz="1200" b="0" dirty="0">
                <a:solidFill>
                  <a:srgbClr val="9CDCFE"/>
                </a:solidFill>
                <a:effectLst/>
                <a:latin typeface="Consolas" panose="020B0609020204030204" pitchFamily="49" charset="0"/>
              </a:rPr>
              <a:t>x</a:t>
            </a:r>
            <a:r>
              <a:rPr lang="es-AR" sz="1200" b="0" dirty="0">
                <a:solidFill>
                  <a:srgbClr val="D4D4D4"/>
                </a:solidFill>
                <a:effectLst/>
                <a:latin typeface="Consolas" panose="020B0609020204030204" pitchFamily="49" charset="0"/>
              </a:rPr>
              <a:t>=</a:t>
            </a:r>
            <a:r>
              <a:rPr lang="es-AR" sz="1200" b="0" dirty="0">
                <a:solidFill>
                  <a:srgbClr val="B5CEA8"/>
                </a:solidFill>
                <a:effectLst/>
                <a:latin typeface="Consolas" panose="020B0609020204030204" pitchFamily="49" charset="0"/>
              </a:rPr>
              <a:t>20</a:t>
            </a:r>
            <a:r>
              <a:rPr lang="es-AR" sz="1200" b="0" dirty="0">
                <a:solidFill>
                  <a:srgbClr val="D4D4D4"/>
                </a:solidFill>
                <a:effectLst/>
                <a:latin typeface="Consolas" panose="020B0609020204030204" pitchFamily="49" charset="0"/>
              </a:rPr>
              <a:t>, </a:t>
            </a:r>
            <a:r>
              <a:rPr lang="es-AR" sz="1200" b="0" dirty="0">
                <a:solidFill>
                  <a:srgbClr val="9CDCFE"/>
                </a:solidFill>
                <a:effectLst/>
                <a:latin typeface="Consolas" panose="020B0609020204030204" pitchFamily="49" charset="0"/>
              </a:rPr>
              <a:t>y</a:t>
            </a:r>
            <a:r>
              <a:rPr lang="es-AR" sz="1200" b="0" dirty="0">
                <a:solidFill>
                  <a:srgbClr val="D4D4D4"/>
                </a:solidFill>
                <a:effectLst/>
                <a:latin typeface="Consolas" panose="020B0609020204030204" pitchFamily="49" charset="0"/>
              </a:rPr>
              <a:t>=</a:t>
            </a:r>
            <a:r>
              <a:rPr lang="es-AR" sz="1200" b="0" dirty="0">
                <a:solidFill>
                  <a:srgbClr val="B5CEA8"/>
                </a:solidFill>
                <a:effectLst/>
                <a:latin typeface="Consolas" panose="020B0609020204030204" pitchFamily="49" charset="0"/>
              </a:rPr>
              <a:t>120</a:t>
            </a:r>
            <a:r>
              <a:rPr lang="es-AR" sz="1200" b="0" dirty="0">
                <a:solidFill>
                  <a:srgbClr val="D4D4D4"/>
                </a:solidFill>
                <a:effectLst/>
                <a:latin typeface="Consolas" panose="020B0609020204030204" pitchFamily="49" charset="0"/>
              </a:rPr>
              <a:t>)</a:t>
            </a:r>
          </a:p>
          <a:p>
            <a:r>
              <a:rPr lang="es-AR" sz="1200" b="0" dirty="0" err="1">
                <a:solidFill>
                  <a:srgbClr val="9CDCFE"/>
                </a:solidFill>
                <a:effectLst/>
                <a:latin typeface="Consolas" panose="020B0609020204030204" pitchFamily="49" charset="0"/>
              </a:rPr>
              <a:t>etiqueta_temp_fahrenheit</a:t>
            </a:r>
            <a:r>
              <a:rPr lang="es-AR" sz="1200" b="0" dirty="0">
                <a:solidFill>
                  <a:srgbClr val="D4D4D4"/>
                </a:solidFill>
                <a:effectLst/>
                <a:latin typeface="Consolas" panose="020B0609020204030204" pitchFamily="49" charset="0"/>
              </a:rPr>
              <a:t> = </a:t>
            </a:r>
            <a:r>
              <a:rPr lang="es-AR" sz="1200" b="0" dirty="0" err="1">
                <a:solidFill>
                  <a:srgbClr val="4EC9B0"/>
                </a:solidFill>
                <a:effectLst/>
                <a:latin typeface="Consolas" panose="020B0609020204030204" pitchFamily="49" charset="0"/>
              </a:rPr>
              <a:t>ttk</a:t>
            </a:r>
            <a:r>
              <a:rPr lang="es-AR" sz="1200" b="0" dirty="0" err="1">
                <a:solidFill>
                  <a:srgbClr val="D4D4D4"/>
                </a:solidFill>
                <a:effectLst/>
                <a:latin typeface="Consolas" panose="020B0609020204030204" pitchFamily="49" charset="0"/>
              </a:rPr>
              <a:t>.</a:t>
            </a:r>
            <a:r>
              <a:rPr lang="es-AR" sz="1200" b="0" dirty="0" err="1">
                <a:solidFill>
                  <a:srgbClr val="4EC9B0"/>
                </a:solidFill>
                <a:effectLst/>
                <a:latin typeface="Consolas" panose="020B0609020204030204" pitchFamily="49" charset="0"/>
              </a:rPr>
              <a:t>Label</a:t>
            </a:r>
            <a:r>
              <a:rPr lang="es-AR" sz="1200" b="0" dirty="0">
                <a:solidFill>
                  <a:srgbClr val="D4D4D4"/>
                </a:solidFill>
                <a:effectLst/>
                <a:latin typeface="Consolas" panose="020B0609020204030204" pitchFamily="49" charset="0"/>
              </a:rPr>
              <a:t>(</a:t>
            </a:r>
            <a:r>
              <a:rPr lang="es-AR" sz="1200" b="0" dirty="0" err="1">
                <a:solidFill>
                  <a:srgbClr val="9CDCFE"/>
                </a:solidFill>
                <a:effectLst/>
                <a:latin typeface="Consolas" panose="020B0609020204030204" pitchFamily="49" charset="0"/>
              </a:rPr>
              <a:t>text</a:t>
            </a:r>
            <a:r>
              <a:rPr lang="es-AR" sz="1200" b="0" dirty="0">
                <a:solidFill>
                  <a:srgbClr val="D4D4D4"/>
                </a:solidFill>
                <a:effectLst/>
                <a:latin typeface="Consolas" panose="020B0609020204030204" pitchFamily="49" charset="0"/>
              </a:rPr>
              <a:t>=</a:t>
            </a:r>
            <a:r>
              <a:rPr lang="es-AR" sz="1200" b="0" dirty="0">
                <a:solidFill>
                  <a:srgbClr val="CE9178"/>
                </a:solidFill>
                <a:effectLst/>
                <a:latin typeface="Consolas" panose="020B0609020204030204" pitchFamily="49" charset="0"/>
              </a:rPr>
              <a:t>"Temperatura en </a:t>
            </a:r>
            <a:r>
              <a:rPr lang="es-AR" sz="1200" b="0" dirty="0" err="1">
                <a:solidFill>
                  <a:srgbClr val="CE9178"/>
                </a:solidFill>
                <a:effectLst/>
                <a:latin typeface="Consolas" panose="020B0609020204030204" pitchFamily="49" charset="0"/>
              </a:rPr>
              <a:t>ºF</a:t>
            </a:r>
            <a:r>
              <a:rPr lang="es-AR" sz="1200" b="0" dirty="0">
                <a:solidFill>
                  <a:srgbClr val="CE9178"/>
                </a:solidFill>
                <a:effectLst/>
                <a:latin typeface="Consolas" panose="020B0609020204030204" pitchFamily="49" charset="0"/>
              </a:rPr>
              <a:t>: n/a"</a:t>
            </a:r>
            <a:r>
              <a:rPr lang="es-AR" sz="1200" b="0" dirty="0">
                <a:solidFill>
                  <a:srgbClr val="D4D4D4"/>
                </a:solidFill>
                <a:effectLst/>
                <a:latin typeface="Consolas" panose="020B0609020204030204" pitchFamily="49" charset="0"/>
              </a:rPr>
              <a:t>)</a:t>
            </a:r>
          </a:p>
          <a:p>
            <a:r>
              <a:rPr lang="es-AR" sz="1200" b="0" dirty="0" err="1">
                <a:solidFill>
                  <a:srgbClr val="9CDCFE"/>
                </a:solidFill>
                <a:effectLst/>
                <a:latin typeface="Consolas" panose="020B0609020204030204" pitchFamily="49" charset="0"/>
              </a:rPr>
              <a:t>etiqueta_temp_fahrenheit</a:t>
            </a:r>
            <a:r>
              <a:rPr lang="es-AR" sz="1200" b="0" dirty="0" err="1">
                <a:solidFill>
                  <a:srgbClr val="D4D4D4"/>
                </a:solidFill>
                <a:effectLst/>
                <a:latin typeface="Consolas" panose="020B0609020204030204" pitchFamily="49" charset="0"/>
              </a:rPr>
              <a:t>.</a:t>
            </a:r>
            <a:r>
              <a:rPr lang="es-AR" sz="1200" b="0" dirty="0" err="1">
                <a:solidFill>
                  <a:srgbClr val="9CDCFE"/>
                </a:solidFill>
                <a:effectLst/>
                <a:latin typeface="Consolas" panose="020B0609020204030204" pitchFamily="49" charset="0"/>
              </a:rPr>
              <a:t>place</a:t>
            </a:r>
            <a:r>
              <a:rPr lang="es-AR" sz="1200" b="0" dirty="0">
                <a:solidFill>
                  <a:srgbClr val="D4D4D4"/>
                </a:solidFill>
                <a:effectLst/>
                <a:latin typeface="Consolas" panose="020B0609020204030204" pitchFamily="49" charset="0"/>
              </a:rPr>
              <a:t>(</a:t>
            </a:r>
            <a:r>
              <a:rPr lang="es-AR" sz="1200" b="0" dirty="0">
                <a:solidFill>
                  <a:srgbClr val="9CDCFE"/>
                </a:solidFill>
                <a:effectLst/>
                <a:latin typeface="Consolas" panose="020B0609020204030204" pitchFamily="49" charset="0"/>
              </a:rPr>
              <a:t>x</a:t>
            </a:r>
            <a:r>
              <a:rPr lang="es-AR" sz="1200" b="0" dirty="0">
                <a:solidFill>
                  <a:srgbClr val="D4D4D4"/>
                </a:solidFill>
                <a:effectLst/>
                <a:latin typeface="Consolas" panose="020B0609020204030204" pitchFamily="49" charset="0"/>
              </a:rPr>
              <a:t>=</a:t>
            </a:r>
            <a:r>
              <a:rPr lang="es-AR" sz="1200" b="0" dirty="0">
                <a:solidFill>
                  <a:srgbClr val="B5CEA8"/>
                </a:solidFill>
                <a:effectLst/>
                <a:latin typeface="Consolas" panose="020B0609020204030204" pitchFamily="49" charset="0"/>
              </a:rPr>
              <a:t>20</a:t>
            </a:r>
            <a:r>
              <a:rPr lang="es-AR" sz="1200" b="0" dirty="0">
                <a:solidFill>
                  <a:srgbClr val="D4D4D4"/>
                </a:solidFill>
                <a:effectLst/>
                <a:latin typeface="Consolas" panose="020B0609020204030204" pitchFamily="49" charset="0"/>
              </a:rPr>
              <a:t>, </a:t>
            </a:r>
            <a:r>
              <a:rPr lang="es-AR" sz="1200" b="0" dirty="0">
                <a:solidFill>
                  <a:srgbClr val="9CDCFE"/>
                </a:solidFill>
                <a:effectLst/>
                <a:latin typeface="Consolas" panose="020B0609020204030204" pitchFamily="49" charset="0"/>
              </a:rPr>
              <a:t>y</a:t>
            </a:r>
            <a:r>
              <a:rPr lang="es-AR" sz="1200" b="0" dirty="0">
                <a:solidFill>
                  <a:srgbClr val="D4D4D4"/>
                </a:solidFill>
                <a:effectLst/>
                <a:latin typeface="Consolas" panose="020B0609020204030204" pitchFamily="49" charset="0"/>
              </a:rPr>
              <a:t>=</a:t>
            </a:r>
            <a:r>
              <a:rPr lang="es-AR" sz="1200" b="0" dirty="0">
                <a:solidFill>
                  <a:srgbClr val="B5CEA8"/>
                </a:solidFill>
                <a:effectLst/>
                <a:latin typeface="Consolas" panose="020B0609020204030204" pitchFamily="49" charset="0"/>
              </a:rPr>
              <a:t>160</a:t>
            </a:r>
            <a:r>
              <a:rPr lang="es-AR" sz="1200" b="0" dirty="0">
                <a:solidFill>
                  <a:srgbClr val="D4D4D4"/>
                </a:solidFill>
                <a:effectLst/>
                <a:latin typeface="Consolas" panose="020B0609020204030204" pitchFamily="49" charset="0"/>
              </a:rPr>
              <a:t>)</a:t>
            </a:r>
          </a:p>
          <a:p>
            <a:r>
              <a:rPr lang="es-AR" sz="1200" b="0" dirty="0" err="1">
                <a:solidFill>
                  <a:srgbClr val="9CDCFE"/>
                </a:solidFill>
                <a:effectLst/>
                <a:latin typeface="Consolas" panose="020B0609020204030204" pitchFamily="49" charset="0"/>
              </a:rPr>
              <a:t>ventana</a:t>
            </a:r>
            <a:r>
              <a:rPr lang="es-AR" sz="1200" b="0" dirty="0" err="1">
                <a:solidFill>
                  <a:srgbClr val="D4D4D4"/>
                </a:solidFill>
                <a:effectLst/>
                <a:latin typeface="Consolas" panose="020B0609020204030204" pitchFamily="49" charset="0"/>
              </a:rPr>
              <a:t>.</a:t>
            </a:r>
            <a:r>
              <a:rPr lang="es-AR" sz="1200" b="0" dirty="0" err="1">
                <a:solidFill>
                  <a:srgbClr val="DCDCAA"/>
                </a:solidFill>
                <a:effectLst/>
                <a:latin typeface="Consolas" panose="020B0609020204030204" pitchFamily="49" charset="0"/>
              </a:rPr>
              <a:t>mainloop</a:t>
            </a:r>
            <a:r>
              <a:rPr lang="es-AR" sz="1200" b="0" dirty="0">
                <a:solidFill>
                  <a:srgbClr val="D4D4D4"/>
                </a:solidFill>
                <a:effectLst/>
                <a:latin typeface="Consolas" panose="020B0609020204030204" pitchFamily="49" charset="0"/>
              </a:rPr>
              <a:t>()</a:t>
            </a:r>
          </a:p>
        </p:txBody>
      </p:sp>
      <p:sp>
        <p:nvSpPr>
          <p:cNvPr id="14" name="CuadroTexto 13">
            <a:extLst>
              <a:ext uri="{FF2B5EF4-FFF2-40B4-BE49-F238E27FC236}">
                <a16:creationId xmlns:a16="http://schemas.microsoft.com/office/drawing/2014/main" id="{B6F81A6A-CB62-B719-D455-FF88677B0AF4}"/>
              </a:ext>
            </a:extLst>
          </p:cNvPr>
          <p:cNvSpPr txBox="1"/>
          <p:nvPr/>
        </p:nvSpPr>
        <p:spPr>
          <a:xfrm>
            <a:off x="6539436" y="333207"/>
            <a:ext cx="5469683" cy="6186309"/>
          </a:xfrm>
          <a:prstGeom prst="rect">
            <a:avLst/>
          </a:prstGeom>
          <a:solidFill>
            <a:schemeClr val="tx1">
              <a:lumMod val="85000"/>
              <a:lumOff val="15000"/>
            </a:schemeClr>
          </a:solidFill>
        </p:spPr>
        <p:txBody>
          <a:bodyPr wrap="square">
            <a:spAutoFit/>
          </a:bodyPr>
          <a:lstStyle/>
          <a:p>
            <a:r>
              <a:rPr lang="es-AR" sz="1200" b="0" dirty="0" err="1">
                <a:solidFill>
                  <a:srgbClr val="C586C0"/>
                </a:solidFill>
                <a:effectLst/>
                <a:latin typeface="Consolas" panose="020B0609020204030204" pitchFamily="49" charset="0"/>
              </a:rPr>
              <a:t>import</a:t>
            </a:r>
            <a:r>
              <a:rPr lang="es-AR" sz="1200" b="0" dirty="0">
                <a:solidFill>
                  <a:srgbClr val="D4D4D4"/>
                </a:solidFill>
                <a:effectLst/>
                <a:latin typeface="Consolas" panose="020B0609020204030204" pitchFamily="49" charset="0"/>
              </a:rPr>
              <a:t> </a:t>
            </a:r>
            <a:r>
              <a:rPr lang="es-AR" sz="1200" b="0" dirty="0" err="1">
                <a:solidFill>
                  <a:srgbClr val="4EC9B0"/>
                </a:solidFill>
                <a:effectLst/>
                <a:latin typeface="Consolas" panose="020B0609020204030204" pitchFamily="49" charset="0"/>
              </a:rPr>
              <a:t>tkinter</a:t>
            </a:r>
            <a:r>
              <a:rPr lang="es-AR" sz="1200" b="0" dirty="0">
                <a:solidFill>
                  <a:srgbClr val="D4D4D4"/>
                </a:solidFill>
                <a:effectLst/>
                <a:latin typeface="Consolas" panose="020B0609020204030204" pitchFamily="49" charset="0"/>
              </a:rPr>
              <a:t> </a:t>
            </a:r>
            <a:r>
              <a:rPr lang="es-AR" sz="1200" b="0" dirty="0">
                <a:solidFill>
                  <a:srgbClr val="C586C0"/>
                </a:solidFill>
                <a:effectLst/>
                <a:latin typeface="Consolas" panose="020B0609020204030204" pitchFamily="49" charset="0"/>
              </a:rPr>
              <a:t>as</a:t>
            </a:r>
            <a:r>
              <a:rPr lang="es-AR" sz="1200" b="0" dirty="0">
                <a:solidFill>
                  <a:srgbClr val="D4D4D4"/>
                </a:solidFill>
                <a:effectLst/>
                <a:latin typeface="Consolas" panose="020B0609020204030204" pitchFamily="49" charset="0"/>
              </a:rPr>
              <a:t> </a:t>
            </a:r>
            <a:r>
              <a:rPr lang="es-AR" sz="1200" b="0" dirty="0" err="1">
                <a:solidFill>
                  <a:srgbClr val="4EC9B0"/>
                </a:solidFill>
                <a:effectLst/>
                <a:latin typeface="Consolas" panose="020B0609020204030204" pitchFamily="49" charset="0"/>
              </a:rPr>
              <a:t>tk</a:t>
            </a:r>
            <a:endParaRPr lang="es-AR" sz="1200" b="0" dirty="0">
              <a:solidFill>
                <a:srgbClr val="D4D4D4"/>
              </a:solidFill>
              <a:effectLst/>
              <a:latin typeface="Consolas" panose="020B0609020204030204" pitchFamily="49" charset="0"/>
            </a:endParaRPr>
          </a:p>
          <a:p>
            <a:r>
              <a:rPr lang="es-AR" sz="1200" b="0" dirty="0" err="1">
                <a:solidFill>
                  <a:srgbClr val="C586C0"/>
                </a:solidFill>
                <a:effectLst/>
                <a:latin typeface="Consolas" panose="020B0609020204030204" pitchFamily="49" charset="0"/>
              </a:rPr>
              <a:t>from</a:t>
            </a:r>
            <a:r>
              <a:rPr lang="es-AR" sz="1200" b="0" dirty="0">
                <a:solidFill>
                  <a:srgbClr val="D4D4D4"/>
                </a:solidFill>
                <a:effectLst/>
                <a:latin typeface="Consolas" panose="020B0609020204030204" pitchFamily="49" charset="0"/>
              </a:rPr>
              <a:t> </a:t>
            </a:r>
            <a:r>
              <a:rPr lang="es-AR" sz="1200" b="0" dirty="0" err="1">
                <a:solidFill>
                  <a:srgbClr val="4EC9B0"/>
                </a:solidFill>
                <a:effectLst/>
                <a:latin typeface="Consolas" panose="020B0609020204030204" pitchFamily="49" charset="0"/>
              </a:rPr>
              <a:t>tkinter</a:t>
            </a:r>
            <a:r>
              <a:rPr lang="es-AR" sz="1200" b="0" dirty="0">
                <a:solidFill>
                  <a:srgbClr val="D4D4D4"/>
                </a:solidFill>
                <a:effectLst/>
                <a:latin typeface="Consolas" panose="020B0609020204030204" pitchFamily="49" charset="0"/>
              </a:rPr>
              <a:t> </a:t>
            </a:r>
            <a:r>
              <a:rPr lang="es-AR" sz="1200" b="0" dirty="0" err="1">
                <a:solidFill>
                  <a:srgbClr val="C586C0"/>
                </a:solidFill>
                <a:effectLst/>
                <a:latin typeface="Consolas" panose="020B0609020204030204" pitchFamily="49" charset="0"/>
              </a:rPr>
              <a:t>import</a:t>
            </a:r>
            <a:r>
              <a:rPr lang="es-AR" sz="1200" b="0" dirty="0">
                <a:solidFill>
                  <a:srgbClr val="D4D4D4"/>
                </a:solidFill>
                <a:effectLst/>
                <a:latin typeface="Consolas" panose="020B0609020204030204" pitchFamily="49" charset="0"/>
              </a:rPr>
              <a:t> </a:t>
            </a:r>
            <a:r>
              <a:rPr lang="es-AR" sz="1200" b="0" dirty="0" err="1">
                <a:solidFill>
                  <a:srgbClr val="4EC9B0"/>
                </a:solidFill>
                <a:effectLst/>
                <a:latin typeface="Consolas" panose="020B0609020204030204" pitchFamily="49" charset="0"/>
              </a:rPr>
              <a:t>ttk</a:t>
            </a:r>
            <a:endParaRPr lang="es-AR" sz="1200" b="0" dirty="0">
              <a:solidFill>
                <a:srgbClr val="D4D4D4"/>
              </a:solidFill>
              <a:effectLst/>
              <a:latin typeface="Consolas" panose="020B0609020204030204" pitchFamily="49" charset="0"/>
            </a:endParaRPr>
          </a:p>
          <a:p>
            <a:r>
              <a:rPr lang="es-AR" sz="1200" b="0" dirty="0" err="1">
                <a:solidFill>
                  <a:srgbClr val="569CD6"/>
                </a:solidFill>
                <a:effectLst/>
                <a:latin typeface="Consolas" panose="020B0609020204030204" pitchFamily="49" charset="0"/>
              </a:rPr>
              <a:t>class</a:t>
            </a:r>
            <a:r>
              <a:rPr lang="es-AR" sz="1200" b="0" dirty="0">
                <a:solidFill>
                  <a:srgbClr val="D4D4D4"/>
                </a:solidFill>
                <a:effectLst/>
                <a:latin typeface="Consolas" panose="020B0609020204030204" pitchFamily="49" charset="0"/>
              </a:rPr>
              <a:t> </a:t>
            </a:r>
            <a:r>
              <a:rPr lang="es-AR" sz="1200" b="0" dirty="0" err="1">
                <a:solidFill>
                  <a:srgbClr val="4EC9B0"/>
                </a:solidFill>
                <a:effectLst/>
                <a:latin typeface="Consolas" panose="020B0609020204030204" pitchFamily="49" charset="0"/>
              </a:rPr>
              <a:t>Aplicacion</a:t>
            </a:r>
            <a:r>
              <a:rPr lang="es-AR" sz="1200" b="0" dirty="0">
                <a:solidFill>
                  <a:srgbClr val="D4D4D4"/>
                </a:solidFill>
                <a:effectLst/>
                <a:latin typeface="Consolas" panose="020B0609020204030204" pitchFamily="49" charset="0"/>
              </a:rPr>
              <a:t>(</a:t>
            </a:r>
            <a:r>
              <a:rPr lang="es-AR" sz="1200" b="0" dirty="0" err="1">
                <a:solidFill>
                  <a:srgbClr val="4EC9B0"/>
                </a:solidFill>
                <a:effectLst/>
                <a:latin typeface="Consolas" panose="020B0609020204030204" pitchFamily="49" charset="0"/>
              </a:rPr>
              <a:t>ttk</a:t>
            </a:r>
            <a:r>
              <a:rPr lang="es-AR" sz="1200" b="0" dirty="0" err="1">
                <a:solidFill>
                  <a:srgbClr val="D4D4D4"/>
                </a:solidFill>
                <a:effectLst/>
                <a:latin typeface="Consolas" panose="020B0609020204030204" pitchFamily="49" charset="0"/>
              </a:rPr>
              <a:t>.</a:t>
            </a:r>
            <a:r>
              <a:rPr lang="es-AR" sz="1200" b="0" dirty="0" err="1">
                <a:solidFill>
                  <a:srgbClr val="4EC9B0"/>
                </a:solidFill>
                <a:effectLst/>
                <a:latin typeface="Consolas" panose="020B0609020204030204" pitchFamily="49" charset="0"/>
              </a:rPr>
              <a:t>Frame</a:t>
            </a:r>
            <a:r>
              <a:rPr lang="es-AR" sz="1200" b="0" dirty="0">
                <a:solidFill>
                  <a:srgbClr val="D4D4D4"/>
                </a:solidFill>
                <a:effectLst/>
                <a:latin typeface="Consolas" panose="020B0609020204030204" pitchFamily="49" charset="0"/>
              </a:rPr>
              <a:t>):</a:t>
            </a:r>
          </a:p>
          <a:p>
            <a:r>
              <a:rPr lang="es-AR" sz="1200" b="0" dirty="0">
                <a:solidFill>
                  <a:srgbClr val="D4D4D4"/>
                </a:solidFill>
                <a:effectLst/>
                <a:latin typeface="Consolas" panose="020B0609020204030204" pitchFamily="49" charset="0"/>
              </a:rPr>
              <a:t>     </a:t>
            </a:r>
            <a:r>
              <a:rPr lang="es-AR" sz="1200" b="0" dirty="0" err="1">
                <a:solidFill>
                  <a:srgbClr val="569CD6"/>
                </a:solidFill>
                <a:effectLst/>
                <a:latin typeface="Consolas" panose="020B0609020204030204" pitchFamily="49" charset="0"/>
              </a:rPr>
              <a:t>def</a:t>
            </a:r>
            <a:r>
              <a:rPr lang="es-AR" sz="1200" b="0" dirty="0">
                <a:solidFill>
                  <a:srgbClr val="D4D4D4"/>
                </a:solidFill>
                <a:effectLst/>
                <a:latin typeface="Consolas" panose="020B0609020204030204" pitchFamily="49" charset="0"/>
              </a:rPr>
              <a:t> </a:t>
            </a:r>
            <a:r>
              <a:rPr lang="es-AR" sz="1200" b="0" dirty="0">
                <a:solidFill>
                  <a:srgbClr val="DCDCAA"/>
                </a:solidFill>
                <a:effectLst/>
                <a:latin typeface="Consolas" panose="020B0609020204030204" pitchFamily="49" charset="0"/>
              </a:rPr>
              <a:t>__</a:t>
            </a:r>
            <a:r>
              <a:rPr lang="es-AR" sz="1200" b="0" dirty="0" err="1">
                <a:solidFill>
                  <a:srgbClr val="DCDCAA"/>
                </a:solidFill>
                <a:effectLst/>
                <a:latin typeface="Consolas" panose="020B0609020204030204" pitchFamily="49" charset="0"/>
              </a:rPr>
              <a:t>init</a:t>
            </a:r>
            <a:r>
              <a:rPr lang="es-AR" sz="1200" b="0" dirty="0">
                <a:solidFill>
                  <a:srgbClr val="DCDCAA"/>
                </a:solidFill>
                <a:effectLst/>
                <a:latin typeface="Consolas" panose="020B0609020204030204" pitchFamily="49" charset="0"/>
              </a:rPr>
              <a:t>__</a:t>
            </a:r>
            <a:r>
              <a:rPr lang="es-AR" sz="1200" b="0" dirty="0">
                <a:solidFill>
                  <a:srgbClr val="D4D4D4"/>
                </a:solidFill>
                <a:effectLst/>
                <a:latin typeface="Consolas" panose="020B0609020204030204" pitchFamily="49" charset="0"/>
              </a:rPr>
              <a:t>(</a:t>
            </a:r>
            <a:r>
              <a:rPr lang="es-AR" sz="1200" b="0" dirty="0" err="1">
                <a:solidFill>
                  <a:srgbClr val="9CDCFE"/>
                </a:solidFill>
                <a:effectLst/>
                <a:latin typeface="Consolas" panose="020B0609020204030204" pitchFamily="49" charset="0"/>
              </a:rPr>
              <a:t>self</a:t>
            </a:r>
            <a:r>
              <a:rPr lang="es-AR" sz="1200" b="0" dirty="0">
                <a:solidFill>
                  <a:srgbClr val="D4D4D4"/>
                </a:solidFill>
                <a:effectLst/>
                <a:latin typeface="Consolas" panose="020B0609020204030204" pitchFamily="49" charset="0"/>
              </a:rPr>
              <a:t>, </a:t>
            </a:r>
            <a:r>
              <a:rPr lang="es-AR" sz="1200" b="0" dirty="0" err="1">
                <a:solidFill>
                  <a:srgbClr val="9CDCFE"/>
                </a:solidFill>
                <a:effectLst/>
                <a:latin typeface="Consolas" panose="020B0609020204030204" pitchFamily="49" charset="0"/>
              </a:rPr>
              <a:t>parent</a:t>
            </a:r>
            <a:r>
              <a:rPr lang="es-AR" sz="1200" b="0" dirty="0">
                <a:solidFill>
                  <a:srgbClr val="D4D4D4"/>
                </a:solidFill>
                <a:effectLst/>
                <a:latin typeface="Consolas" panose="020B0609020204030204" pitchFamily="49" charset="0"/>
              </a:rPr>
              <a:t>):</a:t>
            </a:r>
          </a:p>
          <a:p>
            <a:r>
              <a:rPr lang="es-AR" sz="1200" b="0" dirty="0">
                <a:solidFill>
                  <a:srgbClr val="D4D4D4"/>
                </a:solidFill>
                <a:effectLst/>
                <a:latin typeface="Consolas" panose="020B0609020204030204" pitchFamily="49" charset="0"/>
              </a:rPr>
              <a:t>        </a:t>
            </a:r>
            <a:r>
              <a:rPr lang="es-AR" sz="1200" b="0" dirty="0">
                <a:solidFill>
                  <a:srgbClr val="4EC9B0"/>
                </a:solidFill>
                <a:effectLst/>
                <a:latin typeface="Consolas" panose="020B0609020204030204" pitchFamily="49" charset="0"/>
              </a:rPr>
              <a:t>super</a:t>
            </a:r>
            <a:r>
              <a:rPr lang="es-AR" sz="1200" b="0" dirty="0">
                <a:solidFill>
                  <a:srgbClr val="D4D4D4"/>
                </a:solidFill>
                <a:effectLst/>
                <a:latin typeface="Consolas" panose="020B0609020204030204" pitchFamily="49" charset="0"/>
              </a:rPr>
              <a:t>().</a:t>
            </a:r>
            <a:r>
              <a:rPr lang="es-AR" sz="1200" b="0" dirty="0">
                <a:solidFill>
                  <a:srgbClr val="DCDCAA"/>
                </a:solidFill>
                <a:effectLst/>
                <a:latin typeface="Consolas" panose="020B0609020204030204" pitchFamily="49" charset="0"/>
              </a:rPr>
              <a:t>__</a:t>
            </a:r>
            <a:r>
              <a:rPr lang="es-AR" sz="1200" b="0" dirty="0" err="1">
                <a:solidFill>
                  <a:srgbClr val="DCDCAA"/>
                </a:solidFill>
                <a:effectLst/>
                <a:latin typeface="Consolas" panose="020B0609020204030204" pitchFamily="49" charset="0"/>
              </a:rPr>
              <a:t>init</a:t>
            </a:r>
            <a:r>
              <a:rPr lang="es-AR" sz="1200" b="0" dirty="0">
                <a:solidFill>
                  <a:srgbClr val="DCDCAA"/>
                </a:solidFill>
                <a:effectLst/>
                <a:latin typeface="Consolas" panose="020B0609020204030204" pitchFamily="49" charset="0"/>
              </a:rPr>
              <a:t>__</a:t>
            </a:r>
            <a:r>
              <a:rPr lang="es-AR" sz="1200" b="0" dirty="0">
                <a:solidFill>
                  <a:srgbClr val="D4D4D4"/>
                </a:solidFill>
                <a:effectLst/>
                <a:latin typeface="Consolas" panose="020B0609020204030204" pitchFamily="49" charset="0"/>
              </a:rPr>
              <a:t>(</a:t>
            </a:r>
            <a:r>
              <a:rPr lang="es-AR" sz="1200" b="0" dirty="0" err="1">
                <a:solidFill>
                  <a:srgbClr val="9CDCFE"/>
                </a:solidFill>
                <a:effectLst/>
                <a:latin typeface="Consolas" panose="020B0609020204030204" pitchFamily="49" charset="0"/>
              </a:rPr>
              <a:t>parent</a:t>
            </a:r>
            <a:r>
              <a:rPr lang="es-AR" sz="1200" b="0" dirty="0">
                <a:solidFill>
                  <a:srgbClr val="D4D4D4"/>
                </a:solidFill>
                <a:effectLst/>
                <a:latin typeface="Consolas" panose="020B0609020204030204" pitchFamily="49" charset="0"/>
              </a:rPr>
              <a:t>)</a:t>
            </a:r>
          </a:p>
          <a:p>
            <a:r>
              <a:rPr lang="es-AR" sz="1200" b="0" dirty="0">
                <a:solidFill>
                  <a:srgbClr val="D4D4D4"/>
                </a:solidFill>
                <a:effectLst/>
                <a:latin typeface="Consolas" panose="020B0609020204030204" pitchFamily="49" charset="0"/>
              </a:rPr>
              <a:t>        </a:t>
            </a:r>
            <a:r>
              <a:rPr lang="es-AR" sz="1200" b="0" dirty="0" err="1">
                <a:solidFill>
                  <a:srgbClr val="9CDCFE"/>
                </a:solidFill>
                <a:effectLst/>
                <a:latin typeface="Consolas" panose="020B0609020204030204" pitchFamily="49" charset="0"/>
              </a:rPr>
              <a:t>self</a:t>
            </a:r>
            <a:r>
              <a:rPr lang="es-AR" sz="1200" b="0" dirty="0" err="1">
                <a:solidFill>
                  <a:srgbClr val="D4D4D4"/>
                </a:solidFill>
                <a:effectLst/>
                <a:latin typeface="Consolas" panose="020B0609020204030204" pitchFamily="49" charset="0"/>
              </a:rPr>
              <a:t>.</a:t>
            </a:r>
            <a:r>
              <a:rPr lang="es-AR" sz="1200" b="0" dirty="0" err="1">
                <a:solidFill>
                  <a:srgbClr val="9CDCFE"/>
                </a:solidFill>
                <a:effectLst/>
                <a:latin typeface="Consolas" panose="020B0609020204030204" pitchFamily="49" charset="0"/>
              </a:rPr>
              <a:t>etiqueta_temp_celsius</a:t>
            </a:r>
            <a:r>
              <a:rPr lang="es-AR" sz="1200" b="0" dirty="0">
                <a:solidFill>
                  <a:srgbClr val="D4D4D4"/>
                </a:solidFill>
                <a:effectLst/>
                <a:latin typeface="Consolas" panose="020B0609020204030204" pitchFamily="49" charset="0"/>
              </a:rPr>
              <a:t> = </a:t>
            </a:r>
            <a:r>
              <a:rPr lang="es-AR" sz="1200" b="0" dirty="0" err="1">
                <a:solidFill>
                  <a:srgbClr val="4EC9B0"/>
                </a:solidFill>
                <a:effectLst/>
                <a:latin typeface="Consolas" panose="020B0609020204030204" pitchFamily="49" charset="0"/>
              </a:rPr>
              <a:t>ttk</a:t>
            </a:r>
            <a:r>
              <a:rPr lang="es-AR" sz="1200" b="0" dirty="0" err="1">
                <a:solidFill>
                  <a:srgbClr val="D4D4D4"/>
                </a:solidFill>
                <a:effectLst/>
                <a:latin typeface="Consolas" panose="020B0609020204030204" pitchFamily="49" charset="0"/>
              </a:rPr>
              <a:t>.</a:t>
            </a:r>
            <a:r>
              <a:rPr lang="es-AR" sz="1200" b="0" dirty="0" err="1">
                <a:solidFill>
                  <a:srgbClr val="4EC9B0"/>
                </a:solidFill>
                <a:effectLst/>
                <a:latin typeface="Consolas" panose="020B0609020204030204" pitchFamily="49" charset="0"/>
              </a:rPr>
              <a:t>Label</a:t>
            </a:r>
            <a:r>
              <a:rPr lang="es-AR" sz="1200" b="0" dirty="0">
                <a:solidFill>
                  <a:srgbClr val="D4D4D4"/>
                </a:solidFill>
                <a:effectLst/>
                <a:latin typeface="Consolas" panose="020B0609020204030204" pitchFamily="49" charset="0"/>
              </a:rPr>
              <a:t>(</a:t>
            </a:r>
          </a:p>
          <a:p>
            <a:r>
              <a:rPr lang="es-AR" sz="1200" b="0" dirty="0">
                <a:solidFill>
                  <a:srgbClr val="D4D4D4"/>
                </a:solidFill>
                <a:effectLst/>
                <a:latin typeface="Consolas" panose="020B0609020204030204" pitchFamily="49" charset="0"/>
              </a:rPr>
              <a:t>        </a:t>
            </a:r>
            <a:r>
              <a:rPr lang="es-AR" sz="1200" b="0" dirty="0" err="1">
                <a:solidFill>
                  <a:srgbClr val="9CDCFE"/>
                </a:solidFill>
                <a:effectLst/>
                <a:latin typeface="Consolas" panose="020B0609020204030204" pitchFamily="49" charset="0"/>
              </a:rPr>
              <a:t>parent</a:t>
            </a:r>
            <a:r>
              <a:rPr lang="es-AR" sz="1200" b="0" dirty="0">
                <a:solidFill>
                  <a:srgbClr val="D4D4D4"/>
                </a:solidFill>
                <a:effectLst/>
                <a:latin typeface="Consolas" panose="020B0609020204030204" pitchFamily="49" charset="0"/>
              </a:rPr>
              <a:t>, </a:t>
            </a:r>
            <a:r>
              <a:rPr lang="es-AR" sz="1200" b="0" dirty="0" err="1">
                <a:solidFill>
                  <a:srgbClr val="9CDCFE"/>
                </a:solidFill>
                <a:effectLst/>
                <a:latin typeface="Consolas" panose="020B0609020204030204" pitchFamily="49" charset="0"/>
              </a:rPr>
              <a:t>text</a:t>
            </a:r>
            <a:r>
              <a:rPr lang="es-AR" sz="1200" b="0" dirty="0">
                <a:solidFill>
                  <a:srgbClr val="D4D4D4"/>
                </a:solidFill>
                <a:effectLst/>
                <a:latin typeface="Consolas" panose="020B0609020204030204" pitchFamily="49" charset="0"/>
              </a:rPr>
              <a:t>=</a:t>
            </a:r>
            <a:r>
              <a:rPr lang="es-AR" sz="1200" b="0" dirty="0">
                <a:solidFill>
                  <a:srgbClr val="CE9178"/>
                </a:solidFill>
                <a:effectLst/>
                <a:latin typeface="Consolas" panose="020B0609020204030204" pitchFamily="49" charset="0"/>
              </a:rPr>
              <a:t>"Temperatura en </a:t>
            </a:r>
            <a:r>
              <a:rPr lang="es-AR" sz="1200" b="0" dirty="0" err="1">
                <a:solidFill>
                  <a:srgbClr val="CE9178"/>
                </a:solidFill>
                <a:effectLst/>
                <a:latin typeface="Consolas" panose="020B0609020204030204" pitchFamily="49" charset="0"/>
              </a:rPr>
              <a:t>ºC</a:t>
            </a:r>
            <a:r>
              <a:rPr lang="es-AR" sz="1200" b="0" dirty="0">
                <a:solidFill>
                  <a:srgbClr val="CE9178"/>
                </a:solidFill>
                <a:effectLst/>
                <a:latin typeface="Consolas" panose="020B0609020204030204" pitchFamily="49" charset="0"/>
              </a:rPr>
              <a:t>:"</a:t>
            </a:r>
            <a:r>
              <a:rPr lang="es-AR" sz="1200" b="0" dirty="0">
                <a:solidFill>
                  <a:srgbClr val="D4D4D4"/>
                </a:solidFill>
                <a:effectLst/>
                <a:latin typeface="Consolas" panose="020B0609020204030204" pitchFamily="49" charset="0"/>
              </a:rPr>
              <a:t>)</a:t>
            </a:r>
          </a:p>
          <a:p>
            <a:r>
              <a:rPr lang="es-AR" sz="1200" b="0" dirty="0">
                <a:solidFill>
                  <a:srgbClr val="D4D4D4"/>
                </a:solidFill>
                <a:effectLst/>
                <a:latin typeface="Consolas" panose="020B0609020204030204" pitchFamily="49" charset="0"/>
              </a:rPr>
              <a:t>        </a:t>
            </a:r>
            <a:r>
              <a:rPr lang="es-AR" sz="1200" b="0" dirty="0" err="1">
                <a:solidFill>
                  <a:srgbClr val="9CDCFE"/>
                </a:solidFill>
                <a:effectLst/>
                <a:latin typeface="Consolas" panose="020B0609020204030204" pitchFamily="49" charset="0"/>
              </a:rPr>
              <a:t>self</a:t>
            </a:r>
            <a:r>
              <a:rPr lang="es-AR" sz="1200" b="0" dirty="0" err="1">
                <a:solidFill>
                  <a:srgbClr val="D4D4D4"/>
                </a:solidFill>
                <a:effectLst/>
                <a:latin typeface="Consolas" panose="020B0609020204030204" pitchFamily="49" charset="0"/>
              </a:rPr>
              <a:t>.</a:t>
            </a:r>
            <a:r>
              <a:rPr lang="es-AR" sz="1200" b="0" dirty="0" err="1">
                <a:solidFill>
                  <a:srgbClr val="9CDCFE"/>
                </a:solidFill>
                <a:effectLst/>
                <a:latin typeface="Consolas" panose="020B0609020204030204" pitchFamily="49" charset="0"/>
              </a:rPr>
              <a:t>etiqueta_temp_celsius</a:t>
            </a:r>
            <a:r>
              <a:rPr lang="es-AR" sz="1200" b="0" dirty="0" err="1">
                <a:solidFill>
                  <a:srgbClr val="D4D4D4"/>
                </a:solidFill>
                <a:effectLst/>
                <a:latin typeface="Consolas" panose="020B0609020204030204" pitchFamily="49" charset="0"/>
              </a:rPr>
              <a:t>.</a:t>
            </a:r>
            <a:r>
              <a:rPr lang="es-AR" sz="1200" b="0" dirty="0" err="1">
                <a:solidFill>
                  <a:srgbClr val="9CDCFE"/>
                </a:solidFill>
                <a:effectLst/>
                <a:latin typeface="Consolas" panose="020B0609020204030204" pitchFamily="49" charset="0"/>
              </a:rPr>
              <a:t>place</a:t>
            </a:r>
            <a:r>
              <a:rPr lang="es-AR" sz="1200" b="0" dirty="0">
                <a:solidFill>
                  <a:srgbClr val="D4D4D4"/>
                </a:solidFill>
                <a:effectLst/>
                <a:latin typeface="Consolas" panose="020B0609020204030204" pitchFamily="49" charset="0"/>
              </a:rPr>
              <a:t>(</a:t>
            </a:r>
            <a:r>
              <a:rPr lang="es-AR" sz="1200" b="0" dirty="0">
                <a:solidFill>
                  <a:srgbClr val="9CDCFE"/>
                </a:solidFill>
                <a:effectLst/>
                <a:latin typeface="Consolas" panose="020B0609020204030204" pitchFamily="49" charset="0"/>
              </a:rPr>
              <a:t>x</a:t>
            </a:r>
            <a:r>
              <a:rPr lang="es-AR" sz="1200" b="0" dirty="0">
                <a:solidFill>
                  <a:srgbClr val="D4D4D4"/>
                </a:solidFill>
                <a:effectLst/>
                <a:latin typeface="Consolas" panose="020B0609020204030204" pitchFamily="49" charset="0"/>
              </a:rPr>
              <a:t>=</a:t>
            </a:r>
            <a:r>
              <a:rPr lang="es-AR" sz="1200" b="0" dirty="0">
                <a:solidFill>
                  <a:srgbClr val="B5CEA8"/>
                </a:solidFill>
                <a:effectLst/>
                <a:latin typeface="Consolas" panose="020B0609020204030204" pitchFamily="49" charset="0"/>
              </a:rPr>
              <a:t>20</a:t>
            </a:r>
            <a:r>
              <a:rPr lang="es-AR" sz="1200" b="0" dirty="0">
                <a:solidFill>
                  <a:srgbClr val="D4D4D4"/>
                </a:solidFill>
                <a:effectLst/>
                <a:latin typeface="Consolas" panose="020B0609020204030204" pitchFamily="49" charset="0"/>
              </a:rPr>
              <a:t>, </a:t>
            </a:r>
            <a:r>
              <a:rPr lang="es-AR" sz="1200" b="0" dirty="0">
                <a:solidFill>
                  <a:srgbClr val="9CDCFE"/>
                </a:solidFill>
                <a:effectLst/>
                <a:latin typeface="Consolas" panose="020B0609020204030204" pitchFamily="49" charset="0"/>
              </a:rPr>
              <a:t>y</a:t>
            </a:r>
            <a:r>
              <a:rPr lang="es-AR" sz="1200" b="0" dirty="0">
                <a:solidFill>
                  <a:srgbClr val="D4D4D4"/>
                </a:solidFill>
                <a:effectLst/>
                <a:latin typeface="Consolas" panose="020B0609020204030204" pitchFamily="49" charset="0"/>
              </a:rPr>
              <a:t>=</a:t>
            </a:r>
            <a:r>
              <a:rPr lang="es-AR" sz="1200" b="0" dirty="0">
                <a:solidFill>
                  <a:srgbClr val="B5CEA8"/>
                </a:solidFill>
                <a:effectLst/>
                <a:latin typeface="Consolas" panose="020B0609020204030204" pitchFamily="49" charset="0"/>
              </a:rPr>
              <a:t>20</a:t>
            </a:r>
            <a:r>
              <a:rPr lang="es-AR" sz="1200" b="0" dirty="0">
                <a:solidFill>
                  <a:srgbClr val="D4D4D4"/>
                </a:solidFill>
                <a:effectLst/>
                <a:latin typeface="Consolas" panose="020B0609020204030204" pitchFamily="49" charset="0"/>
              </a:rPr>
              <a:t>)</a:t>
            </a:r>
          </a:p>
          <a:p>
            <a:r>
              <a:rPr lang="es-AR" sz="1200" b="0" dirty="0">
                <a:solidFill>
                  <a:srgbClr val="D4D4D4"/>
                </a:solidFill>
                <a:effectLst/>
                <a:latin typeface="Consolas" panose="020B0609020204030204" pitchFamily="49" charset="0"/>
              </a:rPr>
              <a:t>        </a:t>
            </a:r>
            <a:r>
              <a:rPr lang="es-AR" sz="1200" b="0" dirty="0" err="1">
                <a:solidFill>
                  <a:srgbClr val="9CDCFE"/>
                </a:solidFill>
                <a:effectLst/>
                <a:latin typeface="Consolas" panose="020B0609020204030204" pitchFamily="49" charset="0"/>
              </a:rPr>
              <a:t>self</a:t>
            </a:r>
            <a:r>
              <a:rPr lang="es-AR" sz="1200" b="0" dirty="0" err="1">
                <a:solidFill>
                  <a:srgbClr val="D4D4D4"/>
                </a:solidFill>
                <a:effectLst/>
                <a:latin typeface="Consolas" panose="020B0609020204030204" pitchFamily="49" charset="0"/>
              </a:rPr>
              <a:t>.</a:t>
            </a:r>
            <a:r>
              <a:rPr lang="es-AR" sz="1200" b="0" dirty="0" err="1">
                <a:solidFill>
                  <a:srgbClr val="9CDCFE"/>
                </a:solidFill>
                <a:effectLst/>
                <a:latin typeface="Consolas" panose="020B0609020204030204" pitchFamily="49" charset="0"/>
              </a:rPr>
              <a:t>caja_temp_celsius</a:t>
            </a:r>
            <a:r>
              <a:rPr lang="es-AR" sz="1200" b="0" dirty="0">
                <a:solidFill>
                  <a:srgbClr val="D4D4D4"/>
                </a:solidFill>
                <a:effectLst/>
                <a:latin typeface="Consolas" panose="020B0609020204030204" pitchFamily="49" charset="0"/>
              </a:rPr>
              <a:t> = </a:t>
            </a:r>
            <a:r>
              <a:rPr lang="es-AR" sz="1200" b="0" dirty="0" err="1">
                <a:solidFill>
                  <a:srgbClr val="4EC9B0"/>
                </a:solidFill>
                <a:effectLst/>
                <a:latin typeface="Consolas" panose="020B0609020204030204" pitchFamily="49" charset="0"/>
              </a:rPr>
              <a:t>ttk</a:t>
            </a:r>
            <a:r>
              <a:rPr lang="es-AR" sz="1200" b="0" dirty="0" err="1">
                <a:solidFill>
                  <a:srgbClr val="D4D4D4"/>
                </a:solidFill>
                <a:effectLst/>
                <a:latin typeface="Consolas" panose="020B0609020204030204" pitchFamily="49" charset="0"/>
              </a:rPr>
              <a:t>.</a:t>
            </a:r>
            <a:r>
              <a:rPr lang="es-AR" sz="1200" b="0" dirty="0" err="1">
                <a:solidFill>
                  <a:srgbClr val="4EC9B0"/>
                </a:solidFill>
                <a:effectLst/>
                <a:latin typeface="Consolas" panose="020B0609020204030204" pitchFamily="49" charset="0"/>
              </a:rPr>
              <a:t>Entry</a:t>
            </a:r>
            <a:r>
              <a:rPr lang="es-AR" sz="1200" b="0" dirty="0">
                <a:solidFill>
                  <a:srgbClr val="D4D4D4"/>
                </a:solidFill>
                <a:effectLst/>
                <a:latin typeface="Consolas" panose="020B0609020204030204" pitchFamily="49" charset="0"/>
              </a:rPr>
              <a:t>(</a:t>
            </a:r>
            <a:r>
              <a:rPr lang="es-AR" sz="1200" b="0" dirty="0" err="1">
                <a:solidFill>
                  <a:srgbClr val="9CDCFE"/>
                </a:solidFill>
                <a:effectLst/>
                <a:latin typeface="Consolas" panose="020B0609020204030204" pitchFamily="49" charset="0"/>
              </a:rPr>
              <a:t>parent</a:t>
            </a:r>
            <a:r>
              <a:rPr lang="es-AR" sz="1200" b="0" dirty="0">
                <a:solidFill>
                  <a:srgbClr val="D4D4D4"/>
                </a:solidFill>
                <a:effectLst/>
                <a:latin typeface="Consolas" panose="020B0609020204030204" pitchFamily="49" charset="0"/>
              </a:rPr>
              <a:t>)</a:t>
            </a:r>
          </a:p>
          <a:p>
            <a:r>
              <a:rPr lang="es-AR" sz="1200" b="0" dirty="0">
                <a:solidFill>
                  <a:srgbClr val="D4D4D4"/>
                </a:solidFill>
                <a:effectLst/>
                <a:latin typeface="Consolas" panose="020B0609020204030204" pitchFamily="49" charset="0"/>
              </a:rPr>
              <a:t>        </a:t>
            </a:r>
            <a:r>
              <a:rPr lang="es-AR" sz="1200" b="0" dirty="0" err="1">
                <a:solidFill>
                  <a:srgbClr val="9CDCFE"/>
                </a:solidFill>
                <a:effectLst/>
                <a:latin typeface="Consolas" panose="020B0609020204030204" pitchFamily="49" charset="0"/>
              </a:rPr>
              <a:t>self</a:t>
            </a:r>
            <a:r>
              <a:rPr lang="es-AR" sz="1200" b="0" dirty="0" err="1">
                <a:solidFill>
                  <a:srgbClr val="D4D4D4"/>
                </a:solidFill>
                <a:effectLst/>
                <a:latin typeface="Consolas" panose="020B0609020204030204" pitchFamily="49" charset="0"/>
              </a:rPr>
              <a:t>.</a:t>
            </a:r>
            <a:r>
              <a:rPr lang="es-AR" sz="1200" b="0" dirty="0" err="1">
                <a:solidFill>
                  <a:srgbClr val="9CDCFE"/>
                </a:solidFill>
                <a:effectLst/>
                <a:latin typeface="Consolas" panose="020B0609020204030204" pitchFamily="49" charset="0"/>
              </a:rPr>
              <a:t>caja_temp_celsius</a:t>
            </a:r>
            <a:r>
              <a:rPr lang="es-AR" sz="1200" b="0" dirty="0" err="1">
                <a:solidFill>
                  <a:srgbClr val="D4D4D4"/>
                </a:solidFill>
                <a:effectLst/>
                <a:latin typeface="Consolas" panose="020B0609020204030204" pitchFamily="49" charset="0"/>
              </a:rPr>
              <a:t>.</a:t>
            </a:r>
            <a:r>
              <a:rPr lang="es-AR" sz="1200" b="0" dirty="0" err="1">
                <a:solidFill>
                  <a:srgbClr val="9CDCFE"/>
                </a:solidFill>
                <a:effectLst/>
                <a:latin typeface="Consolas" panose="020B0609020204030204" pitchFamily="49" charset="0"/>
              </a:rPr>
              <a:t>place</a:t>
            </a:r>
            <a:r>
              <a:rPr lang="es-AR" sz="1200" b="0" dirty="0">
                <a:solidFill>
                  <a:srgbClr val="D4D4D4"/>
                </a:solidFill>
                <a:effectLst/>
                <a:latin typeface="Consolas" panose="020B0609020204030204" pitchFamily="49" charset="0"/>
              </a:rPr>
              <a:t>(</a:t>
            </a:r>
            <a:r>
              <a:rPr lang="es-AR" sz="1200" b="0" dirty="0">
                <a:solidFill>
                  <a:srgbClr val="9CDCFE"/>
                </a:solidFill>
                <a:effectLst/>
                <a:latin typeface="Consolas" panose="020B0609020204030204" pitchFamily="49" charset="0"/>
              </a:rPr>
              <a:t>x</a:t>
            </a:r>
            <a:r>
              <a:rPr lang="es-AR" sz="1200" b="0" dirty="0">
                <a:solidFill>
                  <a:srgbClr val="D4D4D4"/>
                </a:solidFill>
                <a:effectLst/>
                <a:latin typeface="Consolas" panose="020B0609020204030204" pitchFamily="49" charset="0"/>
              </a:rPr>
              <a:t>=</a:t>
            </a:r>
            <a:r>
              <a:rPr lang="es-AR" sz="1200" b="0" dirty="0">
                <a:solidFill>
                  <a:srgbClr val="B5CEA8"/>
                </a:solidFill>
                <a:effectLst/>
                <a:latin typeface="Consolas" panose="020B0609020204030204" pitchFamily="49" charset="0"/>
              </a:rPr>
              <a:t>140</a:t>
            </a:r>
            <a:r>
              <a:rPr lang="es-AR" sz="1200" b="0" dirty="0">
                <a:solidFill>
                  <a:srgbClr val="D4D4D4"/>
                </a:solidFill>
                <a:effectLst/>
                <a:latin typeface="Consolas" panose="020B0609020204030204" pitchFamily="49" charset="0"/>
              </a:rPr>
              <a:t>, </a:t>
            </a:r>
            <a:r>
              <a:rPr lang="es-AR" sz="1200" b="0" dirty="0">
                <a:solidFill>
                  <a:srgbClr val="9CDCFE"/>
                </a:solidFill>
                <a:effectLst/>
                <a:latin typeface="Consolas" panose="020B0609020204030204" pitchFamily="49" charset="0"/>
              </a:rPr>
              <a:t>y</a:t>
            </a:r>
            <a:r>
              <a:rPr lang="es-AR" sz="1200" b="0" dirty="0">
                <a:solidFill>
                  <a:srgbClr val="D4D4D4"/>
                </a:solidFill>
                <a:effectLst/>
                <a:latin typeface="Consolas" panose="020B0609020204030204" pitchFamily="49" charset="0"/>
              </a:rPr>
              <a:t>=</a:t>
            </a:r>
            <a:r>
              <a:rPr lang="es-AR" sz="1200" b="0" dirty="0">
                <a:solidFill>
                  <a:srgbClr val="B5CEA8"/>
                </a:solidFill>
                <a:effectLst/>
                <a:latin typeface="Consolas" panose="020B0609020204030204" pitchFamily="49" charset="0"/>
              </a:rPr>
              <a:t>20</a:t>
            </a:r>
            <a:r>
              <a:rPr lang="es-AR" sz="1200" b="0" dirty="0">
                <a:solidFill>
                  <a:srgbClr val="D4D4D4"/>
                </a:solidFill>
                <a:effectLst/>
                <a:latin typeface="Consolas" panose="020B0609020204030204" pitchFamily="49" charset="0"/>
              </a:rPr>
              <a:t>, </a:t>
            </a:r>
            <a:r>
              <a:rPr lang="es-AR" sz="1200" b="0" dirty="0" err="1">
                <a:solidFill>
                  <a:srgbClr val="9CDCFE"/>
                </a:solidFill>
                <a:effectLst/>
                <a:latin typeface="Consolas" panose="020B0609020204030204" pitchFamily="49" charset="0"/>
              </a:rPr>
              <a:t>width</a:t>
            </a:r>
            <a:r>
              <a:rPr lang="es-AR" sz="1200" b="0" dirty="0">
                <a:solidFill>
                  <a:srgbClr val="D4D4D4"/>
                </a:solidFill>
                <a:effectLst/>
                <a:latin typeface="Consolas" panose="020B0609020204030204" pitchFamily="49" charset="0"/>
              </a:rPr>
              <a:t>=</a:t>
            </a:r>
            <a:r>
              <a:rPr lang="es-AR" sz="1200" b="0" dirty="0">
                <a:solidFill>
                  <a:srgbClr val="B5CEA8"/>
                </a:solidFill>
                <a:effectLst/>
                <a:latin typeface="Consolas" panose="020B0609020204030204" pitchFamily="49" charset="0"/>
              </a:rPr>
              <a:t>60</a:t>
            </a:r>
            <a:r>
              <a:rPr lang="es-AR" sz="1200" b="0" dirty="0">
                <a:solidFill>
                  <a:srgbClr val="D4D4D4"/>
                </a:solidFill>
                <a:effectLst/>
                <a:latin typeface="Consolas" panose="020B0609020204030204" pitchFamily="49" charset="0"/>
              </a:rPr>
              <a:t>)</a:t>
            </a:r>
          </a:p>
          <a:p>
            <a:r>
              <a:rPr lang="es-AR" sz="1200" b="0" dirty="0">
                <a:solidFill>
                  <a:srgbClr val="D4D4D4"/>
                </a:solidFill>
                <a:effectLst/>
                <a:latin typeface="Consolas" panose="020B0609020204030204" pitchFamily="49" charset="0"/>
              </a:rPr>
              <a:t>        </a:t>
            </a:r>
            <a:r>
              <a:rPr lang="es-AR" sz="1200" b="0" dirty="0" err="1">
                <a:solidFill>
                  <a:srgbClr val="9CDCFE"/>
                </a:solidFill>
                <a:effectLst/>
                <a:latin typeface="Consolas" panose="020B0609020204030204" pitchFamily="49" charset="0"/>
              </a:rPr>
              <a:t>self</a:t>
            </a:r>
            <a:r>
              <a:rPr lang="es-AR" sz="1200" b="0" dirty="0" err="1">
                <a:solidFill>
                  <a:srgbClr val="D4D4D4"/>
                </a:solidFill>
                <a:effectLst/>
                <a:latin typeface="Consolas" panose="020B0609020204030204" pitchFamily="49" charset="0"/>
              </a:rPr>
              <a:t>.</a:t>
            </a:r>
            <a:r>
              <a:rPr lang="es-AR" sz="1200" b="0" dirty="0" err="1">
                <a:solidFill>
                  <a:srgbClr val="9CDCFE"/>
                </a:solidFill>
                <a:effectLst/>
                <a:latin typeface="Consolas" panose="020B0609020204030204" pitchFamily="49" charset="0"/>
              </a:rPr>
              <a:t>boton_convertir</a:t>
            </a:r>
            <a:r>
              <a:rPr lang="es-AR" sz="1200" b="0" dirty="0">
                <a:solidFill>
                  <a:srgbClr val="D4D4D4"/>
                </a:solidFill>
                <a:effectLst/>
                <a:latin typeface="Consolas" panose="020B0609020204030204" pitchFamily="49" charset="0"/>
              </a:rPr>
              <a:t> = </a:t>
            </a:r>
            <a:r>
              <a:rPr lang="es-AR" sz="1200" b="0" dirty="0" err="1">
                <a:solidFill>
                  <a:srgbClr val="4EC9B0"/>
                </a:solidFill>
                <a:effectLst/>
                <a:latin typeface="Consolas" panose="020B0609020204030204" pitchFamily="49" charset="0"/>
              </a:rPr>
              <a:t>ttk</a:t>
            </a:r>
            <a:r>
              <a:rPr lang="es-AR" sz="1200" b="0" dirty="0" err="1">
                <a:solidFill>
                  <a:srgbClr val="D4D4D4"/>
                </a:solidFill>
                <a:effectLst/>
                <a:latin typeface="Consolas" panose="020B0609020204030204" pitchFamily="49" charset="0"/>
              </a:rPr>
              <a:t>.</a:t>
            </a:r>
            <a:r>
              <a:rPr lang="es-AR" sz="1200" b="0" dirty="0" err="1">
                <a:solidFill>
                  <a:srgbClr val="4EC9B0"/>
                </a:solidFill>
                <a:effectLst/>
                <a:latin typeface="Consolas" panose="020B0609020204030204" pitchFamily="49" charset="0"/>
              </a:rPr>
              <a:t>Button</a:t>
            </a:r>
            <a:r>
              <a:rPr lang="es-AR" sz="1200" b="0" dirty="0">
                <a:solidFill>
                  <a:srgbClr val="D4D4D4"/>
                </a:solidFill>
                <a:effectLst/>
                <a:latin typeface="Consolas" panose="020B0609020204030204" pitchFamily="49" charset="0"/>
              </a:rPr>
              <a:t>(</a:t>
            </a:r>
          </a:p>
          <a:p>
            <a:r>
              <a:rPr lang="es-AR" sz="1200" b="0" dirty="0">
                <a:solidFill>
                  <a:srgbClr val="D4D4D4"/>
                </a:solidFill>
                <a:effectLst/>
                <a:latin typeface="Consolas" panose="020B0609020204030204" pitchFamily="49" charset="0"/>
              </a:rPr>
              <a:t>        </a:t>
            </a:r>
            <a:r>
              <a:rPr lang="es-AR" sz="1200" b="0" dirty="0" err="1">
                <a:solidFill>
                  <a:srgbClr val="9CDCFE"/>
                </a:solidFill>
                <a:effectLst/>
                <a:latin typeface="Consolas" panose="020B0609020204030204" pitchFamily="49" charset="0"/>
              </a:rPr>
              <a:t>parent</a:t>
            </a:r>
            <a:r>
              <a:rPr lang="es-AR" sz="1200" b="0" dirty="0">
                <a:solidFill>
                  <a:srgbClr val="D4D4D4"/>
                </a:solidFill>
                <a:effectLst/>
                <a:latin typeface="Consolas" panose="020B0609020204030204" pitchFamily="49" charset="0"/>
              </a:rPr>
              <a:t>, </a:t>
            </a:r>
            <a:r>
              <a:rPr lang="es-AR" sz="1200" b="0" dirty="0" err="1">
                <a:solidFill>
                  <a:srgbClr val="9CDCFE"/>
                </a:solidFill>
                <a:effectLst/>
                <a:latin typeface="Consolas" panose="020B0609020204030204" pitchFamily="49" charset="0"/>
              </a:rPr>
              <a:t>text</a:t>
            </a:r>
            <a:r>
              <a:rPr lang="es-AR" sz="1200" b="0" dirty="0">
                <a:solidFill>
                  <a:srgbClr val="D4D4D4"/>
                </a:solidFill>
                <a:effectLst/>
                <a:latin typeface="Consolas" panose="020B0609020204030204" pitchFamily="49" charset="0"/>
              </a:rPr>
              <a:t>=</a:t>
            </a:r>
            <a:r>
              <a:rPr lang="es-AR" sz="1200" b="0" dirty="0">
                <a:solidFill>
                  <a:srgbClr val="CE9178"/>
                </a:solidFill>
                <a:effectLst/>
                <a:latin typeface="Consolas" panose="020B0609020204030204" pitchFamily="49" charset="0"/>
              </a:rPr>
              <a:t>"Convertir"</a:t>
            </a:r>
            <a:r>
              <a:rPr lang="es-AR" sz="1200" b="0" dirty="0">
                <a:solidFill>
                  <a:srgbClr val="D4D4D4"/>
                </a:solidFill>
                <a:effectLst/>
                <a:latin typeface="Consolas" panose="020B0609020204030204" pitchFamily="49" charset="0"/>
              </a:rPr>
              <a:t>, </a:t>
            </a:r>
            <a:r>
              <a:rPr lang="es-AR" sz="1200" b="0" dirty="0" err="1">
                <a:solidFill>
                  <a:srgbClr val="9CDCFE"/>
                </a:solidFill>
                <a:effectLst/>
                <a:latin typeface="Consolas" panose="020B0609020204030204" pitchFamily="49" charset="0"/>
              </a:rPr>
              <a:t>command</a:t>
            </a:r>
            <a:r>
              <a:rPr lang="es-AR" sz="1200" b="0" dirty="0">
                <a:solidFill>
                  <a:srgbClr val="D4D4D4"/>
                </a:solidFill>
                <a:effectLst/>
                <a:latin typeface="Consolas" panose="020B0609020204030204" pitchFamily="49" charset="0"/>
              </a:rPr>
              <a:t>=</a:t>
            </a:r>
            <a:r>
              <a:rPr lang="es-AR" sz="1200" b="0" dirty="0" err="1">
                <a:solidFill>
                  <a:srgbClr val="9CDCFE"/>
                </a:solidFill>
                <a:effectLst/>
                <a:latin typeface="Consolas" panose="020B0609020204030204" pitchFamily="49" charset="0"/>
              </a:rPr>
              <a:t>self</a:t>
            </a:r>
            <a:r>
              <a:rPr lang="es-AR" sz="1200" b="0" dirty="0" err="1">
                <a:solidFill>
                  <a:srgbClr val="D4D4D4"/>
                </a:solidFill>
                <a:effectLst/>
                <a:latin typeface="Consolas" panose="020B0609020204030204" pitchFamily="49" charset="0"/>
              </a:rPr>
              <a:t>.</a:t>
            </a:r>
            <a:r>
              <a:rPr lang="es-AR" sz="1200" b="0" dirty="0" err="1">
                <a:solidFill>
                  <a:srgbClr val="DCDCAA"/>
                </a:solidFill>
                <a:effectLst/>
                <a:latin typeface="Consolas" panose="020B0609020204030204" pitchFamily="49" charset="0"/>
              </a:rPr>
              <a:t>convertir_temp</a:t>
            </a:r>
            <a:r>
              <a:rPr lang="es-AR" sz="1200" b="0" dirty="0">
                <a:solidFill>
                  <a:srgbClr val="D4D4D4"/>
                </a:solidFill>
                <a:effectLst/>
                <a:latin typeface="Consolas" panose="020B0609020204030204" pitchFamily="49" charset="0"/>
              </a:rPr>
              <a:t>)</a:t>
            </a:r>
          </a:p>
          <a:p>
            <a:r>
              <a:rPr lang="es-AR" sz="1200" b="0" dirty="0">
                <a:solidFill>
                  <a:srgbClr val="D4D4D4"/>
                </a:solidFill>
                <a:effectLst/>
                <a:latin typeface="Consolas" panose="020B0609020204030204" pitchFamily="49" charset="0"/>
              </a:rPr>
              <a:t>        </a:t>
            </a:r>
            <a:r>
              <a:rPr lang="es-AR" sz="1200" b="0" dirty="0" err="1">
                <a:solidFill>
                  <a:srgbClr val="9CDCFE"/>
                </a:solidFill>
                <a:effectLst/>
                <a:latin typeface="Consolas" panose="020B0609020204030204" pitchFamily="49" charset="0"/>
              </a:rPr>
              <a:t>self</a:t>
            </a:r>
            <a:r>
              <a:rPr lang="es-AR" sz="1200" b="0" dirty="0" err="1">
                <a:solidFill>
                  <a:srgbClr val="D4D4D4"/>
                </a:solidFill>
                <a:effectLst/>
                <a:latin typeface="Consolas" panose="020B0609020204030204" pitchFamily="49" charset="0"/>
              </a:rPr>
              <a:t>.</a:t>
            </a:r>
            <a:r>
              <a:rPr lang="es-AR" sz="1200" b="0" dirty="0" err="1">
                <a:solidFill>
                  <a:srgbClr val="9CDCFE"/>
                </a:solidFill>
                <a:effectLst/>
                <a:latin typeface="Consolas" panose="020B0609020204030204" pitchFamily="49" charset="0"/>
              </a:rPr>
              <a:t>boton_convertir</a:t>
            </a:r>
            <a:r>
              <a:rPr lang="es-AR" sz="1200" b="0" dirty="0" err="1">
                <a:solidFill>
                  <a:srgbClr val="D4D4D4"/>
                </a:solidFill>
                <a:effectLst/>
                <a:latin typeface="Consolas" panose="020B0609020204030204" pitchFamily="49" charset="0"/>
              </a:rPr>
              <a:t>.</a:t>
            </a:r>
            <a:r>
              <a:rPr lang="es-AR" sz="1200" b="0" dirty="0" err="1">
                <a:solidFill>
                  <a:srgbClr val="9CDCFE"/>
                </a:solidFill>
                <a:effectLst/>
                <a:latin typeface="Consolas" panose="020B0609020204030204" pitchFamily="49" charset="0"/>
              </a:rPr>
              <a:t>place</a:t>
            </a:r>
            <a:r>
              <a:rPr lang="es-AR" sz="1200" b="0" dirty="0">
                <a:solidFill>
                  <a:srgbClr val="D4D4D4"/>
                </a:solidFill>
                <a:effectLst/>
                <a:latin typeface="Consolas" panose="020B0609020204030204" pitchFamily="49" charset="0"/>
              </a:rPr>
              <a:t>(</a:t>
            </a:r>
            <a:r>
              <a:rPr lang="es-AR" sz="1200" b="0" dirty="0">
                <a:solidFill>
                  <a:srgbClr val="9CDCFE"/>
                </a:solidFill>
                <a:effectLst/>
                <a:latin typeface="Consolas" panose="020B0609020204030204" pitchFamily="49" charset="0"/>
              </a:rPr>
              <a:t>x</a:t>
            </a:r>
            <a:r>
              <a:rPr lang="es-AR" sz="1200" b="0" dirty="0">
                <a:solidFill>
                  <a:srgbClr val="D4D4D4"/>
                </a:solidFill>
                <a:effectLst/>
                <a:latin typeface="Consolas" panose="020B0609020204030204" pitchFamily="49" charset="0"/>
              </a:rPr>
              <a:t>=</a:t>
            </a:r>
            <a:r>
              <a:rPr lang="es-AR" sz="1200" b="0" dirty="0">
                <a:solidFill>
                  <a:srgbClr val="B5CEA8"/>
                </a:solidFill>
                <a:effectLst/>
                <a:latin typeface="Consolas" panose="020B0609020204030204" pitchFamily="49" charset="0"/>
              </a:rPr>
              <a:t>20</a:t>
            </a:r>
            <a:r>
              <a:rPr lang="es-AR" sz="1200" b="0" dirty="0">
                <a:solidFill>
                  <a:srgbClr val="D4D4D4"/>
                </a:solidFill>
                <a:effectLst/>
                <a:latin typeface="Consolas" panose="020B0609020204030204" pitchFamily="49" charset="0"/>
              </a:rPr>
              <a:t>, </a:t>
            </a:r>
            <a:r>
              <a:rPr lang="es-AR" sz="1200" b="0" dirty="0">
                <a:solidFill>
                  <a:srgbClr val="9CDCFE"/>
                </a:solidFill>
                <a:effectLst/>
                <a:latin typeface="Consolas" panose="020B0609020204030204" pitchFamily="49" charset="0"/>
              </a:rPr>
              <a:t>y</a:t>
            </a:r>
            <a:r>
              <a:rPr lang="es-AR" sz="1200" b="0" dirty="0">
                <a:solidFill>
                  <a:srgbClr val="D4D4D4"/>
                </a:solidFill>
                <a:effectLst/>
                <a:latin typeface="Consolas" panose="020B0609020204030204" pitchFamily="49" charset="0"/>
              </a:rPr>
              <a:t>=</a:t>
            </a:r>
            <a:r>
              <a:rPr lang="es-AR" sz="1200" b="0" dirty="0">
                <a:solidFill>
                  <a:srgbClr val="B5CEA8"/>
                </a:solidFill>
                <a:effectLst/>
                <a:latin typeface="Consolas" panose="020B0609020204030204" pitchFamily="49" charset="0"/>
              </a:rPr>
              <a:t>60</a:t>
            </a:r>
            <a:r>
              <a:rPr lang="es-AR" sz="1200" b="0" dirty="0">
                <a:solidFill>
                  <a:srgbClr val="D4D4D4"/>
                </a:solidFill>
                <a:effectLst/>
                <a:latin typeface="Consolas" panose="020B0609020204030204" pitchFamily="49" charset="0"/>
              </a:rPr>
              <a:t>)</a:t>
            </a:r>
          </a:p>
          <a:p>
            <a:r>
              <a:rPr lang="es-AR" sz="1200" b="0" dirty="0">
                <a:solidFill>
                  <a:srgbClr val="D4D4D4"/>
                </a:solidFill>
                <a:effectLst/>
                <a:latin typeface="Consolas" panose="020B0609020204030204" pitchFamily="49" charset="0"/>
              </a:rPr>
              <a:t>        </a:t>
            </a:r>
            <a:r>
              <a:rPr lang="es-AR" sz="1200" b="0" dirty="0" err="1">
                <a:solidFill>
                  <a:srgbClr val="9CDCFE"/>
                </a:solidFill>
                <a:effectLst/>
                <a:latin typeface="Consolas" panose="020B0609020204030204" pitchFamily="49" charset="0"/>
              </a:rPr>
              <a:t>self</a:t>
            </a:r>
            <a:r>
              <a:rPr lang="es-AR" sz="1200" b="0" dirty="0" err="1">
                <a:solidFill>
                  <a:srgbClr val="D4D4D4"/>
                </a:solidFill>
                <a:effectLst/>
                <a:latin typeface="Consolas" panose="020B0609020204030204" pitchFamily="49" charset="0"/>
              </a:rPr>
              <a:t>.</a:t>
            </a:r>
            <a:r>
              <a:rPr lang="es-AR" sz="1200" b="0" dirty="0" err="1">
                <a:solidFill>
                  <a:srgbClr val="9CDCFE"/>
                </a:solidFill>
                <a:effectLst/>
                <a:latin typeface="Consolas" panose="020B0609020204030204" pitchFamily="49" charset="0"/>
              </a:rPr>
              <a:t>etiqueta_temp_kelvin</a:t>
            </a:r>
            <a:r>
              <a:rPr lang="es-AR" sz="1200" b="0" dirty="0">
                <a:solidFill>
                  <a:srgbClr val="D4D4D4"/>
                </a:solidFill>
                <a:effectLst/>
                <a:latin typeface="Consolas" panose="020B0609020204030204" pitchFamily="49" charset="0"/>
              </a:rPr>
              <a:t> = </a:t>
            </a:r>
            <a:r>
              <a:rPr lang="es-AR" sz="1200" b="0" dirty="0" err="1">
                <a:solidFill>
                  <a:srgbClr val="4EC9B0"/>
                </a:solidFill>
                <a:effectLst/>
                <a:latin typeface="Consolas" panose="020B0609020204030204" pitchFamily="49" charset="0"/>
              </a:rPr>
              <a:t>ttk</a:t>
            </a:r>
            <a:r>
              <a:rPr lang="es-AR" sz="1200" b="0" dirty="0" err="1">
                <a:solidFill>
                  <a:srgbClr val="D4D4D4"/>
                </a:solidFill>
                <a:effectLst/>
                <a:latin typeface="Consolas" panose="020B0609020204030204" pitchFamily="49" charset="0"/>
              </a:rPr>
              <a:t>.</a:t>
            </a:r>
            <a:r>
              <a:rPr lang="es-AR" sz="1200" b="0" dirty="0" err="1">
                <a:solidFill>
                  <a:srgbClr val="4EC9B0"/>
                </a:solidFill>
                <a:effectLst/>
                <a:latin typeface="Consolas" panose="020B0609020204030204" pitchFamily="49" charset="0"/>
              </a:rPr>
              <a:t>Label</a:t>
            </a:r>
            <a:r>
              <a:rPr lang="es-AR" sz="1200" b="0" dirty="0">
                <a:solidFill>
                  <a:srgbClr val="D4D4D4"/>
                </a:solidFill>
                <a:effectLst/>
                <a:latin typeface="Consolas" panose="020B0609020204030204" pitchFamily="49" charset="0"/>
              </a:rPr>
              <a:t>(</a:t>
            </a:r>
          </a:p>
          <a:p>
            <a:r>
              <a:rPr lang="es-AR" sz="1200" b="0" dirty="0">
                <a:solidFill>
                  <a:srgbClr val="D4D4D4"/>
                </a:solidFill>
                <a:effectLst/>
                <a:latin typeface="Consolas" panose="020B0609020204030204" pitchFamily="49" charset="0"/>
              </a:rPr>
              <a:t>        </a:t>
            </a:r>
            <a:r>
              <a:rPr lang="es-AR" sz="1200" b="0" dirty="0" err="1">
                <a:solidFill>
                  <a:srgbClr val="9CDCFE"/>
                </a:solidFill>
                <a:effectLst/>
                <a:latin typeface="Consolas" panose="020B0609020204030204" pitchFamily="49" charset="0"/>
              </a:rPr>
              <a:t>parent</a:t>
            </a:r>
            <a:r>
              <a:rPr lang="es-AR" sz="1200" b="0" dirty="0">
                <a:solidFill>
                  <a:srgbClr val="D4D4D4"/>
                </a:solidFill>
                <a:effectLst/>
                <a:latin typeface="Consolas" panose="020B0609020204030204" pitchFamily="49" charset="0"/>
              </a:rPr>
              <a:t>, </a:t>
            </a:r>
            <a:r>
              <a:rPr lang="es-AR" sz="1200" b="0" dirty="0" err="1">
                <a:solidFill>
                  <a:srgbClr val="9CDCFE"/>
                </a:solidFill>
                <a:effectLst/>
                <a:latin typeface="Consolas" panose="020B0609020204030204" pitchFamily="49" charset="0"/>
              </a:rPr>
              <a:t>text</a:t>
            </a:r>
            <a:r>
              <a:rPr lang="es-AR" sz="1200" b="0" dirty="0">
                <a:solidFill>
                  <a:srgbClr val="D4D4D4"/>
                </a:solidFill>
                <a:effectLst/>
                <a:latin typeface="Consolas" panose="020B0609020204030204" pitchFamily="49" charset="0"/>
              </a:rPr>
              <a:t>=</a:t>
            </a:r>
            <a:r>
              <a:rPr lang="es-AR" sz="1200" b="0" dirty="0">
                <a:solidFill>
                  <a:srgbClr val="CE9178"/>
                </a:solidFill>
                <a:effectLst/>
                <a:latin typeface="Consolas" panose="020B0609020204030204" pitchFamily="49" charset="0"/>
              </a:rPr>
              <a:t>"Temperatura en K: n/a"</a:t>
            </a:r>
            <a:r>
              <a:rPr lang="es-AR" sz="1200" b="0" dirty="0">
                <a:solidFill>
                  <a:srgbClr val="D4D4D4"/>
                </a:solidFill>
                <a:effectLst/>
                <a:latin typeface="Consolas" panose="020B0609020204030204" pitchFamily="49" charset="0"/>
              </a:rPr>
              <a:t>)</a:t>
            </a:r>
          </a:p>
          <a:p>
            <a:r>
              <a:rPr lang="es-AR" sz="1200" b="0" dirty="0">
                <a:solidFill>
                  <a:srgbClr val="D4D4D4"/>
                </a:solidFill>
                <a:effectLst/>
                <a:latin typeface="Consolas" panose="020B0609020204030204" pitchFamily="49" charset="0"/>
              </a:rPr>
              <a:t>        </a:t>
            </a:r>
            <a:r>
              <a:rPr lang="es-AR" sz="1200" b="0" dirty="0" err="1">
                <a:solidFill>
                  <a:srgbClr val="9CDCFE"/>
                </a:solidFill>
                <a:effectLst/>
                <a:latin typeface="Consolas" panose="020B0609020204030204" pitchFamily="49" charset="0"/>
              </a:rPr>
              <a:t>self</a:t>
            </a:r>
            <a:r>
              <a:rPr lang="es-AR" sz="1200" b="0" dirty="0" err="1">
                <a:solidFill>
                  <a:srgbClr val="D4D4D4"/>
                </a:solidFill>
                <a:effectLst/>
                <a:latin typeface="Consolas" panose="020B0609020204030204" pitchFamily="49" charset="0"/>
              </a:rPr>
              <a:t>.</a:t>
            </a:r>
            <a:r>
              <a:rPr lang="es-AR" sz="1200" b="0" dirty="0" err="1">
                <a:solidFill>
                  <a:srgbClr val="9CDCFE"/>
                </a:solidFill>
                <a:effectLst/>
                <a:latin typeface="Consolas" panose="020B0609020204030204" pitchFamily="49" charset="0"/>
              </a:rPr>
              <a:t>etiqueta_temp_kelvin</a:t>
            </a:r>
            <a:r>
              <a:rPr lang="es-AR" sz="1200" b="0" dirty="0" err="1">
                <a:solidFill>
                  <a:srgbClr val="D4D4D4"/>
                </a:solidFill>
                <a:effectLst/>
                <a:latin typeface="Consolas" panose="020B0609020204030204" pitchFamily="49" charset="0"/>
              </a:rPr>
              <a:t>.</a:t>
            </a:r>
            <a:r>
              <a:rPr lang="es-AR" sz="1200" b="0" dirty="0" err="1">
                <a:solidFill>
                  <a:srgbClr val="9CDCFE"/>
                </a:solidFill>
                <a:effectLst/>
                <a:latin typeface="Consolas" panose="020B0609020204030204" pitchFamily="49" charset="0"/>
              </a:rPr>
              <a:t>place</a:t>
            </a:r>
            <a:r>
              <a:rPr lang="es-AR" sz="1200" b="0" dirty="0">
                <a:solidFill>
                  <a:srgbClr val="D4D4D4"/>
                </a:solidFill>
                <a:effectLst/>
                <a:latin typeface="Consolas" panose="020B0609020204030204" pitchFamily="49" charset="0"/>
              </a:rPr>
              <a:t>(</a:t>
            </a:r>
            <a:r>
              <a:rPr lang="es-AR" sz="1200" b="0" dirty="0">
                <a:solidFill>
                  <a:srgbClr val="9CDCFE"/>
                </a:solidFill>
                <a:effectLst/>
                <a:latin typeface="Consolas" panose="020B0609020204030204" pitchFamily="49" charset="0"/>
              </a:rPr>
              <a:t>x</a:t>
            </a:r>
            <a:r>
              <a:rPr lang="es-AR" sz="1200" b="0" dirty="0">
                <a:solidFill>
                  <a:srgbClr val="D4D4D4"/>
                </a:solidFill>
                <a:effectLst/>
                <a:latin typeface="Consolas" panose="020B0609020204030204" pitchFamily="49" charset="0"/>
              </a:rPr>
              <a:t>=</a:t>
            </a:r>
            <a:r>
              <a:rPr lang="es-AR" sz="1200" b="0" dirty="0">
                <a:solidFill>
                  <a:srgbClr val="B5CEA8"/>
                </a:solidFill>
                <a:effectLst/>
                <a:latin typeface="Consolas" panose="020B0609020204030204" pitchFamily="49" charset="0"/>
              </a:rPr>
              <a:t>20</a:t>
            </a:r>
            <a:r>
              <a:rPr lang="es-AR" sz="1200" b="0" dirty="0">
                <a:solidFill>
                  <a:srgbClr val="D4D4D4"/>
                </a:solidFill>
                <a:effectLst/>
                <a:latin typeface="Consolas" panose="020B0609020204030204" pitchFamily="49" charset="0"/>
              </a:rPr>
              <a:t>, </a:t>
            </a:r>
            <a:r>
              <a:rPr lang="es-AR" sz="1200" b="0" dirty="0">
                <a:solidFill>
                  <a:srgbClr val="9CDCFE"/>
                </a:solidFill>
                <a:effectLst/>
                <a:latin typeface="Consolas" panose="020B0609020204030204" pitchFamily="49" charset="0"/>
              </a:rPr>
              <a:t>y</a:t>
            </a:r>
            <a:r>
              <a:rPr lang="es-AR" sz="1200" b="0" dirty="0">
                <a:solidFill>
                  <a:srgbClr val="D4D4D4"/>
                </a:solidFill>
                <a:effectLst/>
                <a:latin typeface="Consolas" panose="020B0609020204030204" pitchFamily="49" charset="0"/>
              </a:rPr>
              <a:t>=</a:t>
            </a:r>
            <a:r>
              <a:rPr lang="es-AR" sz="1200" b="0" dirty="0">
                <a:solidFill>
                  <a:srgbClr val="B5CEA8"/>
                </a:solidFill>
                <a:effectLst/>
                <a:latin typeface="Consolas" panose="020B0609020204030204" pitchFamily="49" charset="0"/>
              </a:rPr>
              <a:t>120</a:t>
            </a:r>
            <a:r>
              <a:rPr lang="es-AR" sz="1200" b="0" dirty="0">
                <a:solidFill>
                  <a:srgbClr val="D4D4D4"/>
                </a:solidFill>
                <a:effectLst/>
                <a:latin typeface="Consolas" panose="020B0609020204030204" pitchFamily="49" charset="0"/>
              </a:rPr>
              <a:t>)</a:t>
            </a:r>
          </a:p>
          <a:p>
            <a:r>
              <a:rPr lang="es-AR" sz="1200" b="0" dirty="0">
                <a:solidFill>
                  <a:srgbClr val="D4D4D4"/>
                </a:solidFill>
                <a:effectLst/>
                <a:latin typeface="Consolas" panose="020B0609020204030204" pitchFamily="49" charset="0"/>
              </a:rPr>
              <a:t>        </a:t>
            </a:r>
            <a:r>
              <a:rPr lang="es-AR" sz="1200" b="0" dirty="0" err="1">
                <a:solidFill>
                  <a:srgbClr val="9CDCFE"/>
                </a:solidFill>
                <a:effectLst/>
                <a:latin typeface="Consolas" panose="020B0609020204030204" pitchFamily="49" charset="0"/>
              </a:rPr>
              <a:t>self</a:t>
            </a:r>
            <a:r>
              <a:rPr lang="es-AR" sz="1200" b="0" dirty="0" err="1">
                <a:solidFill>
                  <a:srgbClr val="D4D4D4"/>
                </a:solidFill>
                <a:effectLst/>
                <a:latin typeface="Consolas" panose="020B0609020204030204" pitchFamily="49" charset="0"/>
              </a:rPr>
              <a:t>.</a:t>
            </a:r>
            <a:r>
              <a:rPr lang="es-AR" sz="1200" b="0" dirty="0" err="1">
                <a:solidFill>
                  <a:srgbClr val="9CDCFE"/>
                </a:solidFill>
                <a:effectLst/>
                <a:latin typeface="Consolas" panose="020B0609020204030204" pitchFamily="49" charset="0"/>
              </a:rPr>
              <a:t>etiqueta_temp_fahrenheit</a:t>
            </a:r>
            <a:r>
              <a:rPr lang="es-AR" sz="1200" b="0" dirty="0">
                <a:solidFill>
                  <a:srgbClr val="D4D4D4"/>
                </a:solidFill>
                <a:effectLst/>
                <a:latin typeface="Consolas" panose="020B0609020204030204" pitchFamily="49" charset="0"/>
              </a:rPr>
              <a:t> = </a:t>
            </a:r>
            <a:r>
              <a:rPr lang="es-AR" sz="1200" b="0" dirty="0" err="1">
                <a:solidFill>
                  <a:srgbClr val="4EC9B0"/>
                </a:solidFill>
                <a:effectLst/>
                <a:latin typeface="Consolas" panose="020B0609020204030204" pitchFamily="49" charset="0"/>
              </a:rPr>
              <a:t>ttk</a:t>
            </a:r>
            <a:r>
              <a:rPr lang="es-AR" sz="1200" b="0" dirty="0" err="1">
                <a:solidFill>
                  <a:srgbClr val="D4D4D4"/>
                </a:solidFill>
                <a:effectLst/>
                <a:latin typeface="Consolas" panose="020B0609020204030204" pitchFamily="49" charset="0"/>
              </a:rPr>
              <a:t>.</a:t>
            </a:r>
            <a:r>
              <a:rPr lang="es-AR" sz="1200" b="0" dirty="0" err="1">
                <a:solidFill>
                  <a:srgbClr val="4EC9B0"/>
                </a:solidFill>
                <a:effectLst/>
                <a:latin typeface="Consolas" panose="020B0609020204030204" pitchFamily="49" charset="0"/>
              </a:rPr>
              <a:t>Label</a:t>
            </a:r>
            <a:r>
              <a:rPr lang="es-AR" sz="1200" b="0" dirty="0">
                <a:solidFill>
                  <a:srgbClr val="D4D4D4"/>
                </a:solidFill>
                <a:effectLst/>
                <a:latin typeface="Consolas" panose="020B0609020204030204" pitchFamily="49" charset="0"/>
              </a:rPr>
              <a:t>(</a:t>
            </a:r>
          </a:p>
          <a:p>
            <a:r>
              <a:rPr lang="es-AR" sz="1200" b="0" dirty="0">
                <a:solidFill>
                  <a:srgbClr val="D4D4D4"/>
                </a:solidFill>
                <a:effectLst/>
                <a:latin typeface="Consolas" panose="020B0609020204030204" pitchFamily="49" charset="0"/>
              </a:rPr>
              <a:t>        </a:t>
            </a:r>
            <a:r>
              <a:rPr lang="es-AR" sz="1200" b="0" dirty="0" err="1">
                <a:solidFill>
                  <a:srgbClr val="9CDCFE"/>
                </a:solidFill>
                <a:effectLst/>
                <a:latin typeface="Consolas" panose="020B0609020204030204" pitchFamily="49" charset="0"/>
              </a:rPr>
              <a:t>parent</a:t>
            </a:r>
            <a:r>
              <a:rPr lang="es-AR" sz="1200" b="0" dirty="0">
                <a:solidFill>
                  <a:srgbClr val="D4D4D4"/>
                </a:solidFill>
                <a:effectLst/>
                <a:latin typeface="Consolas" panose="020B0609020204030204" pitchFamily="49" charset="0"/>
              </a:rPr>
              <a:t>, </a:t>
            </a:r>
            <a:r>
              <a:rPr lang="es-AR" sz="1200" b="0" dirty="0" err="1">
                <a:solidFill>
                  <a:srgbClr val="9CDCFE"/>
                </a:solidFill>
                <a:effectLst/>
                <a:latin typeface="Consolas" panose="020B0609020204030204" pitchFamily="49" charset="0"/>
              </a:rPr>
              <a:t>text</a:t>
            </a:r>
            <a:r>
              <a:rPr lang="es-AR" sz="1200" b="0" dirty="0">
                <a:solidFill>
                  <a:srgbClr val="D4D4D4"/>
                </a:solidFill>
                <a:effectLst/>
                <a:latin typeface="Consolas" panose="020B0609020204030204" pitchFamily="49" charset="0"/>
              </a:rPr>
              <a:t>=</a:t>
            </a:r>
            <a:r>
              <a:rPr lang="es-AR" sz="1200" b="0" dirty="0">
                <a:solidFill>
                  <a:srgbClr val="CE9178"/>
                </a:solidFill>
                <a:effectLst/>
                <a:latin typeface="Consolas" panose="020B0609020204030204" pitchFamily="49" charset="0"/>
              </a:rPr>
              <a:t>"Temperatura en </a:t>
            </a:r>
            <a:r>
              <a:rPr lang="es-AR" sz="1200" b="0" dirty="0" err="1">
                <a:solidFill>
                  <a:srgbClr val="CE9178"/>
                </a:solidFill>
                <a:effectLst/>
                <a:latin typeface="Consolas" panose="020B0609020204030204" pitchFamily="49" charset="0"/>
              </a:rPr>
              <a:t>ºF</a:t>
            </a:r>
            <a:r>
              <a:rPr lang="es-AR" sz="1200" b="0" dirty="0">
                <a:solidFill>
                  <a:srgbClr val="CE9178"/>
                </a:solidFill>
                <a:effectLst/>
                <a:latin typeface="Consolas" panose="020B0609020204030204" pitchFamily="49" charset="0"/>
              </a:rPr>
              <a:t>: n/a"</a:t>
            </a:r>
            <a:r>
              <a:rPr lang="es-AR" sz="1200" b="0" dirty="0">
                <a:solidFill>
                  <a:srgbClr val="D4D4D4"/>
                </a:solidFill>
                <a:effectLst/>
                <a:latin typeface="Consolas" panose="020B0609020204030204" pitchFamily="49" charset="0"/>
              </a:rPr>
              <a:t>)</a:t>
            </a:r>
          </a:p>
          <a:p>
            <a:r>
              <a:rPr lang="es-AR" sz="1200" b="0" dirty="0">
                <a:solidFill>
                  <a:srgbClr val="D4D4D4"/>
                </a:solidFill>
                <a:effectLst/>
                <a:latin typeface="Consolas" panose="020B0609020204030204" pitchFamily="49" charset="0"/>
              </a:rPr>
              <a:t>        </a:t>
            </a:r>
            <a:r>
              <a:rPr lang="es-AR" sz="1200" b="0" dirty="0" err="1">
                <a:solidFill>
                  <a:srgbClr val="9CDCFE"/>
                </a:solidFill>
                <a:effectLst/>
                <a:latin typeface="Consolas" panose="020B0609020204030204" pitchFamily="49" charset="0"/>
              </a:rPr>
              <a:t>self</a:t>
            </a:r>
            <a:r>
              <a:rPr lang="es-AR" sz="1200" b="0" dirty="0" err="1">
                <a:solidFill>
                  <a:srgbClr val="D4D4D4"/>
                </a:solidFill>
                <a:effectLst/>
                <a:latin typeface="Consolas" panose="020B0609020204030204" pitchFamily="49" charset="0"/>
              </a:rPr>
              <a:t>.</a:t>
            </a:r>
            <a:r>
              <a:rPr lang="es-AR" sz="1200" b="0" dirty="0" err="1">
                <a:solidFill>
                  <a:srgbClr val="9CDCFE"/>
                </a:solidFill>
                <a:effectLst/>
                <a:latin typeface="Consolas" panose="020B0609020204030204" pitchFamily="49" charset="0"/>
              </a:rPr>
              <a:t>etiqueta_temp_fahrenheit</a:t>
            </a:r>
            <a:r>
              <a:rPr lang="es-AR" sz="1200" b="0" dirty="0" err="1">
                <a:solidFill>
                  <a:srgbClr val="D4D4D4"/>
                </a:solidFill>
                <a:effectLst/>
                <a:latin typeface="Consolas" panose="020B0609020204030204" pitchFamily="49" charset="0"/>
              </a:rPr>
              <a:t>.</a:t>
            </a:r>
            <a:r>
              <a:rPr lang="es-AR" sz="1200" b="0" dirty="0" err="1">
                <a:solidFill>
                  <a:srgbClr val="9CDCFE"/>
                </a:solidFill>
                <a:effectLst/>
                <a:latin typeface="Consolas" panose="020B0609020204030204" pitchFamily="49" charset="0"/>
              </a:rPr>
              <a:t>place</a:t>
            </a:r>
            <a:r>
              <a:rPr lang="es-AR" sz="1200" b="0" dirty="0">
                <a:solidFill>
                  <a:srgbClr val="D4D4D4"/>
                </a:solidFill>
                <a:effectLst/>
                <a:latin typeface="Consolas" panose="020B0609020204030204" pitchFamily="49" charset="0"/>
              </a:rPr>
              <a:t>(</a:t>
            </a:r>
            <a:r>
              <a:rPr lang="es-AR" sz="1200" b="0" dirty="0">
                <a:solidFill>
                  <a:srgbClr val="9CDCFE"/>
                </a:solidFill>
                <a:effectLst/>
                <a:latin typeface="Consolas" panose="020B0609020204030204" pitchFamily="49" charset="0"/>
              </a:rPr>
              <a:t>x</a:t>
            </a:r>
            <a:r>
              <a:rPr lang="es-AR" sz="1200" b="0" dirty="0">
                <a:solidFill>
                  <a:srgbClr val="D4D4D4"/>
                </a:solidFill>
                <a:effectLst/>
                <a:latin typeface="Consolas" panose="020B0609020204030204" pitchFamily="49" charset="0"/>
              </a:rPr>
              <a:t>=</a:t>
            </a:r>
            <a:r>
              <a:rPr lang="es-AR" sz="1200" b="0" dirty="0">
                <a:solidFill>
                  <a:srgbClr val="B5CEA8"/>
                </a:solidFill>
                <a:effectLst/>
                <a:latin typeface="Consolas" panose="020B0609020204030204" pitchFamily="49" charset="0"/>
              </a:rPr>
              <a:t>20</a:t>
            </a:r>
            <a:r>
              <a:rPr lang="es-AR" sz="1200" b="0" dirty="0">
                <a:solidFill>
                  <a:srgbClr val="D4D4D4"/>
                </a:solidFill>
                <a:effectLst/>
                <a:latin typeface="Consolas" panose="020B0609020204030204" pitchFamily="49" charset="0"/>
              </a:rPr>
              <a:t>, </a:t>
            </a:r>
            <a:r>
              <a:rPr lang="es-AR" sz="1200" b="0" dirty="0">
                <a:solidFill>
                  <a:srgbClr val="9CDCFE"/>
                </a:solidFill>
                <a:effectLst/>
                <a:latin typeface="Consolas" panose="020B0609020204030204" pitchFamily="49" charset="0"/>
              </a:rPr>
              <a:t>y</a:t>
            </a:r>
            <a:r>
              <a:rPr lang="es-AR" sz="1200" b="0" dirty="0">
                <a:solidFill>
                  <a:srgbClr val="D4D4D4"/>
                </a:solidFill>
                <a:effectLst/>
                <a:latin typeface="Consolas" panose="020B0609020204030204" pitchFamily="49" charset="0"/>
              </a:rPr>
              <a:t>=</a:t>
            </a:r>
            <a:r>
              <a:rPr lang="es-AR" sz="1200" b="0" dirty="0">
                <a:solidFill>
                  <a:srgbClr val="B5CEA8"/>
                </a:solidFill>
                <a:effectLst/>
                <a:latin typeface="Consolas" panose="020B0609020204030204" pitchFamily="49" charset="0"/>
              </a:rPr>
              <a:t>160</a:t>
            </a:r>
            <a:r>
              <a:rPr lang="es-AR" sz="1200" b="0" dirty="0">
                <a:solidFill>
                  <a:srgbClr val="D4D4D4"/>
                </a:solidFill>
                <a:effectLst/>
                <a:latin typeface="Consolas" panose="020B0609020204030204" pitchFamily="49" charset="0"/>
              </a:rPr>
              <a:t>)</a:t>
            </a:r>
          </a:p>
          <a:p>
            <a:r>
              <a:rPr lang="es-AR" sz="1200" b="0" dirty="0">
                <a:solidFill>
                  <a:srgbClr val="D4D4D4"/>
                </a:solidFill>
                <a:effectLst/>
                <a:latin typeface="Consolas" panose="020B0609020204030204" pitchFamily="49" charset="0"/>
              </a:rPr>
              <a:t>     </a:t>
            </a:r>
            <a:r>
              <a:rPr lang="es-AR" sz="1200" b="0" dirty="0" err="1">
                <a:solidFill>
                  <a:srgbClr val="569CD6"/>
                </a:solidFill>
                <a:effectLst/>
                <a:latin typeface="Consolas" panose="020B0609020204030204" pitchFamily="49" charset="0"/>
              </a:rPr>
              <a:t>def</a:t>
            </a:r>
            <a:r>
              <a:rPr lang="es-AR" sz="1200" b="0" dirty="0">
                <a:solidFill>
                  <a:srgbClr val="D4D4D4"/>
                </a:solidFill>
                <a:effectLst/>
                <a:latin typeface="Consolas" panose="020B0609020204030204" pitchFamily="49" charset="0"/>
              </a:rPr>
              <a:t> </a:t>
            </a:r>
            <a:r>
              <a:rPr lang="es-AR" sz="1200" b="0" dirty="0" err="1">
                <a:solidFill>
                  <a:srgbClr val="DCDCAA"/>
                </a:solidFill>
                <a:effectLst/>
                <a:latin typeface="Consolas" panose="020B0609020204030204" pitchFamily="49" charset="0"/>
              </a:rPr>
              <a:t>convertir_temp</a:t>
            </a:r>
            <a:r>
              <a:rPr lang="es-AR" sz="1200" b="0" dirty="0">
                <a:solidFill>
                  <a:srgbClr val="D4D4D4"/>
                </a:solidFill>
                <a:effectLst/>
                <a:latin typeface="Consolas" panose="020B0609020204030204" pitchFamily="49" charset="0"/>
              </a:rPr>
              <a:t>(</a:t>
            </a:r>
            <a:r>
              <a:rPr lang="es-AR" sz="1200" b="0" dirty="0" err="1">
                <a:solidFill>
                  <a:srgbClr val="9CDCFE"/>
                </a:solidFill>
                <a:effectLst/>
                <a:latin typeface="Consolas" panose="020B0609020204030204" pitchFamily="49" charset="0"/>
              </a:rPr>
              <a:t>self</a:t>
            </a:r>
            <a:r>
              <a:rPr lang="es-AR" sz="1200" b="0" dirty="0">
                <a:solidFill>
                  <a:srgbClr val="D4D4D4"/>
                </a:solidFill>
                <a:effectLst/>
                <a:latin typeface="Consolas" panose="020B0609020204030204" pitchFamily="49" charset="0"/>
              </a:rPr>
              <a:t>):</a:t>
            </a:r>
          </a:p>
          <a:p>
            <a:r>
              <a:rPr lang="es-AR" sz="1200" b="0" dirty="0">
                <a:solidFill>
                  <a:srgbClr val="D4D4D4"/>
                </a:solidFill>
                <a:effectLst/>
                <a:latin typeface="Consolas" panose="020B0609020204030204" pitchFamily="49" charset="0"/>
              </a:rPr>
              <a:t>        </a:t>
            </a:r>
            <a:r>
              <a:rPr lang="es-AR" sz="1200" b="0" dirty="0" err="1">
                <a:solidFill>
                  <a:srgbClr val="9CDCFE"/>
                </a:solidFill>
                <a:effectLst/>
                <a:latin typeface="Consolas" panose="020B0609020204030204" pitchFamily="49" charset="0"/>
              </a:rPr>
              <a:t>temp_celsius</a:t>
            </a:r>
            <a:r>
              <a:rPr lang="es-AR" sz="1200" b="0" dirty="0">
                <a:solidFill>
                  <a:srgbClr val="D4D4D4"/>
                </a:solidFill>
                <a:effectLst/>
                <a:latin typeface="Consolas" panose="020B0609020204030204" pitchFamily="49" charset="0"/>
              </a:rPr>
              <a:t> = </a:t>
            </a:r>
            <a:r>
              <a:rPr lang="es-AR" sz="1200" b="0" dirty="0" err="1">
                <a:solidFill>
                  <a:srgbClr val="4EC9B0"/>
                </a:solidFill>
                <a:effectLst/>
                <a:latin typeface="Consolas" panose="020B0609020204030204" pitchFamily="49" charset="0"/>
              </a:rPr>
              <a:t>float</a:t>
            </a:r>
            <a:r>
              <a:rPr lang="es-AR" sz="1200" b="0" dirty="0">
                <a:solidFill>
                  <a:srgbClr val="D4D4D4"/>
                </a:solidFill>
                <a:effectLst/>
                <a:latin typeface="Consolas" panose="020B0609020204030204" pitchFamily="49" charset="0"/>
              </a:rPr>
              <a:t>(</a:t>
            </a:r>
            <a:r>
              <a:rPr lang="es-AR" sz="1200" b="0" dirty="0" err="1">
                <a:solidFill>
                  <a:srgbClr val="9CDCFE"/>
                </a:solidFill>
                <a:effectLst/>
                <a:latin typeface="Consolas" panose="020B0609020204030204" pitchFamily="49" charset="0"/>
              </a:rPr>
              <a:t>self</a:t>
            </a:r>
            <a:r>
              <a:rPr lang="es-AR" sz="1200" b="0" dirty="0" err="1">
                <a:solidFill>
                  <a:srgbClr val="D4D4D4"/>
                </a:solidFill>
                <a:effectLst/>
                <a:latin typeface="Consolas" panose="020B0609020204030204" pitchFamily="49" charset="0"/>
              </a:rPr>
              <a:t>.</a:t>
            </a:r>
            <a:r>
              <a:rPr lang="es-AR" sz="1200" b="0" dirty="0" err="1">
                <a:solidFill>
                  <a:srgbClr val="9CDCFE"/>
                </a:solidFill>
                <a:effectLst/>
                <a:latin typeface="Consolas" panose="020B0609020204030204" pitchFamily="49" charset="0"/>
              </a:rPr>
              <a:t>caja_temp_celsius</a:t>
            </a:r>
            <a:r>
              <a:rPr lang="es-AR" sz="1200" b="0" dirty="0" err="1">
                <a:solidFill>
                  <a:srgbClr val="D4D4D4"/>
                </a:solidFill>
                <a:effectLst/>
                <a:latin typeface="Consolas" panose="020B0609020204030204" pitchFamily="49" charset="0"/>
              </a:rPr>
              <a:t>.</a:t>
            </a:r>
            <a:r>
              <a:rPr lang="es-AR" sz="1200" b="0" dirty="0" err="1">
                <a:solidFill>
                  <a:srgbClr val="DCDCAA"/>
                </a:solidFill>
                <a:effectLst/>
                <a:latin typeface="Consolas" panose="020B0609020204030204" pitchFamily="49" charset="0"/>
              </a:rPr>
              <a:t>get</a:t>
            </a:r>
            <a:r>
              <a:rPr lang="es-AR" sz="1200" b="0" dirty="0">
                <a:solidFill>
                  <a:srgbClr val="D4D4D4"/>
                </a:solidFill>
                <a:effectLst/>
                <a:latin typeface="Consolas" panose="020B0609020204030204" pitchFamily="49" charset="0"/>
              </a:rPr>
              <a:t>())</a:t>
            </a:r>
          </a:p>
          <a:p>
            <a:r>
              <a:rPr lang="es-AR" sz="1200" b="0" dirty="0">
                <a:solidFill>
                  <a:srgbClr val="D4D4D4"/>
                </a:solidFill>
                <a:effectLst/>
                <a:latin typeface="Consolas" panose="020B0609020204030204" pitchFamily="49" charset="0"/>
              </a:rPr>
              <a:t>        </a:t>
            </a:r>
            <a:r>
              <a:rPr lang="es-AR" sz="1200" b="0" dirty="0" err="1">
                <a:solidFill>
                  <a:srgbClr val="9CDCFE"/>
                </a:solidFill>
                <a:effectLst/>
                <a:latin typeface="Consolas" panose="020B0609020204030204" pitchFamily="49" charset="0"/>
              </a:rPr>
              <a:t>temp_kelvin</a:t>
            </a:r>
            <a:r>
              <a:rPr lang="es-AR" sz="1200" b="0" dirty="0">
                <a:solidFill>
                  <a:srgbClr val="D4D4D4"/>
                </a:solidFill>
                <a:effectLst/>
                <a:latin typeface="Consolas" panose="020B0609020204030204" pitchFamily="49" charset="0"/>
              </a:rPr>
              <a:t> = </a:t>
            </a:r>
            <a:r>
              <a:rPr lang="es-AR" sz="1200" b="0" dirty="0" err="1">
                <a:solidFill>
                  <a:srgbClr val="9CDCFE"/>
                </a:solidFill>
                <a:effectLst/>
                <a:latin typeface="Consolas" panose="020B0609020204030204" pitchFamily="49" charset="0"/>
              </a:rPr>
              <a:t>temp_celsius</a:t>
            </a:r>
            <a:r>
              <a:rPr lang="es-AR" sz="1200" b="0" dirty="0">
                <a:solidFill>
                  <a:srgbClr val="D4D4D4"/>
                </a:solidFill>
                <a:effectLst/>
                <a:latin typeface="Consolas" panose="020B0609020204030204" pitchFamily="49" charset="0"/>
              </a:rPr>
              <a:t> + </a:t>
            </a:r>
            <a:r>
              <a:rPr lang="es-AR" sz="1200" b="0" dirty="0">
                <a:solidFill>
                  <a:srgbClr val="B5CEA8"/>
                </a:solidFill>
                <a:effectLst/>
                <a:latin typeface="Consolas" panose="020B0609020204030204" pitchFamily="49" charset="0"/>
              </a:rPr>
              <a:t>273.15</a:t>
            </a:r>
            <a:endParaRPr lang="es-AR" sz="1200" b="0" dirty="0">
              <a:solidFill>
                <a:srgbClr val="D4D4D4"/>
              </a:solidFill>
              <a:effectLst/>
              <a:latin typeface="Consolas" panose="020B0609020204030204" pitchFamily="49" charset="0"/>
            </a:endParaRPr>
          </a:p>
          <a:p>
            <a:r>
              <a:rPr lang="es-AR" sz="1200" b="0" dirty="0">
                <a:solidFill>
                  <a:srgbClr val="D4D4D4"/>
                </a:solidFill>
                <a:effectLst/>
                <a:latin typeface="Consolas" panose="020B0609020204030204" pitchFamily="49" charset="0"/>
              </a:rPr>
              <a:t>        </a:t>
            </a:r>
            <a:r>
              <a:rPr lang="es-AR" sz="1200" b="0" dirty="0" err="1">
                <a:solidFill>
                  <a:srgbClr val="9CDCFE"/>
                </a:solidFill>
                <a:effectLst/>
                <a:latin typeface="Consolas" panose="020B0609020204030204" pitchFamily="49" charset="0"/>
              </a:rPr>
              <a:t>temp_fahrenheit</a:t>
            </a:r>
            <a:r>
              <a:rPr lang="es-AR" sz="1200" b="0" dirty="0">
                <a:solidFill>
                  <a:srgbClr val="D4D4D4"/>
                </a:solidFill>
                <a:effectLst/>
                <a:latin typeface="Consolas" panose="020B0609020204030204" pitchFamily="49" charset="0"/>
              </a:rPr>
              <a:t> = </a:t>
            </a:r>
            <a:r>
              <a:rPr lang="es-AR" sz="1200" b="0" dirty="0" err="1">
                <a:solidFill>
                  <a:srgbClr val="9CDCFE"/>
                </a:solidFill>
                <a:effectLst/>
                <a:latin typeface="Consolas" panose="020B0609020204030204" pitchFamily="49" charset="0"/>
              </a:rPr>
              <a:t>temp_celsius</a:t>
            </a:r>
            <a:r>
              <a:rPr lang="es-AR" sz="1200" b="0" dirty="0">
                <a:solidFill>
                  <a:srgbClr val="D4D4D4"/>
                </a:solidFill>
                <a:effectLst/>
                <a:latin typeface="Consolas" panose="020B0609020204030204" pitchFamily="49" charset="0"/>
              </a:rPr>
              <a:t>*</a:t>
            </a:r>
            <a:r>
              <a:rPr lang="es-AR" sz="1200" b="0" dirty="0">
                <a:solidFill>
                  <a:srgbClr val="B5CEA8"/>
                </a:solidFill>
                <a:effectLst/>
                <a:latin typeface="Consolas" panose="020B0609020204030204" pitchFamily="49" charset="0"/>
              </a:rPr>
              <a:t>1.8</a:t>
            </a:r>
            <a:r>
              <a:rPr lang="es-AR" sz="1200" b="0" dirty="0">
                <a:solidFill>
                  <a:srgbClr val="D4D4D4"/>
                </a:solidFill>
                <a:effectLst/>
                <a:latin typeface="Consolas" panose="020B0609020204030204" pitchFamily="49" charset="0"/>
              </a:rPr>
              <a:t> + </a:t>
            </a:r>
            <a:r>
              <a:rPr lang="es-AR" sz="1200" b="0" dirty="0">
                <a:solidFill>
                  <a:srgbClr val="B5CEA8"/>
                </a:solidFill>
                <a:effectLst/>
                <a:latin typeface="Consolas" panose="020B0609020204030204" pitchFamily="49" charset="0"/>
              </a:rPr>
              <a:t>32</a:t>
            </a:r>
            <a:endParaRPr lang="es-AR" sz="1200" b="0" dirty="0">
              <a:solidFill>
                <a:srgbClr val="D4D4D4"/>
              </a:solidFill>
              <a:effectLst/>
              <a:latin typeface="Consolas" panose="020B0609020204030204" pitchFamily="49" charset="0"/>
            </a:endParaRPr>
          </a:p>
          <a:p>
            <a:r>
              <a:rPr lang="es-AR" sz="1200" b="0" dirty="0">
                <a:solidFill>
                  <a:srgbClr val="D4D4D4"/>
                </a:solidFill>
                <a:effectLst/>
                <a:latin typeface="Consolas" panose="020B0609020204030204" pitchFamily="49" charset="0"/>
              </a:rPr>
              <a:t>        </a:t>
            </a:r>
            <a:r>
              <a:rPr lang="es-AR" sz="1200" b="0" dirty="0" err="1">
                <a:solidFill>
                  <a:srgbClr val="9CDCFE"/>
                </a:solidFill>
                <a:effectLst/>
                <a:latin typeface="Consolas" panose="020B0609020204030204" pitchFamily="49" charset="0"/>
              </a:rPr>
              <a:t>self</a:t>
            </a:r>
            <a:r>
              <a:rPr lang="es-AR" sz="1200" b="0" dirty="0" err="1">
                <a:solidFill>
                  <a:srgbClr val="D4D4D4"/>
                </a:solidFill>
                <a:effectLst/>
                <a:latin typeface="Consolas" panose="020B0609020204030204" pitchFamily="49" charset="0"/>
              </a:rPr>
              <a:t>.</a:t>
            </a:r>
            <a:r>
              <a:rPr lang="es-AR" sz="1200" b="0" dirty="0" err="1">
                <a:solidFill>
                  <a:srgbClr val="9CDCFE"/>
                </a:solidFill>
                <a:effectLst/>
                <a:latin typeface="Consolas" panose="020B0609020204030204" pitchFamily="49" charset="0"/>
              </a:rPr>
              <a:t>etiqueta_temp_kelvin</a:t>
            </a:r>
            <a:r>
              <a:rPr lang="es-AR" sz="1200" b="0" dirty="0" err="1">
                <a:solidFill>
                  <a:srgbClr val="D4D4D4"/>
                </a:solidFill>
                <a:effectLst/>
                <a:latin typeface="Consolas" panose="020B0609020204030204" pitchFamily="49" charset="0"/>
              </a:rPr>
              <a:t>.</a:t>
            </a:r>
            <a:r>
              <a:rPr lang="es-AR" sz="1200" b="0" dirty="0" err="1">
                <a:solidFill>
                  <a:srgbClr val="9CDCFE"/>
                </a:solidFill>
                <a:effectLst/>
                <a:latin typeface="Consolas" panose="020B0609020204030204" pitchFamily="49" charset="0"/>
              </a:rPr>
              <a:t>config</a:t>
            </a:r>
            <a:r>
              <a:rPr lang="es-AR" sz="1200" b="0" dirty="0">
                <a:solidFill>
                  <a:srgbClr val="D4D4D4"/>
                </a:solidFill>
                <a:effectLst/>
                <a:latin typeface="Consolas" panose="020B0609020204030204" pitchFamily="49" charset="0"/>
              </a:rPr>
              <a:t>(</a:t>
            </a:r>
          </a:p>
          <a:p>
            <a:r>
              <a:rPr lang="es-AR" sz="1200" b="0" dirty="0">
                <a:solidFill>
                  <a:srgbClr val="D4D4D4"/>
                </a:solidFill>
                <a:effectLst/>
                <a:latin typeface="Consolas" panose="020B0609020204030204" pitchFamily="49" charset="0"/>
              </a:rPr>
              <a:t>        </a:t>
            </a:r>
            <a:r>
              <a:rPr lang="es-AR" sz="1200" b="0" dirty="0" err="1">
                <a:solidFill>
                  <a:srgbClr val="9CDCFE"/>
                </a:solidFill>
                <a:effectLst/>
                <a:latin typeface="Consolas" panose="020B0609020204030204" pitchFamily="49" charset="0"/>
              </a:rPr>
              <a:t>text</a:t>
            </a:r>
            <a:r>
              <a:rPr lang="es-AR" sz="1200" b="0" dirty="0">
                <a:solidFill>
                  <a:srgbClr val="D4D4D4"/>
                </a:solidFill>
                <a:effectLst/>
                <a:latin typeface="Consolas" panose="020B0609020204030204" pitchFamily="49" charset="0"/>
              </a:rPr>
              <a:t>=</a:t>
            </a:r>
            <a:r>
              <a:rPr lang="es-AR" sz="1200" b="0" dirty="0" err="1">
                <a:solidFill>
                  <a:srgbClr val="569CD6"/>
                </a:solidFill>
                <a:effectLst/>
                <a:latin typeface="Consolas" panose="020B0609020204030204" pitchFamily="49" charset="0"/>
              </a:rPr>
              <a:t>f</a:t>
            </a:r>
            <a:r>
              <a:rPr lang="es-AR" sz="1200" b="0" dirty="0" err="1">
                <a:solidFill>
                  <a:srgbClr val="CE9178"/>
                </a:solidFill>
                <a:effectLst/>
                <a:latin typeface="Consolas" panose="020B0609020204030204" pitchFamily="49" charset="0"/>
              </a:rPr>
              <a:t>"Temperatura</a:t>
            </a:r>
            <a:r>
              <a:rPr lang="es-AR" sz="1200" b="0" dirty="0">
                <a:solidFill>
                  <a:srgbClr val="CE9178"/>
                </a:solidFill>
                <a:effectLst/>
                <a:latin typeface="Consolas" panose="020B0609020204030204" pitchFamily="49" charset="0"/>
              </a:rPr>
              <a:t> en K: </a:t>
            </a:r>
            <a:r>
              <a:rPr lang="es-AR" sz="1200" b="0" dirty="0">
                <a:solidFill>
                  <a:srgbClr val="569CD6"/>
                </a:solidFill>
                <a:effectLst/>
                <a:latin typeface="Consolas" panose="020B0609020204030204" pitchFamily="49" charset="0"/>
              </a:rPr>
              <a:t>{</a:t>
            </a:r>
            <a:r>
              <a:rPr lang="es-AR" sz="1200" b="0" dirty="0" err="1">
                <a:solidFill>
                  <a:srgbClr val="9CDCFE"/>
                </a:solidFill>
                <a:effectLst/>
                <a:latin typeface="Consolas" panose="020B0609020204030204" pitchFamily="49" charset="0"/>
              </a:rPr>
              <a:t>temp_kelvin</a:t>
            </a:r>
            <a:r>
              <a:rPr lang="es-AR" sz="1200" b="0" dirty="0">
                <a:solidFill>
                  <a:srgbClr val="569CD6"/>
                </a:solidFill>
                <a:effectLst/>
                <a:latin typeface="Consolas" panose="020B0609020204030204" pitchFamily="49" charset="0"/>
              </a:rPr>
              <a:t>}</a:t>
            </a:r>
            <a:r>
              <a:rPr lang="es-AR" sz="1200" b="0" dirty="0">
                <a:solidFill>
                  <a:srgbClr val="CE9178"/>
                </a:solidFill>
                <a:effectLst/>
                <a:latin typeface="Consolas" panose="020B0609020204030204" pitchFamily="49" charset="0"/>
              </a:rPr>
              <a:t>"</a:t>
            </a:r>
            <a:r>
              <a:rPr lang="es-AR" sz="1200" b="0" dirty="0">
                <a:solidFill>
                  <a:srgbClr val="D4D4D4"/>
                </a:solidFill>
                <a:effectLst/>
                <a:latin typeface="Consolas" panose="020B0609020204030204" pitchFamily="49" charset="0"/>
              </a:rPr>
              <a:t>)</a:t>
            </a:r>
          </a:p>
          <a:p>
            <a:r>
              <a:rPr lang="es-AR" sz="1200" b="0" dirty="0">
                <a:solidFill>
                  <a:srgbClr val="D4D4D4"/>
                </a:solidFill>
                <a:effectLst/>
                <a:latin typeface="Consolas" panose="020B0609020204030204" pitchFamily="49" charset="0"/>
              </a:rPr>
              <a:t>        </a:t>
            </a:r>
            <a:r>
              <a:rPr lang="es-AR" sz="1200" b="0" dirty="0" err="1">
                <a:solidFill>
                  <a:srgbClr val="9CDCFE"/>
                </a:solidFill>
                <a:effectLst/>
                <a:latin typeface="Consolas" panose="020B0609020204030204" pitchFamily="49" charset="0"/>
              </a:rPr>
              <a:t>self</a:t>
            </a:r>
            <a:r>
              <a:rPr lang="es-AR" sz="1200" b="0" dirty="0" err="1">
                <a:solidFill>
                  <a:srgbClr val="D4D4D4"/>
                </a:solidFill>
                <a:effectLst/>
                <a:latin typeface="Consolas" panose="020B0609020204030204" pitchFamily="49" charset="0"/>
              </a:rPr>
              <a:t>.</a:t>
            </a:r>
            <a:r>
              <a:rPr lang="es-AR" sz="1200" b="0" dirty="0" err="1">
                <a:solidFill>
                  <a:srgbClr val="9CDCFE"/>
                </a:solidFill>
                <a:effectLst/>
                <a:latin typeface="Consolas" panose="020B0609020204030204" pitchFamily="49" charset="0"/>
              </a:rPr>
              <a:t>etiqueta_temp_fahrenheit</a:t>
            </a:r>
            <a:r>
              <a:rPr lang="es-AR" sz="1200" b="0" dirty="0" err="1">
                <a:solidFill>
                  <a:srgbClr val="D4D4D4"/>
                </a:solidFill>
                <a:effectLst/>
                <a:latin typeface="Consolas" panose="020B0609020204030204" pitchFamily="49" charset="0"/>
              </a:rPr>
              <a:t>.</a:t>
            </a:r>
            <a:r>
              <a:rPr lang="es-AR" sz="1200" b="0" dirty="0" err="1">
                <a:solidFill>
                  <a:srgbClr val="9CDCFE"/>
                </a:solidFill>
                <a:effectLst/>
                <a:latin typeface="Consolas" panose="020B0609020204030204" pitchFamily="49" charset="0"/>
              </a:rPr>
              <a:t>config</a:t>
            </a:r>
            <a:r>
              <a:rPr lang="es-AR" sz="1200" b="0" dirty="0">
                <a:solidFill>
                  <a:srgbClr val="D4D4D4"/>
                </a:solidFill>
                <a:effectLst/>
                <a:latin typeface="Consolas" panose="020B0609020204030204" pitchFamily="49" charset="0"/>
              </a:rPr>
              <a:t>(</a:t>
            </a:r>
          </a:p>
          <a:p>
            <a:r>
              <a:rPr lang="es-AR" sz="1200" b="0" dirty="0">
                <a:solidFill>
                  <a:srgbClr val="D4D4D4"/>
                </a:solidFill>
                <a:effectLst/>
                <a:latin typeface="Consolas" panose="020B0609020204030204" pitchFamily="49" charset="0"/>
              </a:rPr>
              <a:t>        </a:t>
            </a:r>
            <a:r>
              <a:rPr lang="es-AR" sz="1200" b="0" dirty="0" err="1">
                <a:solidFill>
                  <a:srgbClr val="9CDCFE"/>
                </a:solidFill>
                <a:effectLst/>
                <a:latin typeface="Consolas" panose="020B0609020204030204" pitchFamily="49" charset="0"/>
              </a:rPr>
              <a:t>text</a:t>
            </a:r>
            <a:r>
              <a:rPr lang="es-AR" sz="1200" b="0" dirty="0">
                <a:solidFill>
                  <a:srgbClr val="D4D4D4"/>
                </a:solidFill>
                <a:effectLst/>
                <a:latin typeface="Consolas" panose="020B0609020204030204" pitchFamily="49" charset="0"/>
              </a:rPr>
              <a:t>=</a:t>
            </a:r>
            <a:r>
              <a:rPr lang="es-AR" sz="1200" b="0" dirty="0" err="1">
                <a:solidFill>
                  <a:srgbClr val="569CD6"/>
                </a:solidFill>
                <a:effectLst/>
                <a:latin typeface="Consolas" panose="020B0609020204030204" pitchFamily="49" charset="0"/>
              </a:rPr>
              <a:t>f</a:t>
            </a:r>
            <a:r>
              <a:rPr lang="es-AR" sz="1200" b="0" dirty="0" err="1">
                <a:solidFill>
                  <a:srgbClr val="CE9178"/>
                </a:solidFill>
                <a:effectLst/>
                <a:latin typeface="Consolas" panose="020B0609020204030204" pitchFamily="49" charset="0"/>
              </a:rPr>
              <a:t>"Temperatura</a:t>
            </a:r>
            <a:r>
              <a:rPr lang="es-AR" sz="1200" b="0" dirty="0">
                <a:solidFill>
                  <a:srgbClr val="CE9178"/>
                </a:solidFill>
                <a:effectLst/>
                <a:latin typeface="Consolas" panose="020B0609020204030204" pitchFamily="49" charset="0"/>
              </a:rPr>
              <a:t> en </a:t>
            </a:r>
            <a:r>
              <a:rPr lang="es-AR" sz="1200" b="0" dirty="0" err="1">
                <a:solidFill>
                  <a:srgbClr val="CE9178"/>
                </a:solidFill>
                <a:effectLst/>
                <a:latin typeface="Consolas" panose="020B0609020204030204" pitchFamily="49" charset="0"/>
              </a:rPr>
              <a:t>ºF</a:t>
            </a:r>
            <a:r>
              <a:rPr lang="es-AR" sz="1200" b="0" dirty="0">
                <a:solidFill>
                  <a:srgbClr val="CE9178"/>
                </a:solidFill>
                <a:effectLst/>
                <a:latin typeface="Consolas" panose="020B0609020204030204" pitchFamily="49" charset="0"/>
              </a:rPr>
              <a:t>: </a:t>
            </a:r>
            <a:r>
              <a:rPr lang="es-AR" sz="1200" b="0" dirty="0">
                <a:solidFill>
                  <a:srgbClr val="569CD6"/>
                </a:solidFill>
                <a:effectLst/>
                <a:latin typeface="Consolas" panose="020B0609020204030204" pitchFamily="49" charset="0"/>
              </a:rPr>
              <a:t>{</a:t>
            </a:r>
            <a:r>
              <a:rPr lang="es-AR" sz="1200" b="0" dirty="0" err="1">
                <a:solidFill>
                  <a:srgbClr val="9CDCFE"/>
                </a:solidFill>
                <a:effectLst/>
                <a:latin typeface="Consolas" panose="020B0609020204030204" pitchFamily="49" charset="0"/>
              </a:rPr>
              <a:t>temp_fahrenheit</a:t>
            </a:r>
            <a:r>
              <a:rPr lang="es-AR" sz="1200" b="0" dirty="0">
                <a:solidFill>
                  <a:srgbClr val="569CD6"/>
                </a:solidFill>
                <a:effectLst/>
                <a:latin typeface="Consolas" panose="020B0609020204030204" pitchFamily="49" charset="0"/>
              </a:rPr>
              <a:t>}</a:t>
            </a:r>
            <a:r>
              <a:rPr lang="es-AR" sz="1200" b="0" dirty="0">
                <a:solidFill>
                  <a:srgbClr val="CE9178"/>
                </a:solidFill>
                <a:effectLst/>
                <a:latin typeface="Consolas" panose="020B0609020204030204" pitchFamily="49" charset="0"/>
              </a:rPr>
              <a:t>"</a:t>
            </a:r>
            <a:r>
              <a:rPr lang="es-AR" sz="1200" b="0" dirty="0">
                <a:solidFill>
                  <a:srgbClr val="D4D4D4"/>
                </a:solidFill>
                <a:effectLst/>
                <a:latin typeface="Consolas" panose="020B0609020204030204" pitchFamily="49" charset="0"/>
              </a:rPr>
              <a:t>)</a:t>
            </a:r>
          </a:p>
          <a:p>
            <a:br>
              <a:rPr lang="es-AR" sz="1200" b="0" dirty="0">
                <a:solidFill>
                  <a:srgbClr val="D4D4D4"/>
                </a:solidFill>
                <a:effectLst/>
                <a:latin typeface="Consolas" panose="020B0609020204030204" pitchFamily="49" charset="0"/>
              </a:rPr>
            </a:br>
            <a:r>
              <a:rPr lang="es-AR" sz="1200" b="0" dirty="0">
                <a:solidFill>
                  <a:srgbClr val="9CDCFE"/>
                </a:solidFill>
                <a:effectLst/>
                <a:latin typeface="Consolas" panose="020B0609020204030204" pitchFamily="49" charset="0"/>
              </a:rPr>
              <a:t>ventana</a:t>
            </a:r>
            <a:r>
              <a:rPr lang="es-AR" sz="1200" b="0" dirty="0">
                <a:solidFill>
                  <a:srgbClr val="D4D4D4"/>
                </a:solidFill>
                <a:effectLst/>
                <a:latin typeface="Consolas" panose="020B0609020204030204" pitchFamily="49" charset="0"/>
              </a:rPr>
              <a:t> = </a:t>
            </a:r>
            <a:r>
              <a:rPr lang="es-AR" sz="1200" b="0" dirty="0" err="1">
                <a:solidFill>
                  <a:srgbClr val="4EC9B0"/>
                </a:solidFill>
                <a:effectLst/>
                <a:latin typeface="Consolas" panose="020B0609020204030204" pitchFamily="49" charset="0"/>
              </a:rPr>
              <a:t>tk</a:t>
            </a:r>
            <a:r>
              <a:rPr lang="es-AR" sz="1200" b="0" dirty="0" err="1">
                <a:solidFill>
                  <a:srgbClr val="D4D4D4"/>
                </a:solidFill>
                <a:effectLst/>
                <a:latin typeface="Consolas" panose="020B0609020204030204" pitchFamily="49" charset="0"/>
              </a:rPr>
              <a:t>.</a:t>
            </a:r>
            <a:r>
              <a:rPr lang="es-AR" sz="1200" b="0" dirty="0" err="1">
                <a:solidFill>
                  <a:srgbClr val="4EC9B0"/>
                </a:solidFill>
                <a:effectLst/>
                <a:latin typeface="Consolas" panose="020B0609020204030204" pitchFamily="49" charset="0"/>
              </a:rPr>
              <a:t>Tk</a:t>
            </a:r>
            <a:r>
              <a:rPr lang="es-AR" sz="1200" b="0" dirty="0">
                <a:solidFill>
                  <a:srgbClr val="D4D4D4"/>
                </a:solidFill>
                <a:effectLst/>
                <a:latin typeface="Consolas" panose="020B0609020204030204" pitchFamily="49" charset="0"/>
              </a:rPr>
              <a:t>()</a:t>
            </a:r>
          </a:p>
          <a:p>
            <a:r>
              <a:rPr lang="es-AR" sz="1200" b="0" dirty="0" err="1">
                <a:solidFill>
                  <a:srgbClr val="9CDCFE"/>
                </a:solidFill>
                <a:effectLst/>
                <a:latin typeface="Consolas" panose="020B0609020204030204" pitchFamily="49" charset="0"/>
              </a:rPr>
              <a:t>ventana</a:t>
            </a:r>
            <a:r>
              <a:rPr lang="es-AR" sz="1200" b="0" dirty="0" err="1">
                <a:solidFill>
                  <a:srgbClr val="D4D4D4"/>
                </a:solidFill>
                <a:effectLst/>
                <a:latin typeface="Consolas" panose="020B0609020204030204" pitchFamily="49" charset="0"/>
              </a:rPr>
              <a:t>.</a:t>
            </a:r>
            <a:r>
              <a:rPr lang="es-AR" sz="1200" b="0" dirty="0" err="1">
                <a:solidFill>
                  <a:srgbClr val="9CDCFE"/>
                </a:solidFill>
                <a:effectLst/>
                <a:latin typeface="Consolas" panose="020B0609020204030204" pitchFamily="49" charset="0"/>
              </a:rPr>
              <a:t>title</a:t>
            </a:r>
            <a:r>
              <a:rPr lang="es-AR" sz="1200" b="0" dirty="0">
                <a:solidFill>
                  <a:srgbClr val="D4D4D4"/>
                </a:solidFill>
                <a:effectLst/>
                <a:latin typeface="Consolas" panose="020B0609020204030204" pitchFamily="49" charset="0"/>
              </a:rPr>
              <a:t>(</a:t>
            </a:r>
            <a:r>
              <a:rPr lang="es-AR" sz="1200" b="0" dirty="0">
                <a:solidFill>
                  <a:srgbClr val="CE9178"/>
                </a:solidFill>
                <a:effectLst/>
                <a:latin typeface="Consolas" panose="020B0609020204030204" pitchFamily="49" charset="0"/>
              </a:rPr>
              <a:t>"Conversor de temperatura"</a:t>
            </a:r>
            <a:r>
              <a:rPr lang="es-AR" sz="1200" b="0" dirty="0">
                <a:solidFill>
                  <a:srgbClr val="D4D4D4"/>
                </a:solidFill>
                <a:effectLst/>
                <a:latin typeface="Consolas" panose="020B0609020204030204" pitchFamily="49" charset="0"/>
              </a:rPr>
              <a:t>)</a:t>
            </a:r>
          </a:p>
          <a:p>
            <a:r>
              <a:rPr lang="es-AR" sz="1200" b="0" dirty="0" err="1">
                <a:solidFill>
                  <a:srgbClr val="9CDCFE"/>
                </a:solidFill>
                <a:effectLst/>
                <a:latin typeface="Consolas" panose="020B0609020204030204" pitchFamily="49" charset="0"/>
              </a:rPr>
              <a:t>ventana</a:t>
            </a:r>
            <a:r>
              <a:rPr lang="es-AR" sz="1200" b="0" dirty="0" err="1">
                <a:solidFill>
                  <a:srgbClr val="D4D4D4"/>
                </a:solidFill>
                <a:effectLst/>
                <a:latin typeface="Consolas" panose="020B0609020204030204" pitchFamily="49" charset="0"/>
              </a:rPr>
              <a:t>.</a:t>
            </a:r>
            <a:r>
              <a:rPr lang="es-AR" sz="1200" b="0" dirty="0" err="1">
                <a:solidFill>
                  <a:srgbClr val="9CDCFE"/>
                </a:solidFill>
                <a:effectLst/>
                <a:latin typeface="Consolas" panose="020B0609020204030204" pitchFamily="49" charset="0"/>
              </a:rPr>
              <a:t>config</a:t>
            </a:r>
            <a:r>
              <a:rPr lang="es-AR" sz="1200" b="0" dirty="0">
                <a:solidFill>
                  <a:srgbClr val="D4D4D4"/>
                </a:solidFill>
                <a:effectLst/>
                <a:latin typeface="Consolas" panose="020B0609020204030204" pitchFamily="49" charset="0"/>
              </a:rPr>
              <a:t>(</a:t>
            </a:r>
            <a:r>
              <a:rPr lang="es-AR" sz="1200" b="0" dirty="0" err="1">
                <a:solidFill>
                  <a:srgbClr val="9CDCFE"/>
                </a:solidFill>
                <a:effectLst/>
                <a:latin typeface="Consolas" panose="020B0609020204030204" pitchFamily="49" charset="0"/>
              </a:rPr>
              <a:t>width</a:t>
            </a:r>
            <a:r>
              <a:rPr lang="es-AR" sz="1200" b="0" dirty="0">
                <a:solidFill>
                  <a:srgbClr val="D4D4D4"/>
                </a:solidFill>
                <a:effectLst/>
                <a:latin typeface="Consolas" panose="020B0609020204030204" pitchFamily="49" charset="0"/>
              </a:rPr>
              <a:t>=</a:t>
            </a:r>
            <a:r>
              <a:rPr lang="es-AR" sz="1200" b="0" dirty="0">
                <a:solidFill>
                  <a:srgbClr val="B5CEA8"/>
                </a:solidFill>
                <a:effectLst/>
                <a:latin typeface="Consolas" panose="020B0609020204030204" pitchFamily="49" charset="0"/>
              </a:rPr>
              <a:t>400</a:t>
            </a:r>
            <a:r>
              <a:rPr lang="es-AR" sz="1200" b="0" dirty="0">
                <a:solidFill>
                  <a:srgbClr val="D4D4D4"/>
                </a:solidFill>
                <a:effectLst/>
                <a:latin typeface="Consolas" panose="020B0609020204030204" pitchFamily="49" charset="0"/>
              </a:rPr>
              <a:t>, </a:t>
            </a:r>
            <a:r>
              <a:rPr lang="es-AR" sz="1200" b="0" dirty="0" err="1">
                <a:solidFill>
                  <a:srgbClr val="9CDCFE"/>
                </a:solidFill>
                <a:effectLst/>
                <a:latin typeface="Consolas" panose="020B0609020204030204" pitchFamily="49" charset="0"/>
              </a:rPr>
              <a:t>height</a:t>
            </a:r>
            <a:r>
              <a:rPr lang="es-AR" sz="1200" b="0" dirty="0">
                <a:solidFill>
                  <a:srgbClr val="D4D4D4"/>
                </a:solidFill>
                <a:effectLst/>
                <a:latin typeface="Consolas" panose="020B0609020204030204" pitchFamily="49" charset="0"/>
              </a:rPr>
              <a:t>=</a:t>
            </a:r>
            <a:r>
              <a:rPr lang="es-AR" sz="1200" b="0" dirty="0">
                <a:solidFill>
                  <a:srgbClr val="B5CEA8"/>
                </a:solidFill>
                <a:effectLst/>
                <a:latin typeface="Consolas" panose="020B0609020204030204" pitchFamily="49" charset="0"/>
              </a:rPr>
              <a:t>300</a:t>
            </a:r>
            <a:r>
              <a:rPr lang="es-AR" sz="1200" b="0" dirty="0">
                <a:solidFill>
                  <a:srgbClr val="D4D4D4"/>
                </a:solidFill>
                <a:effectLst/>
                <a:latin typeface="Consolas" panose="020B0609020204030204" pitchFamily="49" charset="0"/>
              </a:rPr>
              <a:t>)</a:t>
            </a:r>
          </a:p>
          <a:p>
            <a:r>
              <a:rPr lang="es-AR" sz="1200" b="0" dirty="0">
                <a:solidFill>
                  <a:srgbClr val="9CDCFE"/>
                </a:solidFill>
                <a:effectLst/>
                <a:latin typeface="Consolas" panose="020B0609020204030204" pitchFamily="49" charset="0"/>
              </a:rPr>
              <a:t>app</a:t>
            </a:r>
            <a:r>
              <a:rPr lang="es-AR" sz="1200" b="0" dirty="0">
                <a:solidFill>
                  <a:srgbClr val="D4D4D4"/>
                </a:solidFill>
                <a:effectLst/>
                <a:latin typeface="Consolas" panose="020B0609020204030204" pitchFamily="49" charset="0"/>
              </a:rPr>
              <a:t> = </a:t>
            </a:r>
            <a:r>
              <a:rPr lang="es-AR" sz="1200" b="0" dirty="0" err="1">
                <a:solidFill>
                  <a:srgbClr val="4EC9B0"/>
                </a:solidFill>
                <a:effectLst/>
                <a:latin typeface="Consolas" panose="020B0609020204030204" pitchFamily="49" charset="0"/>
              </a:rPr>
              <a:t>Aplicacion</a:t>
            </a:r>
            <a:r>
              <a:rPr lang="es-AR" sz="1200" b="0" dirty="0">
                <a:solidFill>
                  <a:srgbClr val="D4D4D4"/>
                </a:solidFill>
                <a:effectLst/>
                <a:latin typeface="Consolas" panose="020B0609020204030204" pitchFamily="49" charset="0"/>
              </a:rPr>
              <a:t>(</a:t>
            </a:r>
            <a:r>
              <a:rPr lang="es-AR" sz="1200" b="0" dirty="0">
                <a:solidFill>
                  <a:srgbClr val="9CDCFE"/>
                </a:solidFill>
                <a:effectLst/>
                <a:latin typeface="Consolas" panose="020B0609020204030204" pitchFamily="49" charset="0"/>
              </a:rPr>
              <a:t>ventana</a:t>
            </a:r>
            <a:r>
              <a:rPr lang="es-AR" sz="1200" b="0" dirty="0">
                <a:solidFill>
                  <a:srgbClr val="D4D4D4"/>
                </a:solidFill>
                <a:effectLst/>
                <a:latin typeface="Consolas" panose="020B0609020204030204" pitchFamily="49" charset="0"/>
              </a:rPr>
              <a:t>)</a:t>
            </a:r>
          </a:p>
          <a:p>
            <a:r>
              <a:rPr lang="es-AR" sz="1200" b="0" dirty="0" err="1">
                <a:solidFill>
                  <a:srgbClr val="9CDCFE"/>
                </a:solidFill>
                <a:effectLst/>
                <a:latin typeface="Consolas" panose="020B0609020204030204" pitchFamily="49" charset="0"/>
              </a:rPr>
              <a:t>ventana</a:t>
            </a:r>
            <a:r>
              <a:rPr lang="es-AR" sz="1200" b="0" dirty="0" err="1">
                <a:solidFill>
                  <a:srgbClr val="D4D4D4"/>
                </a:solidFill>
                <a:effectLst/>
                <a:latin typeface="Consolas" panose="020B0609020204030204" pitchFamily="49" charset="0"/>
              </a:rPr>
              <a:t>.</a:t>
            </a:r>
            <a:r>
              <a:rPr lang="es-AR" sz="1200" b="0" dirty="0" err="1">
                <a:solidFill>
                  <a:srgbClr val="DCDCAA"/>
                </a:solidFill>
                <a:effectLst/>
                <a:latin typeface="Consolas" panose="020B0609020204030204" pitchFamily="49" charset="0"/>
              </a:rPr>
              <a:t>mainloop</a:t>
            </a:r>
            <a:r>
              <a:rPr lang="es-AR" sz="1200" b="0" dirty="0">
                <a:solidFill>
                  <a:srgbClr val="D4D4D4"/>
                </a:solidFill>
                <a:effectLst/>
                <a:latin typeface="Consolas" panose="020B0609020204030204" pitchFamily="49" charset="0"/>
              </a:rPr>
              <a:t>()</a:t>
            </a:r>
          </a:p>
        </p:txBody>
      </p:sp>
    </p:spTree>
    <p:extLst>
      <p:ext uri="{BB962C8B-B14F-4D97-AF65-F5344CB8AC3E}">
        <p14:creationId xmlns:p14="http://schemas.microsoft.com/office/powerpoint/2010/main" val="38663816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Marcador de posición de imagen 11" descr="Imagen en blanco y negro">
            <a:extLst>
              <a:ext uri="{FF2B5EF4-FFF2-40B4-BE49-F238E27FC236}">
                <a16:creationId xmlns:a16="http://schemas.microsoft.com/office/drawing/2014/main" id="{616419AE-0FC1-B6F5-A3D6-D5B249750254}"/>
              </a:ext>
            </a:extLst>
          </p:cNvPr>
          <p:cNvPicPr>
            <a:picLocks noGrp="1" noChangeAspect="1"/>
          </p:cNvPicPr>
          <p:nvPr>
            <p:ph type="pic" idx="11"/>
          </p:nvPr>
        </p:nvPicPr>
        <p:blipFill>
          <a:blip r:embed="rId2">
            <a:extLst>
              <a:ext uri="{28A0092B-C50C-407E-A947-70E740481C1C}">
                <a14:useLocalDpi xmlns:a14="http://schemas.microsoft.com/office/drawing/2010/main" val="0"/>
              </a:ext>
            </a:extLst>
          </a:blip>
          <a:srcRect t="5984" b="5984"/>
          <a:stretch>
            <a:fillRect/>
          </a:stretch>
        </p:blipFill>
        <p:spPr/>
      </p:pic>
      <p:sp>
        <p:nvSpPr>
          <p:cNvPr id="3" name="CuadroTexto 2">
            <a:extLst>
              <a:ext uri="{FF2B5EF4-FFF2-40B4-BE49-F238E27FC236}">
                <a16:creationId xmlns:a16="http://schemas.microsoft.com/office/drawing/2014/main" id="{4FA5DEA9-94D0-2BE4-18FA-F93147AED449}"/>
              </a:ext>
            </a:extLst>
          </p:cNvPr>
          <p:cNvSpPr txBox="1"/>
          <p:nvPr/>
        </p:nvSpPr>
        <p:spPr>
          <a:xfrm>
            <a:off x="190500" y="114692"/>
            <a:ext cx="6096000" cy="523220"/>
          </a:xfrm>
          <a:prstGeom prst="rect">
            <a:avLst/>
          </a:prstGeom>
          <a:noFill/>
        </p:spPr>
        <p:txBody>
          <a:bodyPr wrap="square">
            <a:spAutoFit/>
          </a:bodyPr>
          <a:lstStyle/>
          <a:p>
            <a:pPr algn="l"/>
            <a:r>
              <a:rPr lang="es-MX" sz="2800" b="0" i="0">
                <a:solidFill>
                  <a:srgbClr val="444444"/>
                </a:solidFill>
                <a:effectLst/>
                <a:latin typeface="-apple-system"/>
              </a:rPr>
              <a:t>Introducción a Tcl/Tk (tkinter)</a:t>
            </a:r>
            <a:endParaRPr lang="es-AR" sz="2800" b="0" i="0" dirty="0">
              <a:solidFill>
                <a:srgbClr val="444444"/>
              </a:solidFill>
              <a:effectLst/>
              <a:latin typeface="-apple-system"/>
            </a:endParaRPr>
          </a:p>
        </p:txBody>
      </p:sp>
      <p:sp>
        <p:nvSpPr>
          <p:cNvPr id="4" name="CuadroTexto 3">
            <a:extLst>
              <a:ext uri="{FF2B5EF4-FFF2-40B4-BE49-F238E27FC236}">
                <a16:creationId xmlns:a16="http://schemas.microsoft.com/office/drawing/2014/main" id="{82EE2B39-7C59-F184-F3E3-1AFE2AE3492A}"/>
              </a:ext>
            </a:extLst>
          </p:cNvPr>
          <p:cNvSpPr txBox="1"/>
          <p:nvPr/>
        </p:nvSpPr>
        <p:spPr>
          <a:xfrm>
            <a:off x="6742973" y="5726228"/>
            <a:ext cx="1559723" cy="307777"/>
          </a:xfrm>
          <a:prstGeom prst="rect">
            <a:avLst/>
          </a:prstGeom>
          <a:solidFill>
            <a:schemeClr val="accent1"/>
          </a:solidFill>
          <a:ln>
            <a:solidFill>
              <a:schemeClr val="accent1"/>
            </a:solidFill>
          </a:ln>
        </p:spPr>
        <p:txBody>
          <a:bodyPr wrap="square">
            <a:spAutoFit/>
          </a:bodyPr>
          <a:lstStyle/>
          <a:p>
            <a:pPr algn="ctr"/>
            <a:r>
              <a:rPr lang="es-MX" sz="1400" dirty="0">
                <a:solidFill>
                  <a:schemeClr val="accent1">
                    <a:lumMod val="75000"/>
                  </a:schemeClr>
                </a:solidFill>
              </a:rPr>
              <a:t>Acceso al </a:t>
            </a:r>
            <a:r>
              <a:rPr lang="es-MX" sz="1400" dirty="0">
                <a:solidFill>
                  <a:schemeClr val="bg1"/>
                </a:solidFill>
                <a:hlinkClick r:id="rId3" action="ppaction://hlinkfile"/>
              </a:rPr>
              <a:t>IDLE</a:t>
            </a:r>
            <a:endParaRPr lang="es-AR" sz="1400" dirty="0"/>
          </a:p>
        </p:txBody>
      </p:sp>
      <p:pic>
        <p:nvPicPr>
          <p:cNvPr id="13" name="Imagen 12">
            <a:extLst>
              <a:ext uri="{FF2B5EF4-FFF2-40B4-BE49-F238E27FC236}">
                <a16:creationId xmlns:a16="http://schemas.microsoft.com/office/drawing/2014/main" id="{C8648B35-4F12-B49D-8F57-6F0792835852}"/>
              </a:ext>
            </a:extLst>
          </p:cNvPr>
          <p:cNvPicPr>
            <a:picLocks noChangeAspect="1"/>
          </p:cNvPicPr>
          <p:nvPr/>
        </p:nvPicPr>
        <p:blipFill>
          <a:blip r:embed="rId4"/>
          <a:stretch>
            <a:fillRect/>
          </a:stretch>
        </p:blipFill>
        <p:spPr>
          <a:xfrm>
            <a:off x="10951203" y="6392574"/>
            <a:ext cx="914400" cy="254336"/>
          </a:xfrm>
          <a:prstGeom prst="rect">
            <a:avLst/>
          </a:prstGeom>
        </p:spPr>
      </p:pic>
      <p:sp>
        <p:nvSpPr>
          <p:cNvPr id="7" name="CuadroTexto 6">
            <a:extLst>
              <a:ext uri="{FF2B5EF4-FFF2-40B4-BE49-F238E27FC236}">
                <a16:creationId xmlns:a16="http://schemas.microsoft.com/office/drawing/2014/main" id="{EAD7DC98-0BBD-B146-E61A-E2D6DE1F87AC}"/>
              </a:ext>
            </a:extLst>
          </p:cNvPr>
          <p:cNvSpPr txBox="1"/>
          <p:nvPr/>
        </p:nvSpPr>
        <p:spPr>
          <a:xfrm>
            <a:off x="354609" y="1883334"/>
            <a:ext cx="2225289" cy="307777"/>
          </a:xfrm>
          <a:prstGeom prst="rect">
            <a:avLst/>
          </a:prstGeom>
          <a:noFill/>
        </p:spPr>
        <p:txBody>
          <a:bodyPr wrap="none" rtlCol="0">
            <a:spAutoFit/>
          </a:bodyPr>
          <a:lstStyle/>
          <a:p>
            <a:r>
              <a:rPr lang="es-AR" sz="1400" dirty="0"/>
              <a:t>Sin Orientación a Objetos</a:t>
            </a:r>
          </a:p>
        </p:txBody>
      </p:sp>
      <p:sp>
        <p:nvSpPr>
          <p:cNvPr id="2" name="CuadroTexto 1">
            <a:extLst>
              <a:ext uri="{FF2B5EF4-FFF2-40B4-BE49-F238E27FC236}">
                <a16:creationId xmlns:a16="http://schemas.microsoft.com/office/drawing/2014/main" id="{1D6947C7-4BE0-4C7D-5EC4-A0508477F393}"/>
              </a:ext>
            </a:extLst>
          </p:cNvPr>
          <p:cNvSpPr txBox="1"/>
          <p:nvPr/>
        </p:nvSpPr>
        <p:spPr>
          <a:xfrm>
            <a:off x="227171" y="609100"/>
            <a:ext cx="2480166" cy="369332"/>
          </a:xfrm>
          <a:prstGeom prst="rect">
            <a:avLst/>
          </a:prstGeom>
          <a:noFill/>
        </p:spPr>
        <p:txBody>
          <a:bodyPr wrap="none" rtlCol="0">
            <a:spAutoFit/>
          </a:bodyPr>
          <a:lstStyle/>
          <a:p>
            <a:r>
              <a:rPr lang="es-AR" dirty="0"/>
              <a:t>Eventos en la Interfaz </a:t>
            </a:r>
          </a:p>
        </p:txBody>
      </p:sp>
      <p:sp>
        <p:nvSpPr>
          <p:cNvPr id="9" name="CuadroTexto 8">
            <a:extLst>
              <a:ext uri="{FF2B5EF4-FFF2-40B4-BE49-F238E27FC236}">
                <a16:creationId xmlns:a16="http://schemas.microsoft.com/office/drawing/2014/main" id="{41DE2D68-8507-EFB4-8157-6752BBF7AB6F}"/>
              </a:ext>
            </a:extLst>
          </p:cNvPr>
          <p:cNvSpPr txBox="1"/>
          <p:nvPr/>
        </p:nvSpPr>
        <p:spPr>
          <a:xfrm>
            <a:off x="350778" y="2248926"/>
            <a:ext cx="6197600" cy="4493538"/>
          </a:xfrm>
          <a:prstGeom prst="rect">
            <a:avLst/>
          </a:prstGeom>
          <a:solidFill>
            <a:schemeClr val="tx1">
              <a:lumMod val="85000"/>
              <a:lumOff val="15000"/>
            </a:schemeClr>
          </a:solidFill>
        </p:spPr>
        <p:txBody>
          <a:bodyPr wrap="square">
            <a:spAutoFit/>
          </a:bodyPr>
          <a:lstStyle/>
          <a:p>
            <a:r>
              <a:rPr lang="es-AR" sz="1100" b="0" dirty="0" err="1">
                <a:solidFill>
                  <a:srgbClr val="C586C0"/>
                </a:solidFill>
                <a:effectLst/>
                <a:latin typeface="Consolas" panose="020B0609020204030204" pitchFamily="49" charset="0"/>
              </a:rPr>
              <a:t>import</a:t>
            </a:r>
            <a:r>
              <a:rPr lang="es-AR" sz="1100" b="0" dirty="0">
                <a:solidFill>
                  <a:srgbClr val="D4D4D4"/>
                </a:solidFill>
                <a:effectLst/>
                <a:latin typeface="Consolas" panose="020B0609020204030204" pitchFamily="49" charset="0"/>
              </a:rPr>
              <a:t> </a:t>
            </a:r>
            <a:r>
              <a:rPr lang="es-AR" sz="1100" b="0" dirty="0" err="1">
                <a:solidFill>
                  <a:srgbClr val="4EC9B0"/>
                </a:solidFill>
                <a:effectLst/>
                <a:latin typeface="Consolas" panose="020B0609020204030204" pitchFamily="49" charset="0"/>
              </a:rPr>
              <a:t>tkinter</a:t>
            </a:r>
            <a:r>
              <a:rPr lang="es-AR" sz="1100" b="0" dirty="0">
                <a:solidFill>
                  <a:srgbClr val="D4D4D4"/>
                </a:solidFill>
                <a:effectLst/>
                <a:latin typeface="Consolas" panose="020B0609020204030204" pitchFamily="49" charset="0"/>
              </a:rPr>
              <a:t> </a:t>
            </a:r>
            <a:r>
              <a:rPr lang="es-AR" sz="1100" b="0" dirty="0">
                <a:solidFill>
                  <a:srgbClr val="C586C0"/>
                </a:solidFill>
                <a:effectLst/>
                <a:latin typeface="Consolas" panose="020B0609020204030204" pitchFamily="49" charset="0"/>
              </a:rPr>
              <a:t>as</a:t>
            </a:r>
            <a:r>
              <a:rPr lang="es-AR" sz="1100" b="0" dirty="0">
                <a:solidFill>
                  <a:srgbClr val="D4D4D4"/>
                </a:solidFill>
                <a:effectLst/>
                <a:latin typeface="Consolas" panose="020B0609020204030204" pitchFamily="49" charset="0"/>
              </a:rPr>
              <a:t> </a:t>
            </a:r>
            <a:r>
              <a:rPr lang="es-AR" sz="1100" b="0" dirty="0" err="1">
                <a:solidFill>
                  <a:srgbClr val="4EC9B0"/>
                </a:solidFill>
                <a:effectLst/>
                <a:latin typeface="Consolas" panose="020B0609020204030204" pitchFamily="49" charset="0"/>
              </a:rPr>
              <a:t>tk</a:t>
            </a:r>
            <a:endParaRPr lang="es-AR" sz="1100" b="0" dirty="0">
              <a:solidFill>
                <a:srgbClr val="D4D4D4"/>
              </a:solidFill>
              <a:effectLst/>
              <a:latin typeface="Consolas" panose="020B0609020204030204" pitchFamily="49" charset="0"/>
            </a:endParaRPr>
          </a:p>
          <a:p>
            <a:r>
              <a:rPr lang="es-AR" sz="1100" b="0" dirty="0" err="1">
                <a:solidFill>
                  <a:srgbClr val="C586C0"/>
                </a:solidFill>
                <a:effectLst/>
                <a:latin typeface="Consolas" panose="020B0609020204030204" pitchFamily="49" charset="0"/>
              </a:rPr>
              <a:t>from</a:t>
            </a:r>
            <a:r>
              <a:rPr lang="es-AR" sz="1100" b="0" dirty="0">
                <a:solidFill>
                  <a:srgbClr val="D4D4D4"/>
                </a:solidFill>
                <a:effectLst/>
                <a:latin typeface="Consolas" panose="020B0609020204030204" pitchFamily="49" charset="0"/>
              </a:rPr>
              <a:t> </a:t>
            </a:r>
            <a:r>
              <a:rPr lang="es-AR" sz="1100" b="0" dirty="0" err="1">
                <a:solidFill>
                  <a:srgbClr val="4EC9B0"/>
                </a:solidFill>
                <a:effectLst/>
                <a:latin typeface="Consolas" panose="020B0609020204030204" pitchFamily="49" charset="0"/>
              </a:rPr>
              <a:t>tkinter</a:t>
            </a:r>
            <a:r>
              <a:rPr lang="es-AR" sz="1100" b="0" dirty="0">
                <a:solidFill>
                  <a:srgbClr val="D4D4D4"/>
                </a:solidFill>
                <a:effectLst/>
                <a:latin typeface="Consolas" panose="020B0609020204030204" pitchFamily="49" charset="0"/>
              </a:rPr>
              <a:t> </a:t>
            </a:r>
            <a:r>
              <a:rPr lang="es-AR" sz="1100" b="0" dirty="0" err="1">
                <a:solidFill>
                  <a:srgbClr val="C586C0"/>
                </a:solidFill>
                <a:effectLst/>
                <a:latin typeface="Consolas" panose="020B0609020204030204" pitchFamily="49" charset="0"/>
              </a:rPr>
              <a:t>import</a:t>
            </a:r>
            <a:r>
              <a:rPr lang="es-AR" sz="1100" b="0" dirty="0">
                <a:solidFill>
                  <a:srgbClr val="D4D4D4"/>
                </a:solidFill>
                <a:effectLst/>
                <a:latin typeface="Consolas" panose="020B0609020204030204" pitchFamily="49" charset="0"/>
              </a:rPr>
              <a:t> </a:t>
            </a:r>
            <a:r>
              <a:rPr lang="es-AR" sz="1100" b="0" dirty="0" err="1">
                <a:solidFill>
                  <a:srgbClr val="4EC9B0"/>
                </a:solidFill>
                <a:effectLst/>
                <a:latin typeface="Consolas" panose="020B0609020204030204" pitchFamily="49" charset="0"/>
              </a:rPr>
              <a:t>ttk</a:t>
            </a:r>
            <a:endParaRPr lang="es-AR" sz="1100" b="0" dirty="0">
              <a:solidFill>
                <a:srgbClr val="D4D4D4"/>
              </a:solidFill>
              <a:effectLst/>
              <a:latin typeface="Consolas" panose="020B0609020204030204" pitchFamily="49" charset="0"/>
            </a:endParaRPr>
          </a:p>
          <a:p>
            <a:br>
              <a:rPr lang="es-AR" sz="1100" b="0" dirty="0">
                <a:solidFill>
                  <a:srgbClr val="D4D4D4"/>
                </a:solidFill>
                <a:effectLst/>
                <a:latin typeface="Consolas" panose="020B0609020204030204" pitchFamily="49" charset="0"/>
              </a:rPr>
            </a:br>
            <a:r>
              <a:rPr lang="es-AR" sz="1100" b="0" dirty="0" err="1">
                <a:solidFill>
                  <a:srgbClr val="569CD6"/>
                </a:solidFill>
                <a:effectLst/>
                <a:latin typeface="Consolas" panose="020B0609020204030204" pitchFamily="49" charset="0"/>
              </a:rPr>
              <a:t>def</a:t>
            </a:r>
            <a:r>
              <a:rPr lang="es-AR" sz="1100" b="0" dirty="0">
                <a:solidFill>
                  <a:srgbClr val="D4D4D4"/>
                </a:solidFill>
                <a:effectLst/>
                <a:latin typeface="Consolas" panose="020B0609020204030204" pitchFamily="49" charset="0"/>
              </a:rPr>
              <a:t> </a:t>
            </a:r>
            <a:r>
              <a:rPr lang="es-AR" sz="1100" b="0" dirty="0" err="1">
                <a:solidFill>
                  <a:srgbClr val="DCDCAA"/>
                </a:solidFill>
                <a:effectLst/>
                <a:latin typeface="Consolas" panose="020B0609020204030204" pitchFamily="49" charset="0"/>
              </a:rPr>
              <a:t>convertir_temp</a:t>
            </a:r>
            <a:r>
              <a:rPr lang="es-AR" sz="1100" b="0" dirty="0">
                <a:solidFill>
                  <a:srgbClr val="D4D4D4"/>
                </a:solidFill>
                <a:effectLst/>
                <a:latin typeface="Consolas" panose="020B0609020204030204" pitchFamily="49" charset="0"/>
              </a:rPr>
              <a:t>():</a:t>
            </a:r>
          </a:p>
          <a:p>
            <a:r>
              <a:rPr lang="es-AR" sz="1100" b="0" dirty="0">
                <a:solidFill>
                  <a:srgbClr val="D4D4D4"/>
                </a:solidFill>
                <a:effectLst/>
                <a:latin typeface="Consolas" panose="020B0609020204030204" pitchFamily="49" charset="0"/>
              </a:rPr>
              <a:t>    </a:t>
            </a:r>
            <a:r>
              <a:rPr lang="es-AR" sz="1100" b="0" dirty="0" err="1">
                <a:solidFill>
                  <a:srgbClr val="9CDCFE"/>
                </a:solidFill>
                <a:effectLst/>
                <a:latin typeface="Consolas" panose="020B0609020204030204" pitchFamily="49" charset="0"/>
              </a:rPr>
              <a:t>temp_celsius</a:t>
            </a:r>
            <a:r>
              <a:rPr lang="es-AR" sz="1100" b="0" dirty="0">
                <a:solidFill>
                  <a:srgbClr val="D4D4D4"/>
                </a:solidFill>
                <a:effectLst/>
                <a:latin typeface="Consolas" panose="020B0609020204030204" pitchFamily="49" charset="0"/>
              </a:rPr>
              <a:t> = </a:t>
            </a:r>
            <a:r>
              <a:rPr lang="es-AR" sz="1100" b="0" dirty="0" err="1">
                <a:solidFill>
                  <a:srgbClr val="4EC9B0"/>
                </a:solidFill>
                <a:effectLst/>
                <a:latin typeface="Consolas" panose="020B0609020204030204" pitchFamily="49" charset="0"/>
              </a:rPr>
              <a:t>float</a:t>
            </a:r>
            <a:r>
              <a:rPr lang="es-AR" sz="1100" b="0" dirty="0">
                <a:solidFill>
                  <a:srgbClr val="D4D4D4"/>
                </a:solidFill>
                <a:effectLst/>
                <a:latin typeface="Consolas" panose="020B0609020204030204" pitchFamily="49" charset="0"/>
              </a:rPr>
              <a:t>(</a:t>
            </a:r>
            <a:r>
              <a:rPr lang="es-AR" sz="1100" b="0" dirty="0" err="1">
                <a:solidFill>
                  <a:srgbClr val="9CDCFE"/>
                </a:solidFill>
                <a:effectLst/>
                <a:latin typeface="Consolas" panose="020B0609020204030204" pitchFamily="49" charset="0"/>
              </a:rPr>
              <a:t>caja_temp_celsius</a:t>
            </a:r>
            <a:r>
              <a:rPr lang="es-AR" sz="1100" b="0" dirty="0" err="1">
                <a:solidFill>
                  <a:srgbClr val="D4D4D4"/>
                </a:solidFill>
                <a:effectLst/>
                <a:latin typeface="Consolas" panose="020B0609020204030204" pitchFamily="49" charset="0"/>
              </a:rPr>
              <a:t>.</a:t>
            </a:r>
            <a:r>
              <a:rPr lang="es-AR" sz="1100" b="0" dirty="0" err="1">
                <a:solidFill>
                  <a:srgbClr val="DCDCAA"/>
                </a:solidFill>
                <a:effectLst/>
                <a:latin typeface="Consolas" panose="020B0609020204030204" pitchFamily="49" charset="0"/>
              </a:rPr>
              <a:t>get</a:t>
            </a:r>
            <a:r>
              <a:rPr lang="es-AR" sz="1100" b="0" dirty="0">
                <a:solidFill>
                  <a:srgbClr val="D4D4D4"/>
                </a:solidFill>
                <a:effectLst/>
                <a:latin typeface="Consolas" panose="020B0609020204030204" pitchFamily="49" charset="0"/>
              </a:rPr>
              <a:t>())</a:t>
            </a:r>
          </a:p>
          <a:p>
            <a:r>
              <a:rPr lang="es-AR" sz="1100" b="0" dirty="0">
                <a:solidFill>
                  <a:srgbClr val="D4D4D4"/>
                </a:solidFill>
                <a:effectLst/>
                <a:latin typeface="Consolas" panose="020B0609020204030204" pitchFamily="49" charset="0"/>
              </a:rPr>
              <a:t>    </a:t>
            </a:r>
            <a:r>
              <a:rPr lang="es-AR" sz="1100" b="0" dirty="0" err="1">
                <a:solidFill>
                  <a:srgbClr val="9CDCFE"/>
                </a:solidFill>
                <a:effectLst/>
                <a:latin typeface="Consolas" panose="020B0609020204030204" pitchFamily="49" charset="0"/>
              </a:rPr>
              <a:t>temp_kelvin</a:t>
            </a:r>
            <a:r>
              <a:rPr lang="es-AR" sz="1100" b="0" dirty="0">
                <a:solidFill>
                  <a:srgbClr val="D4D4D4"/>
                </a:solidFill>
                <a:effectLst/>
                <a:latin typeface="Consolas" panose="020B0609020204030204" pitchFamily="49" charset="0"/>
              </a:rPr>
              <a:t> = </a:t>
            </a:r>
            <a:r>
              <a:rPr lang="es-AR" sz="1100" b="0" dirty="0" err="1">
                <a:solidFill>
                  <a:srgbClr val="9CDCFE"/>
                </a:solidFill>
                <a:effectLst/>
                <a:latin typeface="Consolas" panose="020B0609020204030204" pitchFamily="49" charset="0"/>
              </a:rPr>
              <a:t>temp_celsius</a:t>
            </a:r>
            <a:r>
              <a:rPr lang="es-AR" sz="1100" b="0" dirty="0">
                <a:solidFill>
                  <a:srgbClr val="D4D4D4"/>
                </a:solidFill>
                <a:effectLst/>
                <a:latin typeface="Consolas" panose="020B0609020204030204" pitchFamily="49" charset="0"/>
              </a:rPr>
              <a:t> + </a:t>
            </a:r>
            <a:r>
              <a:rPr lang="es-AR" sz="1100" b="0" dirty="0">
                <a:solidFill>
                  <a:srgbClr val="B5CEA8"/>
                </a:solidFill>
                <a:effectLst/>
                <a:latin typeface="Consolas" panose="020B0609020204030204" pitchFamily="49" charset="0"/>
              </a:rPr>
              <a:t>273.15</a:t>
            </a:r>
            <a:endParaRPr lang="es-AR" sz="1100" b="0" dirty="0">
              <a:solidFill>
                <a:srgbClr val="D4D4D4"/>
              </a:solidFill>
              <a:effectLst/>
              <a:latin typeface="Consolas" panose="020B0609020204030204" pitchFamily="49" charset="0"/>
            </a:endParaRPr>
          </a:p>
          <a:p>
            <a:r>
              <a:rPr lang="es-AR" sz="1100" b="0" dirty="0">
                <a:solidFill>
                  <a:srgbClr val="D4D4D4"/>
                </a:solidFill>
                <a:effectLst/>
                <a:latin typeface="Consolas" panose="020B0609020204030204" pitchFamily="49" charset="0"/>
              </a:rPr>
              <a:t>    </a:t>
            </a:r>
            <a:r>
              <a:rPr lang="es-AR" sz="1100" b="0" dirty="0" err="1">
                <a:solidFill>
                  <a:srgbClr val="9CDCFE"/>
                </a:solidFill>
                <a:effectLst/>
                <a:latin typeface="Consolas" panose="020B0609020204030204" pitchFamily="49" charset="0"/>
              </a:rPr>
              <a:t>temp_fahrenheit</a:t>
            </a:r>
            <a:r>
              <a:rPr lang="es-AR" sz="1100" b="0" dirty="0">
                <a:solidFill>
                  <a:srgbClr val="D4D4D4"/>
                </a:solidFill>
                <a:effectLst/>
                <a:latin typeface="Consolas" panose="020B0609020204030204" pitchFamily="49" charset="0"/>
              </a:rPr>
              <a:t> = </a:t>
            </a:r>
            <a:r>
              <a:rPr lang="es-AR" sz="1100" b="0" dirty="0" err="1">
                <a:solidFill>
                  <a:srgbClr val="9CDCFE"/>
                </a:solidFill>
                <a:effectLst/>
                <a:latin typeface="Consolas" panose="020B0609020204030204" pitchFamily="49" charset="0"/>
              </a:rPr>
              <a:t>temp_celsius</a:t>
            </a:r>
            <a:r>
              <a:rPr lang="es-AR" sz="1100" b="0" dirty="0">
                <a:solidFill>
                  <a:srgbClr val="D4D4D4"/>
                </a:solidFill>
                <a:effectLst/>
                <a:latin typeface="Consolas" panose="020B0609020204030204" pitchFamily="49" charset="0"/>
              </a:rPr>
              <a:t>*</a:t>
            </a:r>
            <a:r>
              <a:rPr lang="es-AR" sz="1100" b="0" dirty="0">
                <a:solidFill>
                  <a:srgbClr val="B5CEA8"/>
                </a:solidFill>
                <a:effectLst/>
                <a:latin typeface="Consolas" panose="020B0609020204030204" pitchFamily="49" charset="0"/>
              </a:rPr>
              <a:t>1.8</a:t>
            </a:r>
            <a:r>
              <a:rPr lang="es-AR" sz="1100" b="0" dirty="0">
                <a:solidFill>
                  <a:srgbClr val="D4D4D4"/>
                </a:solidFill>
                <a:effectLst/>
                <a:latin typeface="Consolas" panose="020B0609020204030204" pitchFamily="49" charset="0"/>
              </a:rPr>
              <a:t> + </a:t>
            </a:r>
            <a:r>
              <a:rPr lang="es-AR" sz="1100" b="0" dirty="0">
                <a:solidFill>
                  <a:srgbClr val="B5CEA8"/>
                </a:solidFill>
                <a:effectLst/>
                <a:latin typeface="Consolas" panose="020B0609020204030204" pitchFamily="49" charset="0"/>
              </a:rPr>
              <a:t>32</a:t>
            </a:r>
            <a:endParaRPr lang="es-AR" sz="1100" b="0" dirty="0">
              <a:solidFill>
                <a:srgbClr val="D4D4D4"/>
              </a:solidFill>
              <a:effectLst/>
              <a:latin typeface="Consolas" panose="020B0609020204030204" pitchFamily="49" charset="0"/>
            </a:endParaRPr>
          </a:p>
          <a:p>
            <a:r>
              <a:rPr lang="es-AR" sz="1100" b="0" dirty="0">
                <a:solidFill>
                  <a:srgbClr val="D4D4D4"/>
                </a:solidFill>
                <a:effectLst/>
                <a:latin typeface="Consolas" panose="020B0609020204030204" pitchFamily="49" charset="0"/>
              </a:rPr>
              <a:t>    </a:t>
            </a:r>
            <a:r>
              <a:rPr lang="es-AR" sz="1100" b="0" dirty="0" err="1">
                <a:solidFill>
                  <a:srgbClr val="9CDCFE"/>
                </a:solidFill>
                <a:effectLst/>
                <a:latin typeface="Consolas" panose="020B0609020204030204" pitchFamily="49" charset="0"/>
              </a:rPr>
              <a:t>etiqueta_temp_kelvin</a:t>
            </a:r>
            <a:r>
              <a:rPr lang="es-AR" sz="1100" b="0" dirty="0" err="1">
                <a:solidFill>
                  <a:srgbClr val="D4D4D4"/>
                </a:solidFill>
                <a:effectLst/>
                <a:latin typeface="Consolas" panose="020B0609020204030204" pitchFamily="49" charset="0"/>
              </a:rPr>
              <a:t>.</a:t>
            </a:r>
            <a:r>
              <a:rPr lang="es-AR" sz="1100" b="0" dirty="0" err="1">
                <a:solidFill>
                  <a:srgbClr val="9CDCFE"/>
                </a:solidFill>
                <a:effectLst/>
                <a:latin typeface="Consolas" panose="020B0609020204030204" pitchFamily="49" charset="0"/>
              </a:rPr>
              <a:t>config</a:t>
            </a:r>
            <a:r>
              <a:rPr lang="es-AR" sz="1100" b="0" dirty="0">
                <a:solidFill>
                  <a:srgbClr val="D4D4D4"/>
                </a:solidFill>
                <a:effectLst/>
                <a:latin typeface="Consolas" panose="020B0609020204030204" pitchFamily="49" charset="0"/>
              </a:rPr>
              <a:t>(</a:t>
            </a:r>
            <a:r>
              <a:rPr lang="es-AR" sz="1100" b="0" dirty="0" err="1">
                <a:solidFill>
                  <a:srgbClr val="9CDCFE"/>
                </a:solidFill>
                <a:effectLst/>
                <a:latin typeface="Consolas" panose="020B0609020204030204" pitchFamily="49" charset="0"/>
              </a:rPr>
              <a:t>text</a:t>
            </a:r>
            <a:r>
              <a:rPr lang="es-AR" sz="1100" b="0" dirty="0">
                <a:solidFill>
                  <a:srgbClr val="D4D4D4"/>
                </a:solidFill>
                <a:effectLst/>
                <a:latin typeface="Consolas" panose="020B0609020204030204" pitchFamily="49" charset="0"/>
              </a:rPr>
              <a:t>=</a:t>
            </a:r>
            <a:r>
              <a:rPr lang="es-AR" sz="1100" b="0" dirty="0" err="1">
                <a:solidFill>
                  <a:srgbClr val="569CD6"/>
                </a:solidFill>
                <a:effectLst/>
                <a:latin typeface="Consolas" panose="020B0609020204030204" pitchFamily="49" charset="0"/>
              </a:rPr>
              <a:t>f</a:t>
            </a:r>
            <a:r>
              <a:rPr lang="es-AR" sz="1100" b="0" dirty="0" err="1">
                <a:solidFill>
                  <a:srgbClr val="CE9178"/>
                </a:solidFill>
                <a:effectLst/>
                <a:latin typeface="Consolas" panose="020B0609020204030204" pitchFamily="49" charset="0"/>
              </a:rPr>
              <a:t>"Temperatura</a:t>
            </a:r>
            <a:r>
              <a:rPr lang="es-AR" sz="1100" b="0" dirty="0">
                <a:solidFill>
                  <a:srgbClr val="CE9178"/>
                </a:solidFill>
                <a:effectLst/>
                <a:latin typeface="Consolas" panose="020B0609020204030204" pitchFamily="49" charset="0"/>
              </a:rPr>
              <a:t> en K: </a:t>
            </a:r>
            <a:r>
              <a:rPr lang="es-AR" sz="1100" b="0" dirty="0">
                <a:solidFill>
                  <a:srgbClr val="569CD6"/>
                </a:solidFill>
                <a:effectLst/>
                <a:latin typeface="Consolas" panose="020B0609020204030204" pitchFamily="49" charset="0"/>
              </a:rPr>
              <a:t>{</a:t>
            </a:r>
            <a:r>
              <a:rPr lang="es-AR" sz="1100" b="0" dirty="0" err="1">
                <a:solidFill>
                  <a:srgbClr val="9CDCFE"/>
                </a:solidFill>
                <a:effectLst/>
                <a:latin typeface="Consolas" panose="020B0609020204030204" pitchFamily="49" charset="0"/>
              </a:rPr>
              <a:t>temp_kelvin</a:t>
            </a:r>
            <a:r>
              <a:rPr lang="es-AR" sz="1100" b="0" dirty="0">
                <a:solidFill>
                  <a:srgbClr val="569CD6"/>
                </a:solidFill>
                <a:effectLst/>
                <a:latin typeface="Consolas" panose="020B0609020204030204" pitchFamily="49" charset="0"/>
              </a:rPr>
              <a:t>}</a:t>
            </a:r>
            <a:r>
              <a:rPr lang="es-AR" sz="1100" b="0" dirty="0">
                <a:solidFill>
                  <a:srgbClr val="CE9178"/>
                </a:solidFill>
                <a:effectLst/>
                <a:latin typeface="Consolas" panose="020B0609020204030204" pitchFamily="49" charset="0"/>
              </a:rPr>
              <a:t>"</a:t>
            </a:r>
            <a:r>
              <a:rPr lang="es-AR" sz="1100" b="0" dirty="0">
                <a:solidFill>
                  <a:srgbClr val="D4D4D4"/>
                </a:solidFill>
                <a:effectLst/>
                <a:latin typeface="Consolas" panose="020B0609020204030204" pitchFamily="49" charset="0"/>
              </a:rPr>
              <a:t>)</a:t>
            </a:r>
          </a:p>
          <a:p>
            <a:r>
              <a:rPr lang="es-AR" sz="1100" b="0" dirty="0">
                <a:solidFill>
                  <a:srgbClr val="D4D4D4"/>
                </a:solidFill>
                <a:effectLst/>
                <a:latin typeface="Consolas" panose="020B0609020204030204" pitchFamily="49" charset="0"/>
              </a:rPr>
              <a:t>    </a:t>
            </a:r>
            <a:r>
              <a:rPr lang="es-AR" sz="1100" b="0" dirty="0" err="1">
                <a:solidFill>
                  <a:srgbClr val="9CDCFE"/>
                </a:solidFill>
                <a:effectLst/>
                <a:latin typeface="Consolas" panose="020B0609020204030204" pitchFamily="49" charset="0"/>
              </a:rPr>
              <a:t>etiqueta_temp_fahrenheit</a:t>
            </a:r>
            <a:r>
              <a:rPr lang="es-AR" sz="1100" b="0" dirty="0" err="1">
                <a:solidFill>
                  <a:srgbClr val="D4D4D4"/>
                </a:solidFill>
                <a:effectLst/>
                <a:latin typeface="Consolas" panose="020B0609020204030204" pitchFamily="49" charset="0"/>
              </a:rPr>
              <a:t>.</a:t>
            </a:r>
            <a:r>
              <a:rPr lang="es-AR" sz="1100" b="0" dirty="0" err="1">
                <a:solidFill>
                  <a:srgbClr val="9CDCFE"/>
                </a:solidFill>
                <a:effectLst/>
                <a:latin typeface="Consolas" panose="020B0609020204030204" pitchFamily="49" charset="0"/>
              </a:rPr>
              <a:t>config</a:t>
            </a:r>
            <a:r>
              <a:rPr lang="es-AR" sz="1100" b="0" dirty="0">
                <a:solidFill>
                  <a:srgbClr val="D4D4D4"/>
                </a:solidFill>
                <a:effectLst/>
                <a:latin typeface="Consolas" panose="020B0609020204030204" pitchFamily="49" charset="0"/>
              </a:rPr>
              <a:t>(</a:t>
            </a:r>
          </a:p>
          <a:p>
            <a:r>
              <a:rPr lang="es-AR" sz="1100" b="0" dirty="0">
                <a:solidFill>
                  <a:srgbClr val="D4D4D4"/>
                </a:solidFill>
                <a:effectLst/>
                <a:latin typeface="Consolas" panose="020B0609020204030204" pitchFamily="49" charset="0"/>
              </a:rPr>
              <a:t>    </a:t>
            </a:r>
            <a:r>
              <a:rPr lang="es-AR" sz="1100" b="0" dirty="0" err="1">
                <a:solidFill>
                  <a:srgbClr val="9CDCFE"/>
                </a:solidFill>
                <a:effectLst/>
                <a:latin typeface="Consolas" panose="020B0609020204030204" pitchFamily="49" charset="0"/>
              </a:rPr>
              <a:t>text</a:t>
            </a:r>
            <a:r>
              <a:rPr lang="es-AR" sz="1100" b="0" dirty="0">
                <a:solidFill>
                  <a:srgbClr val="D4D4D4"/>
                </a:solidFill>
                <a:effectLst/>
                <a:latin typeface="Consolas" panose="020B0609020204030204" pitchFamily="49" charset="0"/>
              </a:rPr>
              <a:t>=</a:t>
            </a:r>
            <a:r>
              <a:rPr lang="es-AR" sz="1100" b="0" dirty="0" err="1">
                <a:solidFill>
                  <a:srgbClr val="569CD6"/>
                </a:solidFill>
                <a:effectLst/>
                <a:latin typeface="Consolas" panose="020B0609020204030204" pitchFamily="49" charset="0"/>
              </a:rPr>
              <a:t>f</a:t>
            </a:r>
            <a:r>
              <a:rPr lang="es-AR" sz="1100" b="0" dirty="0" err="1">
                <a:solidFill>
                  <a:srgbClr val="CE9178"/>
                </a:solidFill>
                <a:effectLst/>
                <a:latin typeface="Consolas" panose="020B0609020204030204" pitchFamily="49" charset="0"/>
              </a:rPr>
              <a:t>"Temperatura</a:t>
            </a:r>
            <a:r>
              <a:rPr lang="es-AR" sz="1100" b="0" dirty="0">
                <a:solidFill>
                  <a:srgbClr val="CE9178"/>
                </a:solidFill>
                <a:effectLst/>
                <a:latin typeface="Consolas" panose="020B0609020204030204" pitchFamily="49" charset="0"/>
              </a:rPr>
              <a:t> en </a:t>
            </a:r>
            <a:r>
              <a:rPr lang="es-AR" sz="1100" b="0" dirty="0" err="1">
                <a:solidFill>
                  <a:srgbClr val="CE9178"/>
                </a:solidFill>
                <a:effectLst/>
                <a:latin typeface="Consolas" panose="020B0609020204030204" pitchFamily="49" charset="0"/>
              </a:rPr>
              <a:t>ºF</a:t>
            </a:r>
            <a:r>
              <a:rPr lang="es-AR" sz="1100" b="0" dirty="0">
                <a:solidFill>
                  <a:srgbClr val="CE9178"/>
                </a:solidFill>
                <a:effectLst/>
                <a:latin typeface="Consolas" panose="020B0609020204030204" pitchFamily="49" charset="0"/>
              </a:rPr>
              <a:t>: </a:t>
            </a:r>
            <a:r>
              <a:rPr lang="es-AR" sz="1100" b="0" dirty="0">
                <a:solidFill>
                  <a:srgbClr val="569CD6"/>
                </a:solidFill>
                <a:effectLst/>
                <a:latin typeface="Consolas" panose="020B0609020204030204" pitchFamily="49" charset="0"/>
              </a:rPr>
              <a:t>{</a:t>
            </a:r>
            <a:r>
              <a:rPr lang="es-AR" sz="1100" b="0" dirty="0" err="1">
                <a:solidFill>
                  <a:srgbClr val="9CDCFE"/>
                </a:solidFill>
                <a:effectLst/>
                <a:latin typeface="Consolas" panose="020B0609020204030204" pitchFamily="49" charset="0"/>
              </a:rPr>
              <a:t>temp_fahrenheit</a:t>
            </a:r>
            <a:r>
              <a:rPr lang="es-AR" sz="1100" b="0" dirty="0">
                <a:solidFill>
                  <a:srgbClr val="569CD6"/>
                </a:solidFill>
                <a:effectLst/>
                <a:latin typeface="Consolas" panose="020B0609020204030204" pitchFamily="49" charset="0"/>
              </a:rPr>
              <a:t>}</a:t>
            </a:r>
            <a:r>
              <a:rPr lang="es-AR" sz="1100" b="0" dirty="0">
                <a:solidFill>
                  <a:srgbClr val="CE9178"/>
                </a:solidFill>
                <a:effectLst/>
                <a:latin typeface="Consolas" panose="020B0609020204030204" pitchFamily="49" charset="0"/>
              </a:rPr>
              <a:t>"</a:t>
            </a:r>
            <a:r>
              <a:rPr lang="es-AR" sz="1100" b="0" dirty="0">
                <a:solidFill>
                  <a:srgbClr val="D4D4D4"/>
                </a:solidFill>
                <a:effectLst/>
                <a:latin typeface="Consolas" panose="020B0609020204030204" pitchFamily="49" charset="0"/>
              </a:rPr>
              <a:t>)</a:t>
            </a:r>
          </a:p>
          <a:p>
            <a:r>
              <a:rPr lang="es-AR" sz="1100" b="0" dirty="0">
                <a:solidFill>
                  <a:srgbClr val="D4D4D4"/>
                </a:solidFill>
                <a:effectLst/>
                <a:latin typeface="Consolas" panose="020B0609020204030204" pitchFamily="49" charset="0"/>
              </a:rPr>
              <a:t>    </a:t>
            </a:r>
          </a:p>
          <a:p>
            <a:r>
              <a:rPr lang="es-AR" sz="1100" b="0" dirty="0">
                <a:solidFill>
                  <a:srgbClr val="9CDCFE"/>
                </a:solidFill>
                <a:effectLst/>
                <a:latin typeface="Consolas" panose="020B0609020204030204" pitchFamily="49" charset="0"/>
              </a:rPr>
              <a:t>ventana</a:t>
            </a:r>
            <a:r>
              <a:rPr lang="es-AR" sz="1100" b="0" dirty="0">
                <a:solidFill>
                  <a:srgbClr val="D4D4D4"/>
                </a:solidFill>
                <a:effectLst/>
                <a:latin typeface="Consolas" panose="020B0609020204030204" pitchFamily="49" charset="0"/>
              </a:rPr>
              <a:t> = </a:t>
            </a:r>
            <a:r>
              <a:rPr lang="es-AR" sz="1100" b="0" dirty="0" err="1">
                <a:solidFill>
                  <a:srgbClr val="4EC9B0"/>
                </a:solidFill>
                <a:effectLst/>
                <a:latin typeface="Consolas" panose="020B0609020204030204" pitchFamily="49" charset="0"/>
              </a:rPr>
              <a:t>tk</a:t>
            </a:r>
            <a:r>
              <a:rPr lang="es-AR" sz="1100" b="0" dirty="0" err="1">
                <a:solidFill>
                  <a:srgbClr val="D4D4D4"/>
                </a:solidFill>
                <a:effectLst/>
                <a:latin typeface="Consolas" panose="020B0609020204030204" pitchFamily="49" charset="0"/>
              </a:rPr>
              <a:t>.</a:t>
            </a:r>
            <a:r>
              <a:rPr lang="es-AR" sz="1100" b="0" dirty="0" err="1">
                <a:solidFill>
                  <a:srgbClr val="4EC9B0"/>
                </a:solidFill>
                <a:effectLst/>
                <a:latin typeface="Consolas" panose="020B0609020204030204" pitchFamily="49" charset="0"/>
              </a:rPr>
              <a:t>Tk</a:t>
            </a:r>
            <a:r>
              <a:rPr lang="es-AR" sz="1100" b="0" dirty="0">
                <a:solidFill>
                  <a:srgbClr val="D4D4D4"/>
                </a:solidFill>
                <a:effectLst/>
                <a:latin typeface="Consolas" panose="020B0609020204030204" pitchFamily="49" charset="0"/>
              </a:rPr>
              <a:t>()</a:t>
            </a:r>
          </a:p>
          <a:p>
            <a:r>
              <a:rPr lang="es-AR" sz="1100" b="0" dirty="0" err="1">
                <a:solidFill>
                  <a:srgbClr val="9CDCFE"/>
                </a:solidFill>
                <a:effectLst/>
                <a:latin typeface="Consolas" panose="020B0609020204030204" pitchFamily="49" charset="0"/>
              </a:rPr>
              <a:t>ventana</a:t>
            </a:r>
            <a:r>
              <a:rPr lang="es-AR" sz="1100" b="0" dirty="0" err="1">
                <a:solidFill>
                  <a:srgbClr val="D4D4D4"/>
                </a:solidFill>
                <a:effectLst/>
                <a:latin typeface="Consolas" panose="020B0609020204030204" pitchFamily="49" charset="0"/>
              </a:rPr>
              <a:t>.</a:t>
            </a:r>
            <a:r>
              <a:rPr lang="es-AR" sz="1100" b="0" dirty="0" err="1">
                <a:solidFill>
                  <a:srgbClr val="9CDCFE"/>
                </a:solidFill>
                <a:effectLst/>
                <a:latin typeface="Consolas" panose="020B0609020204030204" pitchFamily="49" charset="0"/>
              </a:rPr>
              <a:t>title</a:t>
            </a:r>
            <a:r>
              <a:rPr lang="es-AR" sz="1100" b="0" dirty="0">
                <a:solidFill>
                  <a:srgbClr val="D4D4D4"/>
                </a:solidFill>
                <a:effectLst/>
                <a:latin typeface="Consolas" panose="020B0609020204030204" pitchFamily="49" charset="0"/>
              </a:rPr>
              <a:t>(</a:t>
            </a:r>
            <a:r>
              <a:rPr lang="es-AR" sz="1100" b="0" dirty="0">
                <a:solidFill>
                  <a:srgbClr val="CE9178"/>
                </a:solidFill>
                <a:effectLst/>
                <a:latin typeface="Consolas" panose="020B0609020204030204" pitchFamily="49" charset="0"/>
              </a:rPr>
              <a:t>"Conversor de temperatura"</a:t>
            </a:r>
            <a:r>
              <a:rPr lang="es-AR" sz="1100" b="0" dirty="0">
                <a:solidFill>
                  <a:srgbClr val="D4D4D4"/>
                </a:solidFill>
                <a:effectLst/>
                <a:latin typeface="Consolas" panose="020B0609020204030204" pitchFamily="49" charset="0"/>
              </a:rPr>
              <a:t>)</a:t>
            </a:r>
          </a:p>
          <a:p>
            <a:r>
              <a:rPr lang="es-AR" sz="1100" b="0" dirty="0" err="1">
                <a:solidFill>
                  <a:srgbClr val="9CDCFE"/>
                </a:solidFill>
                <a:effectLst/>
                <a:latin typeface="Consolas" panose="020B0609020204030204" pitchFamily="49" charset="0"/>
              </a:rPr>
              <a:t>ventana</a:t>
            </a:r>
            <a:r>
              <a:rPr lang="es-AR" sz="1100" b="0" dirty="0" err="1">
                <a:solidFill>
                  <a:srgbClr val="D4D4D4"/>
                </a:solidFill>
                <a:effectLst/>
                <a:latin typeface="Consolas" panose="020B0609020204030204" pitchFamily="49" charset="0"/>
              </a:rPr>
              <a:t>.</a:t>
            </a:r>
            <a:r>
              <a:rPr lang="es-AR" sz="1100" b="0" dirty="0" err="1">
                <a:solidFill>
                  <a:srgbClr val="9CDCFE"/>
                </a:solidFill>
                <a:effectLst/>
                <a:latin typeface="Consolas" panose="020B0609020204030204" pitchFamily="49" charset="0"/>
              </a:rPr>
              <a:t>config</a:t>
            </a:r>
            <a:r>
              <a:rPr lang="es-AR" sz="1100" b="0" dirty="0">
                <a:solidFill>
                  <a:srgbClr val="D4D4D4"/>
                </a:solidFill>
                <a:effectLst/>
                <a:latin typeface="Consolas" panose="020B0609020204030204" pitchFamily="49" charset="0"/>
              </a:rPr>
              <a:t>(</a:t>
            </a:r>
            <a:r>
              <a:rPr lang="es-AR" sz="1100" b="0" dirty="0" err="1">
                <a:solidFill>
                  <a:srgbClr val="9CDCFE"/>
                </a:solidFill>
                <a:effectLst/>
                <a:latin typeface="Consolas" panose="020B0609020204030204" pitchFamily="49" charset="0"/>
              </a:rPr>
              <a:t>width</a:t>
            </a:r>
            <a:r>
              <a:rPr lang="es-AR" sz="1100" b="0" dirty="0">
                <a:solidFill>
                  <a:srgbClr val="D4D4D4"/>
                </a:solidFill>
                <a:effectLst/>
                <a:latin typeface="Consolas" panose="020B0609020204030204" pitchFamily="49" charset="0"/>
              </a:rPr>
              <a:t>=</a:t>
            </a:r>
            <a:r>
              <a:rPr lang="es-AR" sz="1100" b="0" dirty="0">
                <a:solidFill>
                  <a:srgbClr val="B5CEA8"/>
                </a:solidFill>
                <a:effectLst/>
                <a:latin typeface="Consolas" panose="020B0609020204030204" pitchFamily="49" charset="0"/>
              </a:rPr>
              <a:t>400</a:t>
            </a:r>
            <a:r>
              <a:rPr lang="es-AR" sz="1100" b="0" dirty="0">
                <a:solidFill>
                  <a:srgbClr val="D4D4D4"/>
                </a:solidFill>
                <a:effectLst/>
                <a:latin typeface="Consolas" panose="020B0609020204030204" pitchFamily="49" charset="0"/>
              </a:rPr>
              <a:t>, </a:t>
            </a:r>
            <a:r>
              <a:rPr lang="es-AR" sz="1100" b="0" dirty="0" err="1">
                <a:solidFill>
                  <a:srgbClr val="9CDCFE"/>
                </a:solidFill>
                <a:effectLst/>
                <a:latin typeface="Consolas" panose="020B0609020204030204" pitchFamily="49" charset="0"/>
              </a:rPr>
              <a:t>height</a:t>
            </a:r>
            <a:r>
              <a:rPr lang="es-AR" sz="1100" b="0" dirty="0">
                <a:solidFill>
                  <a:srgbClr val="D4D4D4"/>
                </a:solidFill>
                <a:effectLst/>
                <a:latin typeface="Consolas" panose="020B0609020204030204" pitchFamily="49" charset="0"/>
              </a:rPr>
              <a:t>=</a:t>
            </a:r>
            <a:r>
              <a:rPr lang="es-AR" sz="1100" b="0" dirty="0">
                <a:solidFill>
                  <a:srgbClr val="B5CEA8"/>
                </a:solidFill>
                <a:effectLst/>
                <a:latin typeface="Consolas" panose="020B0609020204030204" pitchFamily="49" charset="0"/>
              </a:rPr>
              <a:t>300</a:t>
            </a:r>
            <a:r>
              <a:rPr lang="es-AR" sz="1100" b="0" dirty="0">
                <a:solidFill>
                  <a:srgbClr val="D4D4D4"/>
                </a:solidFill>
                <a:effectLst/>
                <a:latin typeface="Consolas" panose="020B0609020204030204" pitchFamily="49" charset="0"/>
              </a:rPr>
              <a:t>)</a:t>
            </a:r>
          </a:p>
          <a:p>
            <a:r>
              <a:rPr lang="es-AR" sz="1100" b="0" dirty="0" err="1">
                <a:solidFill>
                  <a:srgbClr val="9CDCFE"/>
                </a:solidFill>
                <a:effectLst/>
                <a:latin typeface="Consolas" panose="020B0609020204030204" pitchFamily="49" charset="0"/>
              </a:rPr>
              <a:t>etiqueta_temp_celsius</a:t>
            </a:r>
            <a:r>
              <a:rPr lang="es-AR" sz="1100" b="0" dirty="0">
                <a:solidFill>
                  <a:srgbClr val="D4D4D4"/>
                </a:solidFill>
                <a:effectLst/>
                <a:latin typeface="Consolas" panose="020B0609020204030204" pitchFamily="49" charset="0"/>
              </a:rPr>
              <a:t> = </a:t>
            </a:r>
            <a:r>
              <a:rPr lang="es-AR" sz="1100" b="0" dirty="0" err="1">
                <a:solidFill>
                  <a:srgbClr val="4EC9B0"/>
                </a:solidFill>
                <a:effectLst/>
                <a:latin typeface="Consolas" panose="020B0609020204030204" pitchFamily="49" charset="0"/>
              </a:rPr>
              <a:t>ttk</a:t>
            </a:r>
            <a:r>
              <a:rPr lang="es-AR" sz="1100" b="0" dirty="0" err="1">
                <a:solidFill>
                  <a:srgbClr val="D4D4D4"/>
                </a:solidFill>
                <a:effectLst/>
                <a:latin typeface="Consolas" panose="020B0609020204030204" pitchFamily="49" charset="0"/>
              </a:rPr>
              <a:t>.</a:t>
            </a:r>
            <a:r>
              <a:rPr lang="es-AR" sz="1100" b="0" dirty="0" err="1">
                <a:solidFill>
                  <a:srgbClr val="4EC9B0"/>
                </a:solidFill>
                <a:effectLst/>
                <a:latin typeface="Consolas" panose="020B0609020204030204" pitchFamily="49" charset="0"/>
              </a:rPr>
              <a:t>Label</a:t>
            </a:r>
            <a:r>
              <a:rPr lang="es-AR" sz="1100" b="0" dirty="0">
                <a:solidFill>
                  <a:srgbClr val="D4D4D4"/>
                </a:solidFill>
                <a:effectLst/>
                <a:latin typeface="Consolas" panose="020B0609020204030204" pitchFamily="49" charset="0"/>
              </a:rPr>
              <a:t>(</a:t>
            </a:r>
            <a:r>
              <a:rPr lang="es-AR" sz="1100" b="0" dirty="0" err="1">
                <a:solidFill>
                  <a:srgbClr val="9CDCFE"/>
                </a:solidFill>
                <a:effectLst/>
                <a:latin typeface="Consolas" panose="020B0609020204030204" pitchFamily="49" charset="0"/>
              </a:rPr>
              <a:t>text</a:t>
            </a:r>
            <a:r>
              <a:rPr lang="es-AR" sz="1100" b="0" dirty="0">
                <a:solidFill>
                  <a:srgbClr val="D4D4D4"/>
                </a:solidFill>
                <a:effectLst/>
                <a:latin typeface="Consolas" panose="020B0609020204030204" pitchFamily="49" charset="0"/>
              </a:rPr>
              <a:t>=</a:t>
            </a:r>
            <a:r>
              <a:rPr lang="es-AR" sz="1100" b="0" dirty="0">
                <a:solidFill>
                  <a:srgbClr val="CE9178"/>
                </a:solidFill>
                <a:effectLst/>
                <a:latin typeface="Consolas" panose="020B0609020204030204" pitchFamily="49" charset="0"/>
              </a:rPr>
              <a:t>"Temperatura en </a:t>
            </a:r>
            <a:r>
              <a:rPr lang="es-AR" sz="1100" b="0" dirty="0" err="1">
                <a:solidFill>
                  <a:srgbClr val="CE9178"/>
                </a:solidFill>
                <a:effectLst/>
                <a:latin typeface="Consolas" panose="020B0609020204030204" pitchFamily="49" charset="0"/>
              </a:rPr>
              <a:t>ºC</a:t>
            </a:r>
            <a:r>
              <a:rPr lang="es-AR" sz="1100" b="0" dirty="0">
                <a:solidFill>
                  <a:srgbClr val="CE9178"/>
                </a:solidFill>
                <a:effectLst/>
                <a:latin typeface="Consolas" panose="020B0609020204030204" pitchFamily="49" charset="0"/>
              </a:rPr>
              <a:t>:"</a:t>
            </a:r>
            <a:r>
              <a:rPr lang="es-AR" sz="1100" b="0" dirty="0">
                <a:solidFill>
                  <a:srgbClr val="D4D4D4"/>
                </a:solidFill>
                <a:effectLst/>
                <a:latin typeface="Consolas" panose="020B0609020204030204" pitchFamily="49" charset="0"/>
              </a:rPr>
              <a:t>)</a:t>
            </a:r>
          </a:p>
          <a:p>
            <a:r>
              <a:rPr lang="es-AR" sz="1100" b="0" dirty="0" err="1">
                <a:solidFill>
                  <a:srgbClr val="9CDCFE"/>
                </a:solidFill>
                <a:effectLst/>
                <a:latin typeface="Consolas" panose="020B0609020204030204" pitchFamily="49" charset="0"/>
              </a:rPr>
              <a:t>etiqueta_temp_celsius</a:t>
            </a:r>
            <a:r>
              <a:rPr lang="es-AR" sz="1100" b="0" dirty="0" err="1">
                <a:solidFill>
                  <a:srgbClr val="D4D4D4"/>
                </a:solidFill>
                <a:effectLst/>
                <a:latin typeface="Consolas" panose="020B0609020204030204" pitchFamily="49" charset="0"/>
              </a:rPr>
              <a:t>.</a:t>
            </a:r>
            <a:r>
              <a:rPr lang="es-AR" sz="1100" b="0" dirty="0" err="1">
                <a:solidFill>
                  <a:srgbClr val="9CDCFE"/>
                </a:solidFill>
                <a:effectLst/>
                <a:latin typeface="Consolas" panose="020B0609020204030204" pitchFamily="49" charset="0"/>
              </a:rPr>
              <a:t>place</a:t>
            </a:r>
            <a:r>
              <a:rPr lang="es-AR" sz="1100" b="0" dirty="0">
                <a:solidFill>
                  <a:srgbClr val="D4D4D4"/>
                </a:solidFill>
                <a:effectLst/>
                <a:latin typeface="Consolas" panose="020B0609020204030204" pitchFamily="49" charset="0"/>
              </a:rPr>
              <a:t>(</a:t>
            </a:r>
            <a:r>
              <a:rPr lang="es-AR" sz="1100" b="0" dirty="0">
                <a:solidFill>
                  <a:srgbClr val="9CDCFE"/>
                </a:solidFill>
                <a:effectLst/>
                <a:latin typeface="Consolas" panose="020B0609020204030204" pitchFamily="49" charset="0"/>
              </a:rPr>
              <a:t>x</a:t>
            </a:r>
            <a:r>
              <a:rPr lang="es-AR" sz="1100" b="0" dirty="0">
                <a:solidFill>
                  <a:srgbClr val="D4D4D4"/>
                </a:solidFill>
                <a:effectLst/>
                <a:latin typeface="Consolas" panose="020B0609020204030204" pitchFamily="49" charset="0"/>
              </a:rPr>
              <a:t>=</a:t>
            </a:r>
            <a:r>
              <a:rPr lang="es-AR" sz="1100" b="0" dirty="0">
                <a:solidFill>
                  <a:srgbClr val="B5CEA8"/>
                </a:solidFill>
                <a:effectLst/>
                <a:latin typeface="Consolas" panose="020B0609020204030204" pitchFamily="49" charset="0"/>
              </a:rPr>
              <a:t>20</a:t>
            </a:r>
            <a:r>
              <a:rPr lang="es-AR" sz="1100" b="0" dirty="0">
                <a:solidFill>
                  <a:srgbClr val="D4D4D4"/>
                </a:solidFill>
                <a:effectLst/>
                <a:latin typeface="Consolas" panose="020B0609020204030204" pitchFamily="49" charset="0"/>
              </a:rPr>
              <a:t>, </a:t>
            </a:r>
            <a:r>
              <a:rPr lang="es-AR" sz="1100" b="0" dirty="0">
                <a:solidFill>
                  <a:srgbClr val="9CDCFE"/>
                </a:solidFill>
                <a:effectLst/>
                <a:latin typeface="Consolas" panose="020B0609020204030204" pitchFamily="49" charset="0"/>
              </a:rPr>
              <a:t>y</a:t>
            </a:r>
            <a:r>
              <a:rPr lang="es-AR" sz="1100" b="0" dirty="0">
                <a:solidFill>
                  <a:srgbClr val="D4D4D4"/>
                </a:solidFill>
                <a:effectLst/>
                <a:latin typeface="Consolas" panose="020B0609020204030204" pitchFamily="49" charset="0"/>
              </a:rPr>
              <a:t>=</a:t>
            </a:r>
            <a:r>
              <a:rPr lang="es-AR" sz="1100" b="0" dirty="0">
                <a:solidFill>
                  <a:srgbClr val="B5CEA8"/>
                </a:solidFill>
                <a:effectLst/>
                <a:latin typeface="Consolas" panose="020B0609020204030204" pitchFamily="49" charset="0"/>
              </a:rPr>
              <a:t>20</a:t>
            </a:r>
            <a:r>
              <a:rPr lang="es-AR" sz="1100" b="0" dirty="0">
                <a:solidFill>
                  <a:srgbClr val="D4D4D4"/>
                </a:solidFill>
                <a:effectLst/>
                <a:latin typeface="Consolas" panose="020B0609020204030204" pitchFamily="49" charset="0"/>
              </a:rPr>
              <a:t>)</a:t>
            </a:r>
          </a:p>
          <a:p>
            <a:r>
              <a:rPr lang="es-AR" sz="1100" b="0" dirty="0" err="1">
                <a:solidFill>
                  <a:srgbClr val="9CDCFE"/>
                </a:solidFill>
                <a:effectLst/>
                <a:latin typeface="Consolas" panose="020B0609020204030204" pitchFamily="49" charset="0"/>
              </a:rPr>
              <a:t>caja_temp_celsius</a:t>
            </a:r>
            <a:r>
              <a:rPr lang="es-AR" sz="1100" b="0" dirty="0">
                <a:solidFill>
                  <a:srgbClr val="D4D4D4"/>
                </a:solidFill>
                <a:effectLst/>
                <a:latin typeface="Consolas" panose="020B0609020204030204" pitchFamily="49" charset="0"/>
              </a:rPr>
              <a:t> = </a:t>
            </a:r>
            <a:r>
              <a:rPr lang="es-AR" sz="1100" b="0" dirty="0" err="1">
                <a:solidFill>
                  <a:srgbClr val="4EC9B0"/>
                </a:solidFill>
                <a:effectLst/>
                <a:latin typeface="Consolas" panose="020B0609020204030204" pitchFamily="49" charset="0"/>
              </a:rPr>
              <a:t>ttk</a:t>
            </a:r>
            <a:r>
              <a:rPr lang="es-AR" sz="1100" b="0" dirty="0" err="1">
                <a:solidFill>
                  <a:srgbClr val="D4D4D4"/>
                </a:solidFill>
                <a:effectLst/>
                <a:latin typeface="Consolas" panose="020B0609020204030204" pitchFamily="49" charset="0"/>
              </a:rPr>
              <a:t>.</a:t>
            </a:r>
            <a:r>
              <a:rPr lang="es-AR" sz="1100" b="0" dirty="0" err="1">
                <a:solidFill>
                  <a:srgbClr val="4EC9B0"/>
                </a:solidFill>
                <a:effectLst/>
                <a:latin typeface="Consolas" panose="020B0609020204030204" pitchFamily="49" charset="0"/>
              </a:rPr>
              <a:t>Entry</a:t>
            </a:r>
            <a:r>
              <a:rPr lang="es-AR" sz="1100" b="0" dirty="0">
                <a:solidFill>
                  <a:srgbClr val="D4D4D4"/>
                </a:solidFill>
                <a:effectLst/>
                <a:latin typeface="Consolas" panose="020B0609020204030204" pitchFamily="49" charset="0"/>
              </a:rPr>
              <a:t>()</a:t>
            </a:r>
          </a:p>
          <a:p>
            <a:r>
              <a:rPr lang="es-AR" sz="1100" b="0" dirty="0" err="1">
                <a:solidFill>
                  <a:srgbClr val="9CDCFE"/>
                </a:solidFill>
                <a:effectLst/>
                <a:latin typeface="Consolas" panose="020B0609020204030204" pitchFamily="49" charset="0"/>
              </a:rPr>
              <a:t>caja_temp_celsius</a:t>
            </a:r>
            <a:r>
              <a:rPr lang="es-AR" sz="1100" b="0" dirty="0" err="1">
                <a:solidFill>
                  <a:srgbClr val="D4D4D4"/>
                </a:solidFill>
                <a:effectLst/>
                <a:latin typeface="Consolas" panose="020B0609020204030204" pitchFamily="49" charset="0"/>
              </a:rPr>
              <a:t>.</a:t>
            </a:r>
            <a:r>
              <a:rPr lang="es-AR" sz="1100" b="0" dirty="0" err="1">
                <a:solidFill>
                  <a:srgbClr val="9CDCFE"/>
                </a:solidFill>
                <a:effectLst/>
                <a:latin typeface="Consolas" panose="020B0609020204030204" pitchFamily="49" charset="0"/>
              </a:rPr>
              <a:t>place</a:t>
            </a:r>
            <a:r>
              <a:rPr lang="es-AR" sz="1100" b="0" dirty="0">
                <a:solidFill>
                  <a:srgbClr val="D4D4D4"/>
                </a:solidFill>
                <a:effectLst/>
                <a:latin typeface="Consolas" panose="020B0609020204030204" pitchFamily="49" charset="0"/>
              </a:rPr>
              <a:t>(</a:t>
            </a:r>
            <a:r>
              <a:rPr lang="es-AR" sz="1100" b="0" dirty="0">
                <a:solidFill>
                  <a:srgbClr val="9CDCFE"/>
                </a:solidFill>
                <a:effectLst/>
                <a:latin typeface="Consolas" panose="020B0609020204030204" pitchFamily="49" charset="0"/>
              </a:rPr>
              <a:t>x</a:t>
            </a:r>
            <a:r>
              <a:rPr lang="es-AR" sz="1100" b="0" dirty="0">
                <a:solidFill>
                  <a:srgbClr val="D4D4D4"/>
                </a:solidFill>
                <a:effectLst/>
                <a:latin typeface="Consolas" panose="020B0609020204030204" pitchFamily="49" charset="0"/>
              </a:rPr>
              <a:t>=</a:t>
            </a:r>
            <a:r>
              <a:rPr lang="es-AR" sz="1100" b="0" dirty="0">
                <a:solidFill>
                  <a:srgbClr val="B5CEA8"/>
                </a:solidFill>
                <a:effectLst/>
                <a:latin typeface="Consolas" panose="020B0609020204030204" pitchFamily="49" charset="0"/>
              </a:rPr>
              <a:t>140</a:t>
            </a:r>
            <a:r>
              <a:rPr lang="es-AR" sz="1100" b="0" dirty="0">
                <a:solidFill>
                  <a:srgbClr val="D4D4D4"/>
                </a:solidFill>
                <a:effectLst/>
                <a:latin typeface="Consolas" panose="020B0609020204030204" pitchFamily="49" charset="0"/>
              </a:rPr>
              <a:t>, </a:t>
            </a:r>
            <a:r>
              <a:rPr lang="es-AR" sz="1100" b="0" dirty="0">
                <a:solidFill>
                  <a:srgbClr val="9CDCFE"/>
                </a:solidFill>
                <a:effectLst/>
                <a:latin typeface="Consolas" panose="020B0609020204030204" pitchFamily="49" charset="0"/>
              </a:rPr>
              <a:t>y</a:t>
            </a:r>
            <a:r>
              <a:rPr lang="es-AR" sz="1100" b="0" dirty="0">
                <a:solidFill>
                  <a:srgbClr val="D4D4D4"/>
                </a:solidFill>
                <a:effectLst/>
                <a:latin typeface="Consolas" panose="020B0609020204030204" pitchFamily="49" charset="0"/>
              </a:rPr>
              <a:t>=</a:t>
            </a:r>
            <a:r>
              <a:rPr lang="es-AR" sz="1100" b="0" dirty="0">
                <a:solidFill>
                  <a:srgbClr val="B5CEA8"/>
                </a:solidFill>
                <a:effectLst/>
                <a:latin typeface="Consolas" panose="020B0609020204030204" pitchFamily="49" charset="0"/>
              </a:rPr>
              <a:t>20</a:t>
            </a:r>
            <a:r>
              <a:rPr lang="es-AR" sz="1100" b="0" dirty="0">
                <a:solidFill>
                  <a:srgbClr val="D4D4D4"/>
                </a:solidFill>
                <a:effectLst/>
                <a:latin typeface="Consolas" panose="020B0609020204030204" pitchFamily="49" charset="0"/>
              </a:rPr>
              <a:t>, </a:t>
            </a:r>
            <a:r>
              <a:rPr lang="es-AR" sz="1100" b="0" dirty="0" err="1">
                <a:solidFill>
                  <a:srgbClr val="9CDCFE"/>
                </a:solidFill>
                <a:effectLst/>
                <a:latin typeface="Consolas" panose="020B0609020204030204" pitchFamily="49" charset="0"/>
              </a:rPr>
              <a:t>width</a:t>
            </a:r>
            <a:r>
              <a:rPr lang="es-AR" sz="1100" b="0" dirty="0">
                <a:solidFill>
                  <a:srgbClr val="D4D4D4"/>
                </a:solidFill>
                <a:effectLst/>
                <a:latin typeface="Consolas" panose="020B0609020204030204" pitchFamily="49" charset="0"/>
              </a:rPr>
              <a:t>=</a:t>
            </a:r>
            <a:r>
              <a:rPr lang="es-AR" sz="1100" b="0" dirty="0">
                <a:solidFill>
                  <a:srgbClr val="B5CEA8"/>
                </a:solidFill>
                <a:effectLst/>
                <a:latin typeface="Consolas" panose="020B0609020204030204" pitchFamily="49" charset="0"/>
              </a:rPr>
              <a:t>60</a:t>
            </a:r>
            <a:r>
              <a:rPr lang="es-AR" sz="1100" b="0" dirty="0">
                <a:solidFill>
                  <a:srgbClr val="D4D4D4"/>
                </a:solidFill>
                <a:effectLst/>
                <a:latin typeface="Consolas" panose="020B0609020204030204" pitchFamily="49" charset="0"/>
              </a:rPr>
              <a:t>)</a:t>
            </a:r>
          </a:p>
          <a:p>
            <a:r>
              <a:rPr lang="es-AR" sz="1100" b="0" dirty="0" err="1">
                <a:solidFill>
                  <a:srgbClr val="9CDCFE"/>
                </a:solidFill>
                <a:effectLst/>
                <a:latin typeface="Consolas" panose="020B0609020204030204" pitchFamily="49" charset="0"/>
              </a:rPr>
              <a:t>boton_convertir</a:t>
            </a:r>
            <a:r>
              <a:rPr lang="es-AR" sz="1100" b="0" dirty="0">
                <a:solidFill>
                  <a:srgbClr val="D4D4D4"/>
                </a:solidFill>
                <a:effectLst/>
                <a:latin typeface="Consolas" panose="020B0609020204030204" pitchFamily="49" charset="0"/>
              </a:rPr>
              <a:t> = </a:t>
            </a:r>
            <a:r>
              <a:rPr lang="es-AR" sz="1100" b="0" dirty="0" err="1">
                <a:solidFill>
                  <a:srgbClr val="4EC9B0"/>
                </a:solidFill>
                <a:effectLst/>
                <a:latin typeface="Consolas" panose="020B0609020204030204" pitchFamily="49" charset="0"/>
              </a:rPr>
              <a:t>ttk</a:t>
            </a:r>
            <a:r>
              <a:rPr lang="es-AR" sz="1100" b="0" dirty="0" err="1">
                <a:solidFill>
                  <a:srgbClr val="D4D4D4"/>
                </a:solidFill>
                <a:effectLst/>
                <a:latin typeface="Consolas" panose="020B0609020204030204" pitchFamily="49" charset="0"/>
              </a:rPr>
              <a:t>.</a:t>
            </a:r>
            <a:r>
              <a:rPr lang="es-AR" sz="1100" b="0" dirty="0" err="1">
                <a:solidFill>
                  <a:srgbClr val="4EC9B0"/>
                </a:solidFill>
                <a:effectLst/>
                <a:latin typeface="Consolas" panose="020B0609020204030204" pitchFamily="49" charset="0"/>
              </a:rPr>
              <a:t>Button</a:t>
            </a:r>
            <a:r>
              <a:rPr lang="es-AR" sz="1100" b="0" dirty="0">
                <a:solidFill>
                  <a:srgbClr val="D4D4D4"/>
                </a:solidFill>
                <a:effectLst/>
                <a:latin typeface="Consolas" panose="020B0609020204030204" pitchFamily="49" charset="0"/>
              </a:rPr>
              <a:t>(</a:t>
            </a:r>
            <a:r>
              <a:rPr lang="es-AR" sz="1100" b="0" dirty="0" err="1">
                <a:solidFill>
                  <a:srgbClr val="9CDCFE"/>
                </a:solidFill>
                <a:effectLst/>
                <a:latin typeface="Consolas" panose="020B0609020204030204" pitchFamily="49" charset="0"/>
              </a:rPr>
              <a:t>text</a:t>
            </a:r>
            <a:r>
              <a:rPr lang="es-AR" sz="1100" b="0" dirty="0">
                <a:solidFill>
                  <a:srgbClr val="D4D4D4"/>
                </a:solidFill>
                <a:effectLst/>
                <a:latin typeface="Consolas" panose="020B0609020204030204" pitchFamily="49" charset="0"/>
              </a:rPr>
              <a:t>=</a:t>
            </a:r>
            <a:r>
              <a:rPr lang="es-AR" sz="1100" b="0" dirty="0">
                <a:solidFill>
                  <a:srgbClr val="CE9178"/>
                </a:solidFill>
                <a:effectLst/>
                <a:latin typeface="Consolas" panose="020B0609020204030204" pitchFamily="49" charset="0"/>
              </a:rPr>
              <a:t>"Convertir"</a:t>
            </a:r>
            <a:r>
              <a:rPr lang="es-AR" sz="1100" b="0" dirty="0">
                <a:solidFill>
                  <a:srgbClr val="D4D4D4"/>
                </a:solidFill>
                <a:effectLst/>
                <a:latin typeface="Consolas" panose="020B0609020204030204" pitchFamily="49" charset="0"/>
              </a:rPr>
              <a:t>, </a:t>
            </a:r>
            <a:r>
              <a:rPr lang="es-AR" sz="1100" b="0" dirty="0" err="1">
                <a:solidFill>
                  <a:srgbClr val="9CDCFE"/>
                </a:solidFill>
                <a:effectLst/>
                <a:latin typeface="Consolas" panose="020B0609020204030204" pitchFamily="49" charset="0"/>
              </a:rPr>
              <a:t>command</a:t>
            </a:r>
            <a:r>
              <a:rPr lang="es-AR" sz="1100" b="0" dirty="0">
                <a:solidFill>
                  <a:srgbClr val="D4D4D4"/>
                </a:solidFill>
                <a:effectLst/>
                <a:latin typeface="Consolas" panose="020B0609020204030204" pitchFamily="49" charset="0"/>
              </a:rPr>
              <a:t>=</a:t>
            </a:r>
            <a:r>
              <a:rPr lang="es-AR" sz="1100" b="0" dirty="0" err="1">
                <a:solidFill>
                  <a:srgbClr val="DCDCAA"/>
                </a:solidFill>
                <a:effectLst/>
                <a:latin typeface="Consolas" panose="020B0609020204030204" pitchFamily="49" charset="0"/>
              </a:rPr>
              <a:t>convertir_temp</a:t>
            </a:r>
            <a:r>
              <a:rPr lang="es-AR" sz="1100" b="0" dirty="0">
                <a:solidFill>
                  <a:srgbClr val="D4D4D4"/>
                </a:solidFill>
                <a:effectLst/>
                <a:latin typeface="Consolas" panose="020B0609020204030204" pitchFamily="49" charset="0"/>
              </a:rPr>
              <a:t>)</a:t>
            </a:r>
          </a:p>
          <a:p>
            <a:r>
              <a:rPr lang="es-AR" sz="1100" b="0" dirty="0" err="1">
                <a:solidFill>
                  <a:srgbClr val="9CDCFE"/>
                </a:solidFill>
                <a:effectLst/>
                <a:latin typeface="Consolas" panose="020B0609020204030204" pitchFamily="49" charset="0"/>
              </a:rPr>
              <a:t>boton_convertir</a:t>
            </a:r>
            <a:r>
              <a:rPr lang="es-AR" sz="1100" b="0" dirty="0" err="1">
                <a:solidFill>
                  <a:srgbClr val="D4D4D4"/>
                </a:solidFill>
                <a:effectLst/>
                <a:latin typeface="Consolas" panose="020B0609020204030204" pitchFamily="49" charset="0"/>
              </a:rPr>
              <a:t>.</a:t>
            </a:r>
            <a:r>
              <a:rPr lang="es-AR" sz="1100" b="0" dirty="0" err="1">
                <a:solidFill>
                  <a:srgbClr val="9CDCFE"/>
                </a:solidFill>
                <a:effectLst/>
                <a:latin typeface="Consolas" panose="020B0609020204030204" pitchFamily="49" charset="0"/>
              </a:rPr>
              <a:t>place</a:t>
            </a:r>
            <a:r>
              <a:rPr lang="es-AR" sz="1100" b="0" dirty="0">
                <a:solidFill>
                  <a:srgbClr val="D4D4D4"/>
                </a:solidFill>
                <a:effectLst/>
                <a:latin typeface="Consolas" panose="020B0609020204030204" pitchFamily="49" charset="0"/>
              </a:rPr>
              <a:t>(</a:t>
            </a:r>
            <a:r>
              <a:rPr lang="es-AR" sz="1100" b="0" dirty="0">
                <a:solidFill>
                  <a:srgbClr val="9CDCFE"/>
                </a:solidFill>
                <a:effectLst/>
                <a:latin typeface="Consolas" panose="020B0609020204030204" pitchFamily="49" charset="0"/>
              </a:rPr>
              <a:t>x</a:t>
            </a:r>
            <a:r>
              <a:rPr lang="es-AR" sz="1100" b="0" dirty="0">
                <a:solidFill>
                  <a:srgbClr val="D4D4D4"/>
                </a:solidFill>
                <a:effectLst/>
                <a:latin typeface="Consolas" panose="020B0609020204030204" pitchFamily="49" charset="0"/>
              </a:rPr>
              <a:t>=</a:t>
            </a:r>
            <a:r>
              <a:rPr lang="es-AR" sz="1100" b="0" dirty="0">
                <a:solidFill>
                  <a:srgbClr val="B5CEA8"/>
                </a:solidFill>
                <a:effectLst/>
                <a:latin typeface="Consolas" panose="020B0609020204030204" pitchFamily="49" charset="0"/>
              </a:rPr>
              <a:t>20</a:t>
            </a:r>
            <a:r>
              <a:rPr lang="es-AR" sz="1100" b="0" dirty="0">
                <a:solidFill>
                  <a:srgbClr val="D4D4D4"/>
                </a:solidFill>
                <a:effectLst/>
                <a:latin typeface="Consolas" panose="020B0609020204030204" pitchFamily="49" charset="0"/>
              </a:rPr>
              <a:t>, </a:t>
            </a:r>
            <a:r>
              <a:rPr lang="es-AR" sz="1100" b="0" dirty="0">
                <a:solidFill>
                  <a:srgbClr val="9CDCFE"/>
                </a:solidFill>
                <a:effectLst/>
                <a:latin typeface="Consolas" panose="020B0609020204030204" pitchFamily="49" charset="0"/>
              </a:rPr>
              <a:t>y</a:t>
            </a:r>
            <a:r>
              <a:rPr lang="es-AR" sz="1100" b="0" dirty="0">
                <a:solidFill>
                  <a:srgbClr val="D4D4D4"/>
                </a:solidFill>
                <a:effectLst/>
                <a:latin typeface="Consolas" panose="020B0609020204030204" pitchFamily="49" charset="0"/>
              </a:rPr>
              <a:t>=</a:t>
            </a:r>
            <a:r>
              <a:rPr lang="es-AR" sz="1100" b="0" dirty="0">
                <a:solidFill>
                  <a:srgbClr val="B5CEA8"/>
                </a:solidFill>
                <a:effectLst/>
                <a:latin typeface="Consolas" panose="020B0609020204030204" pitchFamily="49" charset="0"/>
              </a:rPr>
              <a:t>60</a:t>
            </a:r>
            <a:r>
              <a:rPr lang="es-AR" sz="1100" b="0" dirty="0">
                <a:solidFill>
                  <a:srgbClr val="D4D4D4"/>
                </a:solidFill>
                <a:effectLst/>
                <a:latin typeface="Consolas" panose="020B0609020204030204" pitchFamily="49" charset="0"/>
              </a:rPr>
              <a:t>)</a:t>
            </a:r>
          </a:p>
          <a:p>
            <a:r>
              <a:rPr lang="es-AR" sz="1100" b="0" dirty="0" err="1">
                <a:solidFill>
                  <a:srgbClr val="9CDCFE"/>
                </a:solidFill>
                <a:effectLst/>
                <a:latin typeface="Consolas" panose="020B0609020204030204" pitchFamily="49" charset="0"/>
              </a:rPr>
              <a:t>etiqueta_temp_kelvin</a:t>
            </a:r>
            <a:r>
              <a:rPr lang="es-AR" sz="1100" b="0" dirty="0">
                <a:solidFill>
                  <a:srgbClr val="D4D4D4"/>
                </a:solidFill>
                <a:effectLst/>
                <a:latin typeface="Consolas" panose="020B0609020204030204" pitchFamily="49" charset="0"/>
              </a:rPr>
              <a:t> = </a:t>
            </a:r>
            <a:r>
              <a:rPr lang="es-AR" sz="1100" b="0" dirty="0" err="1">
                <a:solidFill>
                  <a:srgbClr val="4EC9B0"/>
                </a:solidFill>
                <a:effectLst/>
                <a:latin typeface="Consolas" panose="020B0609020204030204" pitchFamily="49" charset="0"/>
              </a:rPr>
              <a:t>ttk</a:t>
            </a:r>
            <a:r>
              <a:rPr lang="es-AR" sz="1100" b="0" dirty="0" err="1">
                <a:solidFill>
                  <a:srgbClr val="D4D4D4"/>
                </a:solidFill>
                <a:effectLst/>
                <a:latin typeface="Consolas" panose="020B0609020204030204" pitchFamily="49" charset="0"/>
              </a:rPr>
              <a:t>.</a:t>
            </a:r>
            <a:r>
              <a:rPr lang="es-AR" sz="1100" b="0" dirty="0" err="1">
                <a:solidFill>
                  <a:srgbClr val="4EC9B0"/>
                </a:solidFill>
                <a:effectLst/>
                <a:latin typeface="Consolas" panose="020B0609020204030204" pitchFamily="49" charset="0"/>
              </a:rPr>
              <a:t>Label</a:t>
            </a:r>
            <a:r>
              <a:rPr lang="es-AR" sz="1100" b="0" dirty="0">
                <a:solidFill>
                  <a:srgbClr val="D4D4D4"/>
                </a:solidFill>
                <a:effectLst/>
                <a:latin typeface="Consolas" panose="020B0609020204030204" pitchFamily="49" charset="0"/>
              </a:rPr>
              <a:t>(</a:t>
            </a:r>
            <a:r>
              <a:rPr lang="es-AR" sz="1100" b="0" dirty="0" err="1">
                <a:solidFill>
                  <a:srgbClr val="9CDCFE"/>
                </a:solidFill>
                <a:effectLst/>
                <a:latin typeface="Consolas" panose="020B0609020204030204" pitchFamily="49" charset="0"/>
              </a:rPr>
              <a:t>text</a:t>
            </a:r>
            <a:r>
              <a:rPr lang="es-AR" sz="1100" b="0" dirty="0">
                <a:solidFill>
                  <a:srgbClr val="D4D4D4"/>
                </a:solidFill>
                <a:effectLst/>
                <a:latin typeface="Consolas" panose="020B0609020204030204" pitchFamily="49" charset="0"/>
              </a:rPr>
              <a:t>=</a:t>
            </a:r>
            <a:r>
              <a:rPr lang="es-AR" sz="1100" b="0" dirty="0">
                <a:solidFill>
                  <a:srgbClr val="CE9178"/>
                </a:solidFill>
                <a:effectLst/>
                <a:latin typeface="Consolas" panose="020B0609020204030204" pitchFamily="49" charset="0"/>
              </a:rPr>
              <a:t>"Temperatura en K: n/a"</a:t>
            </a:r>
            <a:r>
              <a:rPr lang="es-AR" sz="1100" b="0" dirty="0">
                <a:solidFill>
                  <a:srgbClr val="D4D4D4"/>
                </a:solidFill>
                <a:effectLst/>
                <a:latin typeface="Consolas" panose="020B0609020204030204" pitchFamily="49" charset="0"/>
              </a:rPr>
              <a:t>)</a:t>
            </a:r>
          </a:p>
          <a:p>
            <a:r>
              <a:rPr lang="es-AR" sz="1100" b="0" dirty="0" err="1">
                <a:solidFill>
                  <a:srgbClr val="9CDCFE"/>
                </a:solidFill>
                <a:effectLst/>
                <a:latin typeface="Consolas" panose="020B0609020204030204" pitchFamily="49" charset="0"/>
              </a:rPr>
              <a:t>etiqueta_temp_kelvin</a:t>
            </a:r>
            <a:r>
              <a:rPr lang="es-AR" sz="1100" b="0" dirty="0" err="1">
                <a:solidFill>
                  <a:srgbClr val="D4D4D4"/>
                </a:solidFill>
                <a:effectLst/>
                <a:latin typeface="Consolas" panose="020B0609020204030204" pitchFamily="49" charset="0"/>
              </a:rPr>
              <a:t>.</a:t>
            </a:r>
            <a:r>
              <a:rPr lang="es-AR" sz="1100" b="0" dirty="0" err="1">
                <a:solidFill>
                  <a:srgbClr val="9CDCFE"/>
                </a:solidFill>
                <a:effectLst/>
                <a:latin typeface="Consolas" panose="020B0609020204030204" pitchFamily="49" charset="0"/>
              </a:rPr>
              <a:t>place</a:t>
            </a:r>
            <a:r>
              <a:rPr lang="es-AR" sz="1100" b="0" dirty="0">
                <a:solidFill>
                  <a:srgbClr val="D4D4D4"/>
                </a:solidFill>
                <a:effectLst/>
                <a:latin typeface="Consolas" panose="020B0609020204030204" pitchFamily="49" charset="0"/>
              </a:rPr>
              <a:t>(</a:t>
            </a:r>
            <a:r>
              <a:rPr lang="es-AR" sz="1100" b="0" dirty="0">
                <a:solidFill>
                  <a:srgbClr val="9CDCFE"/>
                </a:solidFill>
                <a:effectLst/>
                <a:latin typeface="Consolas" panose="020B0609020204030204" pitchFamily="49" charset="0"/>
              </a:rPr>
              <a:t>x</a:t>
            </a:r>
            <a:r>
              <a:rPr lang="es-AR" sz="1100" b="0" dirty="0">
                <a:solidFill>
                  <a:srgbClr val="D4D4D4"/>
                </a:solidFill>
                <a:effectLst/>
                <a:latin typeface="Consolas" panose="020B0609020204030204" pitchFamily="49" charset="0"/>
              </a:rPr>
              <a:t>=</a:t>
            </a:r>
            <a:r>
              <a:rPr lang="es-AR" sz="1100" b="0" dirty="0">
                <a:solidFill>
                  <a:srgbClr val="B5CEA8"/>
                </a:solidFill>
                <a:effectLst/>
                <a:latin typeface="Consolas" panose="020B0609020204030204" pitchFamily="49" charset="0"/>
              </a:rPr>
              <a:t>20</a:t>
            </a:r>
            <a:r>
              <a:rPr lang="es-AR" sz="1100" b="0" dirty="0">
                <a:solidFill>
                  <a:srgbClr val="D4D4D4"/>
                </a:solidFill>
                <a:effectLst/>
                <a:latin typeface="Consolas" panose="020B0609020204030204" pitchFamily="49" charset="0"/>
              </a:rPr>
              <a:t>, </a:t>
            </a:r>
            <a:r>
              <a:rPr lang="es-AR" sz="1100" b="0" dirty="0">
                <a:solidFill>
                  <a:srgbClr val="9CDCFE"/>
                </a:solidFill>
                <a:effectLst/>
                <a:latin typeface="Consolas" panose="020B0609020204030204" pitchFamily="49" charset="0"/>
              </a:rPr>
              <a:t>y</a:t>
            </a:r>
            <a:r>
              <a:rPr lang="es-AR" sz="1100" b="0" dirty="0">
                <a:solidFill>
                  <a:srgbClr val="D4D4D4"/>
                </a:solidFill>
                <a:effectLst/>
                <a:latin typeface="Consolas" panose="020B0609020204030204" pitchFamily="49" charset="0"/>
              </a:rPr>
              <a:t>=</a:t>
            </a:r>
            <a:r>
              <a:rPr lang="es-AR" sz="1100" b="0" dirty="0">
                <a:solidFill>
                  <a:srgbClr val="B5CEA8"/>
                </a:solidFill>
                <a:effectLst/>
                <a:latin typeface="Consolas" panose="020B0609020204030204" pitchFamily="49" charset="0"/>
              </a:rPr>
              <a:t>120</a:t>
            </a:r>
            <a:r>
              <a:rPr lang="es-AR" sz="1100" b="0" dirty="0">
                <a:solidFill>
                  <a:srgbClr val="D4D4D4"/>
                </a:solidFill>
                <a:effectLst/>
                <a:latin typeface="Consolas" panose="020B0609020204030204" pitchFamily="49" charset="0"/>
              </a:rPr>
              <a:t>)</a:t>
            </a:r>
          </a:p>
          <a:p>
            <a:r>
              <a:rPr lang="es-AR" sz="1100" b="0" dirty="0" err="1">
                <a:solidFill>
                  <a:srgbClr val="9CDCFE"/>
                </a:solidFill>
                <a:effectLst/>
                <a:latin typeface="Consolas" panose="020B0609020204030204" pitchFamily="49" charset="0"/>
              </a:rPr>
              <a:t>etiqueta_temp_fahrenheit</a:t>
            </a:r>
            <a:r>
              <a:rPr lang="es-AR" sz="1100" b="0" dirty="0">
                <a:solidFill>
                  <a:srgbClr val="D4D4D4"/>
                </a:solidFill>
                <a:effectLst/>
                <a:latin typeface="Consolas" panose="020B0609020204030204" pitchFamily="49" charset="0"/>
              </a:rPr>
              <a:t> = </a:t>
            </a:r>
            <a:r>
              <a:rPr lang="es-AR" sz="1100" b="0" dirty="0" err="1">
                <a:solidFill>
                  <a:srgbClr val="4EC9B0"/>
                </a:solidFill>
                <a:effectLst/>
                <a:latin typeface="Consolas" panose="020B0609020204030204" pitchFamily="49" charset="0"/>
              </a:rPr>
              <a:t>ttk</a:t>
            </a:r>
            <a:r>
              <a:rPr lang="es-AR" sz="1100" b="0" dirty="0" err="1">
                <a:solidFill>
                  <a:srgbClr val="D4D4D4"/>
                </a:solidFill>
                <a:effectLst/>
                <a:latin typeface="Consolas" panose="020B0609020204030204" pitchFamily="49" charset="0"/>
              </a:rPr>
              <a:t>.</a:t>
            </a:r>
            <a:r>
              <a:rPr lang="es-AR" sz="1100" b="0" dirty="0" err="1">
                <a:solidFill>
                  <a:srgbClr val="4EC9B0"/>
                </a:solidFill>
                <a:effectLst/>
                <a:latin typeface="Consolas" panose="020B0609020204030204" pitchFamily="49" charset="0"/>
              </a:rPr>
              <a:t>Label</a:t>
            </a:r>
            <a:r>
              <a:rPr lang="es-AR" sz="1100" b="0" dirty="0">
                <a:solidFill>
                  <a:srgbClr val="D4D4D4"/>
                </a:solidFill>
                <a:effectLst/>
                <a:latin typeface="Consolas" panose="020B0609020204030204" pitchFamily="49" charset="0"/>
              </a:rPr>
              <a:t>(</a:t>
            </a:r>
            <a:r>
              <a:rPr lang="es-AR" sz="1100" b="0" dirty="0" err="1">
                <a:solidFill>
                  <a:srgbClr val="9CDCFE"/>
                </a:solidFill>
                <a:effectLst/>
                <a:latin typeface="Consolas" panose="020B0609020204030204" pitchFamily="49" charset="0"/>
              </a:rPr>
              <a:t>text</a:t>
            </a:r>
            <a:r>
              <a:rPr lang="es-AR" sz="1100" b="0" dirty="0">
                <a:solidFill>
                  <a:srgbClr val="D4D4D4"/>
                </a:solidFill>
                <a:effectLst/>
                <a:latin typeface="Consolas" panose="020B0609020204030204" pitchFamily="49" charset="0"/>
              </a:rPr>
              <a:t>=</a:t>
            </a:r>
            <a:r>
              <a:rPr lang="es-AR" sz="1100" b="0" dirty="0">
                <a:solidFill>
                  <a:srgbClr val="CE9178"/>
                </a:solidFill>
                <a:effectLst/>
                <a:latin typeface="Consolas" panose="020B0609020204030204" pitchFamily="49" charset="0"/>
              </a:rPr>
              <a:t>"Temperatura en </a:t>
            </a:r>
            <a:r>
              <a:rPr lang="es-AR" sz="1100" b="0" dirty="0" err="1">
                <a:solidFill>
                  <a:srgbClr val="CE9178"/>
                </a:solidFill>
                <a:effectLst/>
                <a:latin typeface="Consolas" panose="020B0609020204030204" pitchFamily="49" charset="0"/>
              </a:rPr>
              <a:t>ºF</a:t>
            </a:r>
            <a:r>
              <a:rPr lang="es-AR" sz="1100" b="0" dirty="0">
                <a:solidFill>
                  <a:srgbClr val="CE9178"/>
                </a:solidFill>
                <a:effectLst/>
                <a:latin typeface="Consolas" panose="020B0609020204030204" pitchFamily="49" charset="0"/>
              </a:rPr>
              <a:t>: n/a"</a:t>
            </a:r>
            <a:r>
              <a:rPr lang="es-AR" sz="1100" b="0" dirty="0">
                <a:solidFill>
                  <a:srgbClr val="D4D4D4"/>
                </a:solidFill>
                <a:effectLst/>
                <a:latin typeface="Consolas" panose="020B0609020204030204" pitchFamily="49" charset="0"/>
              </a:rPr>
              <a:t>)</a:t>
            </a:r>
          </a:p>
          <a:p>
            <a:r>
              <a:rPr lang="es-AR" sz="1100" b="0" dirty="0" err="1">
                <a:solidFill>
                  <a:srgbClr val="9CDCFE"/>
                </a:solidFill>
                <a:effectLst/>
                <a:latin typeface="Consolas" panose="020B0609020204030204" pitchFamily="49" charset="0"/>
              </a:rPr>
              <a:t>etiqueta_temp_fahrenheit</a:t>
            </a:r>
            <a:r>
              <a:rPr lang="es-AR" sz="1100" b="0" dirty="0" err="1">
                <a:solidFill>
                  <a:srgbClr val="D4D4D4"/>
                </a:solidFill>
                <a:effectLst/>
                <a:latin typeface="Consolas" panose="020B0609020204030204" pitchFamily="49" charset="0"/>
              </a:rPr>
              <a:t>.</a:t>
            </a:r>
            <a:r>
              <a:rPr lang="es-AR" sz="1100" b="0" dirty="0" err="1">
                <a:solidFill>
                  <a:srgbClr val="9CDCFE"/>
                </a:solidFill>
                <a:effectLst/>
                <a:latin typeface="Consolas" panose="020B0609020204030204" pitchFamily="49" charset="0"/>
              </a:rPr>
              <a:t>place</a:t>
            </a:r>
            <a:r>
              <a:rPr lang="es-AR" sz="1100" b="0" dirty="0">
                <a:solidFill>
                  <a:srgbClr val="D4D4D4"/>
                </a:solidFill>
                <a:effectLst/>
                <a:latin typeface="Consolas" panose="020B0609020204030204" pitchFamily="49" charset="0"/>
              </a:rPr>
              <a:t>(</a:t>
            </a:r>
            <a:r>
              <a:rPr lang="es-AR" sz="1100" b="0" dirty="0">
                <a:solidFill>
                  <a:srgbClr val="9CDCFE"/>
                </a:solidFill>
                <a:effectLst/>
                <a:latin typeface="Consolas" panose="020B0609020204030204" pitchFamily="49" charset="0"/>
              </a:rPr>
              <a:t>x</a:t>
            </a:r>
            <a:r>
              <a:rPr lang="es-AR" sz="1100" b="0" dirty="0">
                <a:solidFill>
                  <a:srgbClr val="D4D4D4"/>
                </a:solidFill>
                <a:effectLst/>
                <a:latin typeface="Consolas" panose="020B0609020204030204" pitchFamily="49" charset="0"/>
              </a:rPr>
              <a:t>=</a:t>
            </a:r>
            <a:r>
              <a:rPr lang="es-AR" sz="1100" b="0" dirty="0">
                <a:solidFill>
                  <a:srgbClr val="B5CEA8"/>
                </a:solidFill>
                <a:effectLst/>
                <a:latin typeface="Consolas" panose="020B0609020204030204" pitchFamily="49" charset="0"/>
              </a:rPr>
              <a:t>20</a:t>
            </a:r>
            <a:r>
              <a:rPr lang="es-AR" sz="1100" b="0" dirty="0">
                <a:solidFill>
                  <a:srgbClr val="D4D4D4"/>
                </a:solidFill>
                <a:effectLst/>
                <a:latin typeface="Consolas" panose="020B0609020204030204" pitchFamily="49" charset="0"/>
              </a:rPr>
              <a:t>, </a:t>
            </a:r>
            <a:r>
              <a:rPr lang="es-AR" sz="1100" b="0" dirty="0">
                <a:solidFill>
                  <a:srgbClr val="9CDCFE"/>
                </a:solidFill>
                <a:effectLst/>
                <a:latin typeface="Consolas" panose="020B0609020204030204" pitchFamily="49" charset="0"/>
              </a:rPr>
              <a:t>y</a:t>
            </a:r>
            <a:r>
              <a:rPr lang="es-AR" sz="1100" b="0" dirty="0">
                <a:solidFill>
                  <a:srgbClr val="D4D4D4"/>
                </a:solidFill>
                <a:effectLst/>
                <a:latin typeface="Consolas" panose="020B0609020204030204" pitchFamily="49" charset="0"/>
              </a:rPr>
              <a:t>=</a:t>
            </a:r>
            <a:r>
              <a:rPr lang="es-AR" sz="1100" b="0" dirty="0">
                <a:solidFill>
                  <a:srgbClr val="B5CEA8"/>
                </a:solidFill>
                <a:effectLst/>
                <a:latin typeface="Consolas" panose="020B0609020204030204" pitchFamily="49" charset="0"/>
              </a:rPr>
              <a:t>160</a:t>
            </a:r>
            <a:r>
              <a:rPr lang="es-AR" sz="1100" b="0" dirty="0">
                <a:solidFill>
                  <a:srgbClr val="D4D4D4"/>
                </a:solidFill>
                <a:effectLst/>
                <a:latin typeface="Consolas" panose="020B0609020204030204" pitchFamily="49" charset="0"/>
              </a:rPr>
              <a:t>)</a:t>
            </a:r>
          </a:p>
          <a:p>
            <a:r>
              <a:rPr lang="es-AR" sz="1100" b="0" dirty="0" err="1">
                <a:solidFill>
                  <a:srgbClr val="9CDCFE"/>
                </a:solidFill>
                <a:effectLst/>
                <a:latin typeface="Consolas" panose="020B0609020204030204" pitchFamily="49" charset="0"/>
              </a:rPr>
              <a:t>ventana</a:t>
            </a:r>
            <a:r>
              <a:rPr lang="es-AR" sz="1100" b="0" dirty="0" err="1">
                <a:solidFill>
                  <a:srgbClr val="D4D4D4"/>
                </a:solidFill>
                <a:effectLst/>
                <a:latin typeface="Consolas" panose="020B0609020204030204" pitchFamily="49" charset="0"/>
              </a:rPr>
              <a:t>.</a:t>
            </a:r>
            <a:r>
              <a:rPr lang="es-AR" sz="1100" b="0" dirty="0" err="1">
                <a:solidFill>
                  <a:srgbClr val="DCDCAA"/>
                </a:solidFill>
                <a:effectLst/>
                <a:latin typeface="Consolas" panose="020B0609020204030204" pitchFamily="49" charset="0"/>
              </a:rPr>
              <a:t>mainloop</a:t>
            </a:r>
            <a:r>
              <a:rPr lang="es-AR" sz="1100" b="0" dirty="0">
                <a:solidFill>
                  <a:srgbClr val="D4D4D4"/>
                </a:solidFill>
                <a:effectLst/>
                <a:latin typeface="Consolas" panose="020B0609020204030204" pitchFamily="49" charset="0"/>
              </a:rPr>
              <a:t>()</a:t>
            </a:r>
          </a:p>
          <a:p>
            <a:endParaRPr lang="es-AR" sz="1100" b="0" dirty="0">
              <a:solidFill>
                <a:srgbClr val="D4D4D4"/>
              </a:solidFill>
              <a:effectLst/>
              <a:latin typeface="Consolas" panose="020B0609020204030204" pitchFamily="49" charset="0"/>
            </a:endParaRPr>
          </a:p>
        </p:txBody>
      </p:sp>
      <p:sp>
        <p:nvSpPr>
          <p:cNvPr id="8" name="CuadroTexto 7">
            <a:extLst>
              <a:ext uri="{FF2B5EF4-FFF2-40B4-BE49-F238E27FC236}">
                <a16:creationId xmlns:a16="http://schemas.microsoft.com/office/drawing/2014/main" id="{9600AA6D-A4EF-3F22-D264-8DCB581F6CEC}"/>
              </a:ext>
            </a:extLst>
          </p:cNvPr>
          <p:cNvSpPr txBox="1"/>
          <p:nvPr/>
        </p:nvSpPr>
        <p:spPr>
          <a:xfrm>
            <a:off x="407927" y="996793"/>
            <a:ext cx="11457675" cy="830997"/>
          </a:xfrm>
          <a:prstGeom prst="rect">
            <a:avLst/>
          </a:prstGeom>
          <a:noFill/>
        </p:spPr>
        <p:txBody>
          <a:bodyPr wrap="square">
            <a:spAutoFit/>
          </a:bodyPr>
          <a:lstStyle/>
          <a:p>
            <a:r>
              <a:rPr lang="es-MX" sz="1200" dirty="0"/>
              <a:t>¡Excelente! La función </a:t>
            </a:r>
            <a:r>
              <a:rPr lang="es-MX" sz="1200" dirty="0" err="1"/>
              <a:t>convertir_temp</a:t>
            </a:r>
            <a:r>
              <a:rPr lang="es-MX" sz="1200" dirty="0"/>
              <a:t>() será invocada por </a:t>
            </a:r>
            <a:r>
              <a:rPr lang="es-MX" sz="1200" dirty="0" err="1"/>
              <a:t>Tk</a:t>
            </a:r>
            <a:r>
              <a:rPr lang="es-MX" sz="1200" dirty="0"/>
              <a:t> cada vez que el usuario presione el </a:t>
            </a:r>
            <a:r>
              <a:rPr lang="es-MX" sz="1200" dirty="0" err="1"/>
              <a:t>boton_convertir</a:t>
            </a:r>
            <a:r>
              <a:rPr lang="es-MX" sz="1200" dirty="0"/>
              <a:t>.. El contenido de la caja </a:t>
            </a:r>
            <a:br>
              <a:rPr lang="es-MX" sz="1200" dirty="0"/>
            </a:br>
            <a:r>
              <a:rPr lang="es-MX" sz="1200" dirty="0"/>
              <a:t>de texto hemos tenido que convertirlo a un número de coma flotante vía la función incorporada </a:t>
            </a:r>
            <a:r>
              <a:rPr lang="es-MX" sz="1200" dirty="0" err="1"/>
              <a:t>float</a:t>
            </a:r>
            <a:r>
              <a:rPr lang="es-MX" sz="1200" dirty="0"/>
              <a:t>(), ya que por defecto el resultado de </a:t>
            </a:r>
            <a:r>
              <a:rPr lang="es-MX" sz="1200" dirty="0" err="1"/>
              <a:t>get</a:t>
            </a:r>
            <a:r>
              <a:rPr lang="es-MX" sz="1200" dirty="0"/>
              <a:t>() </a:t>
            </a:r>
            <a:br>
              <a:rPr lang="es-MX" sz="1200" dirty="0"/>
            </a:br>
            <a:r>
              <a:rPr lang="es-MX" sz="1200" dirty="0"/>
              <a:t>es siempre una cadena. En hora buena !!!,  una pequeña aplicación de escritorio escrita con Python y </a:t>
            </a:r>
            <a:r>
              <a:rPr lang="es-MX" sz="1200" dirty="0" err="1"/>
              <a:t>Tk</a:t>
            </a:r>
            <a:r>
              <a:rPr lang="es-MX" sz="1200" dirty="0"/>
              <a:t> y sus conceptos principales: ventana, </a:t>
            </a:r>
            <a:br>
              <a:rPr lang="es-MX" sz="1200" dirty="0"/>
            </a:br>
            <a:r>
              <a:rPr lang="es-MX" sz="1200" dirty="0"/>
              <a:t>controles, bucle principal, etc. </a:t>
            </a:r>
            <a:endParaRPr lang="es-AR" sz="1200" dirty="0"/>
          </a:p>
        </p:txBody>
      </p:sp>
      <p:pic>
        <p:nvPicPr>
          <p:cNvPr id="11" name="Imagen 10">
            <a:extLst>
              <a:ext uri="{FF2B5EF4-FFF2-40B4-BE49-F238E27FC236}">
                <a16:creationId xmlns:a16="http://schemas.microsoft.com/office/drawing/2014/main" id="{BA9E0820-6C0F-40A7-DDA4-637BDA88A83C}"/>
              </a:ext>
            </a:extLst>
          </p:cNvPr>
          <p:cNvPicPr>
            <a:picLocks noChangeAspect="1"/>
          </p:cNvPicPr>
          <p:nvPr/>
        </p:nvPicPr>
        <p:blipFill>
          <a:blip r:embed="rId5"/>
          <a:stretch>
            <a:fillRect/>
          </a:stretch>
        </p:blipFill>
        <p:spPr>
          <a:xfrm>
            <a:off x="6671108" y="2186671"/>
            <a:ext cx="4157364" cy="3423127"/>
          </a:xfrm>
          <a:prstGeom prst="rect">
            <a:avLst/>
          </a:prstGeom>
        </p:spPr>
      </p:pic>
      <p:pic>
        <p:nvPicPr>
          <p:cNvPr id="10" name="Imagen 9">
            <a:hlinkClick r:id="rId6"/>
            <a:extLst>
              <a:ext uri="{FF2B5EF4-FFF2-40B4-BE49-F238E27FC236}">
                <a16:creationId xmlns:a16="http://schemas.microsoft.com/office/drawing/2014/main" id="{E6EFA21A-2FD9-D4B6-EC54-F75EB696C116}"/>
              </a:ext>
            </a:extLst>
          </p:cNvPr>
          <p:cNvPicPr>
            <a:picLocks noChangeAspect="1"/>
          </p:cNvPicPr>
          <p:nvPr/>
        </p:nvPicPr>
        <p:blipFill>
          <a:blip r:embed="rId7">
            <a:duotone>
              <a:prstClr val="black"/>
              <a:schemeClr val="accent1">
                <a:tint val="45000"/>
                <a:satMod val="400000"/>
              </a:schemeClr>
            </a:duotone>
          </a:blip>
          <a:stretch>
            <a:fillRect/>
          </a:stretch>
        </p:blipFill>
        <p:spPr>
          <a:xfrm>
            <a:off x="10979525" y="5355238"/>
            <a:ext cx="992674" cy="771009"/>
          </a:xfrm>
          <a:prstGeom prst="rect">
            <a:avLst/>
          </a:prstGeom>
        </p:spPr>
      </p:pic>
      <p:sp>
        <p:nvSpPr>
          <p:cNvPr id="14" name="CuadroTexto 13">
            <a:extLst>
              <a:ext uri="{FF2B5EF4-FFF2-40B4-BE49-F238E27FC236}">
                <a16:creationId xmlns:a16="http://schemas.microsoft.com/office/drawing/2014/main" id="{3B702AEE-868F-4577-7613-1BB71DDBF369}"/>
              </a:ext>
            </a:extLst>
          </p:cNvPr>
          <p:cNvSpPr txBox="1"/>
          <p:nvPr/>
        </p:nvSpPr>
        <p:spPr>
          <a:xfrm>
            <a:off x="11084874" y="6142289"/>
            <a:ext cx="946093" cy="276999"/>
          </a:xfrm>
          <a:prstGeom prst="rect">
            <a:avLst/>
          </a:prstGeom>
          <a:noFill/>
        </p:spPr>
        <p:txBody>
          <a:bodyPr wrap="none" rtlCol="0">
            <a:spAutoFit/>
          </a:bodyPr>
          <a:lstStyle/>
          <a:p>
            <a:r>
              <a:rPr lang="es-AR" sz="1200" b="1" dirty="0">
                <a:solidFill>
                  <a:srgbClr val="3A8995"/>
                </a:solidFill>
              </a:rPr>
              <a:t>01 GUI  Py</a:t>
            </a:r>
          </a:p>
        </p:txBody>
      </p:sp>
      <p:pic>
        <p:nvPicPr>
          <p:cNvPr id="5" name="Cámara 4">
            <a:extLst>
              <a:ext uri="{FF2B5EF4-FFF2-40B4-BE49-F238E27FC236}">
                <a16:creationId xmlns:a16="http://schemas.microsoft.com/office/drawing/2014/main" id="{3A271FB2-DF03-F4F1-5C8A-7492A0A532F7}"/>
              </a:ext>
            </a:extLst>
          </p:cNvPr>
          <p:cNvPicPr>
            <a:picLocks noChangeAspect="1"/>
            <a:extLst>
              <a:ext uri="{51228E76-BA90-4043-B771-695A4F85340A}">
                <alf:liveFeedProps xmlns:alf="http://schemas.microsoft.com/office/drawing/2021/livefeed"/>
              </a:ext>
            </a:extLst>
          </p:cNvPicPr>
          <p:nvPr/>
        </p:nvPicPr>
        <p:blipFill>
          <a:blip r:embed="rId8">
            <a:extLst>
              <a:ext uri="{96DAC541-7B7A-43D3-8B79-37D633B846F1}">
                <asvg:svgBlip xmlns:asvg="http://schemas.microsoft.com/office/drawing/2016/SVG/main" r:embed="rId9"/>
              </a:ext>
            </a:extLst>
          </a:blip>
          <a:stretch>
            <a:fillRect/>
          </a:stretch>
        </p:blipFill>
        <p:spPr>
          <a:xfrm>
            <a:off x="10588719" y="64168"/>
            <a:ext cx="1539112" cy="1539112"/>
          </a:xfrm>
          <a:prstGeom prst="ellipse">
            <a:avLst/>
          </a:prstGeom>
          <a:ln>
            <a:noFill/>
          </a:ln>
          <a:effectLst>
            <a:outerShdw blurRad="190500" algn="tl" rotWithShape="0">
              <a:srgbClr val="000000">
                <a:alpha val="30000"/>
              </a:srgbClr>
            </a:outerShdw>
          </a:effectLst>
        </p:spPr>
      </p:pic>
    </p:spTree>
    <p:extLst>
      <p:ext uri="{BB962C8B-B14F-4D97-AF65-F5344CB8AC3E}">
        <p14:creationId xmlns:p14="http://schemas.microsoft.com/office/powerpoint/2010/main" val="5079576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Marcador de posición de imagen 11" descr="Imagen en blanco y negro">
            <a:extLst>
              <a:ext uri="{FF2B5EF4-FFF2-40B4-BE49-F238E27FC236}">
                <a16:creationId xmlns:a16="http://schemas.microsoft.com/office/drawing/2014/main" id="{616419AE-0FC1-B6F5-A3D6-D5B249750254}"/>
              </a:ext>
            </a:extLst>
          </p:cNvPr>
          <p:cNvPicPr>
            <a:picLocks noGrp="1" noChangeAspect="1"/>
          </p:cNvPicPr>
          <p:nvPr>
            <p:ph type="pic" idx="11"/>
          </p:nvPr>
        </p:nvPicPr>
        <p:blipFill>
          <a:blip r:embed="rId2">
            <a:extLst>
              <a:ext uri="{28A0092B-C50C-407E-A947-70E740481C1C}">
                <a14:useLocalDpi xmlns:a14="http://schemas.microsoft.com/office/drawing/2010/main" val="0"/>
              </a:ext>
            </a:extLst>
          </a:blip>
          <a:srcRect t="5984" b="5984"/>
          <a:stretch>
            <a:fillRect/>
          </a:stretch>
        </p:blipFill>
        <p:spPr/>
      </p:pic>
      <p:sp>
        <p:nvSpPr>
          <p:cNvPr id="3" name="CuadroTexto 2">
            <a:extLst>
              <a:ext uri="{FF2B5EF4-FFF2-40B4-BE49-F238E27FC236}">
                <a16:creationId xmlns:a16="http://schemas.microsoft.com/office/drawing/2014/main" id="{4FA5DEA9-94D0-2BE4-18FA-F93147AED449}"/>
              </a:ext>
            </a:extLst>
          </p:cNvPr>
          <p:cNvSpPr txBox="1"/>
          <p:nvPr/>
        </p:nvSpPr>
        <p:spPr>
          <a:xfrm>
            <a:off x="190500" y="114692"/>
            <a:ext cx="6096000" cy="523220"/>
          </a:xfrm>
          <a:prstGeom prst="rect">
            <a:avLst/>
          </a:prstGeom>
          <a:noFill/>
        </p:spPr>
        <p:txBody>
          <a:bodyPr wrap="square">
            <a:spAutoFit/>
          </a:bodyPr>
          <a:lstStyle/>
          <a:p>
            <a:pPr algn="l"/>
            <a:r>
              <a:rPr lang="es-MX" sz="2800" b="0" i="0">
                <a:solidFill>
                  <a:srgbClr val="444444"/>
                </a:solidFill>
                <a:effectLst/>
                <a:latin typeface="-apple-system"/>
              </a:rPr>
              <a:t>Introducción a Tcl/Tk (tkinter)</a:t>
            </a:r>
            <a:endParaRPr lang="es-AR" sz="2800" b="0" i="0" dirty="0">
              <a:solidFill>
                <a:srgbClr val="444444"/>
              </a:solidFill>
              <a:effectLst/>
              <a:latin typeface="-apple-system"/>
            </a:endParaRPr>
          </a:p>
        </p:txBody>
      </p:sp>
      <p:pic>
        <p:nvPicPr>
          <p:cNvPr id="13" name="Imagen 12">
            <a:extLst>
              <a:ext uri="{FF2B5EF4-FFF2-40B4-BE49-F238E27FC236}">
                <a16:creationId xmlns:a16="http://schemas.microsoft.com/office/drawing/2014/main" id="{C8648B35-4F12-B49D-8F57-6F0792835852}"/>
              </a:ext>
            </a:extLst>
          </p:cNvPr>
          <p:cNvPicPr>
            <a:picLocks noChangeAspect="1"/>
          </p:cNvPicPr>
          <p:nvPr/>
        </p:nvPicPr>
        <p:blipFill>
          <a:blip r:embed="rId3"/>
          <a:stretch>
            <a:fillRect/>
          </a:stretch>
        </p:blipFill>
        <p:spPr>
          <a:xfrm>
            <a:off x="11174428" y="6525871"/>
            <a:ext cx="914400" cy="254336"/>
          </a:xfrm>
          <a:prstGeom prst="rect">
            <a:avLst/>
          </a:prstGeom>
        </p:spPr>
      </p:pic>
      <p:sp>
        <p:nvSpPr>
          <p:cNvPr id="15" name="CuadroTexto 14">
            <a:extLst>
              <a:ext uri="{FF2B5EF4-FFF2-40B4-BE49-F238E27FC236}">
                <a16:creationId xmlns:a16="http://schemas.microsoft.com/office/drawing/2014/main" id="{1FBCDF39-4C2E-9CF3-3A2D-765EB62EA395}"/>
              </a:ext>
            </a:extLst>
          </p:cNvPr>
          <p:cNvSpPr txBox="1"/>
          <p:nvPr/>
        </p:nvSpPr>
        <p:spPr>
          <a:xfrm>
            <a:off x="6009821" y="6219"/>
            <a:ext cx="2294218" cy="307777"/>
          </a:xfrm>
          <a:prstGeom prst="rect">
            <a:avLst/>
          </a:prstGeom>
          <a:noFill/>
        </p:spPr>
        <p:txBody>
          <a:bodyPr wrap="none" rtlCol="0">
            <a:spAutoFit/>
          </a:bodyPr>
          <a:lstStyle/>
          <a:p>
            <a:r>
              <a:rPr lang="es-AR" sz="1400" i="1" dirty="0"/>
              <a:t>Con Orientación a Objetos</a:t>
            </a:r>
          </a:p>
        </p:txBody>
      </p:sp>
      <p:sp>
        <p:nvSpPr>
          <p:cNvPr id="2" name="CuadroTexto 1">
            <a:extLst>
              <a:ext uri="{FF2B5EF4-FFF2-40B4-BE49-F238E27FC236}">
                <a16:creationId xmlns:a16="http://schemas.microsoft.com/office/drawing/2014/main" id="{1D6947C7-4BE0-4C7D-5EC4-A0508477F393}"/>
              </a:ext>
            </a:extLst>
          </p:cNvPr>
          <p:cNvSpPr txBox="1"/>
          <p:nvPr/>
        </p:nvSpPr>
        <p:spPr>
          <a:xfrm>
            <a:off x="227171" y="609100"/>
            <a:ext cx="2480166" cy="369332"/>
          </a:xfrm>
          <a:prstGeom prst="rect">
            <a:avLst/>
          </a:prstGeom>
          <a:noFill/>
        </p:spPr>
        <p:txBody>
          <a:bodyPr wrap="none" rtlCol="0">
            <a:spAutoFit/>
          </a:bodyPr>
          <a:lstStyle/>
          <a:p>
            <a:r>
              <a:rPr lang="es-AR" dirty="0"/>
              <a:t>Eventos en la Interfaz </a:t>
            </a:r>
          </a:p>
        </p:txBody>
      </p:sp>
      <p:sp>
        <p:nvSpPr>
          <p:cNvPr id="14" name="CuadroTexto 13">
            <a:extLst>
              <a:ext uri="{FF2B5EF4-FFF2-40B4-BE49-F238E27FC236}">
                <a16:creationId xmlns:a16="http://schemas.microsoft.com/office/drawing/2014/main" id="{B6F81A6A-CB62-B719-D455-FF88677B0AF4}"/>
              </a:ext>
            </a:extLst>
          </p:cNvPr>
          <p:cNvSpPr txBox="1"/>
          <p:nvPr/>
        </p:nvSpPr>
        <p:spPr>
          <a:xfrm>
            <a:off x="6082535" y="301164"/>
            <a:ext cx="6096000" cy="6186309"/>
          </a:xfrm>
          <a:prstGeom prst="rect">
            <a:avLst/>
          </a:prstGeom>
          <a:solidFill>
            <a:schemeClr val="tx1">
              <a:lumMod val="85000"/>
              <a:lumOff val="15000"/>
            </a:schemeClr>
          </a:solidFill>
        </p:spPr>
        <p:txBody>
          <a:bodyPr wrap="square">
            <a:spAutoFit/>
          </a:bodyPr>
          <a:lstStyle/>
          <a:p>
            <a:r>
              <a:rPr lang="es-AR" sz="1200" b="0" dirty="0" err="1">
                <a:solidFill>
                  <a:srgbClr val="C586C0"/>
                </a:solidFill>
                <a:effectLst/>
                <a:latin typeface="Consolas" panose="020B0609020204030204" pitchFamily="49" charset="0"/>
              </a:rPr>
              <a:t>import</a:t>
            </a:r>
            <a:r>
              <a:rPr lang="es-AR" sz="1200" b="0" dirty="0">
                <a:solidFill>
                  <a:srgbClr val="D4D4D4"/>
                </a:solidFill>
                <a:effectLst/>
                <a:latin typeface="Consolas" panose="020B0609020204030204" pitchFamily="49" charset="0"/>
              </a:rPr>
              <a:t> </a:t>
            </a:r>
            <a:r>
              <a:rPr lang="es-AR" sz="1200" b="0" dirty="0" err="1">
                <a:solidFill>
                  <a:srgbClr val="4EC9B0"/>
                </a:solidFill>
                <a:effectLst/>
                <a:latin typeface="Consolas" panose="020B0609020204030204" pitchFamily="49" charset="0"/>
              </a:rPr>
              <a:t>tkinter</a:t>
            </a:r>
            <a:r>
              <a:rPr lang="es-AR" sz="1200" b="0" dirty="0">
                <a:solidFill>
                  <a:srgbClr val="D4D4D4"/>
                </a:solidFill>
                <a:effectLst/>
                <a:latin typeface="Consolas" panose="020B0609020204030204" pitchFamily="49" charset="0"/>
              </a:rPr>
              <a:t> </a:t>
            </a:r>
            <a:r>
              <a:rPr lang="es-AR" sz="1200" b="0" dirty="0">
                <a:solidFill>
                  <a:srgbClr val="C586C0"/>
                </a:solidFill>
                <a:effectLst/>
                <a:latin typeface="Consolas" panose="020B0609020204030204" pitchFamily="49" charset="0"/>
              </a:rPr>
              <a:t>as</a:t>
            </a:r>
            <a:r>
              <a:rPr lang="es-AR" sz="1200" b="0" dirty="0">
                <a:solidFill>
                  <a:srgbClr val="D4D4D4"/>
                </a:solidFill>
                <a:effectLst/>
                <a:latin typeface="Consolas" panose="020B0609020204030204" pitchFamily="49" charset="0"/>
              </a:rPr>
              <a:t> </a:t>
            </a:r>
            <a:r>
              <a:rPr lang="es-AR" sz="1200" b="0" dirty="0" err="1">
                <a:solidFill>
                  <a:srgbClr val="4EC9B0"/>
                </a:solidFill>
                <a:effectLst/>
                <a:latin typeface="Consolas" panose="020B0609020204030204" pitchFamily="49" charset="0"/>
              </a:rPr>
              <a:t>tk</a:t>
            </a:r>
            <a:endParaRPr lang="es-AR" sz="1200" b="0" dirty="0">
              <a:solidFill>
                <a:srgbClr val="D4D4D4"/>
              </a:solidFill>
              <a:effectLst/>
              <a:latin typeface="Consolas" panose="020B0609020204030204" pitchFamily="49" charset="0"/>
            </a:endParaRPr>
          </a:p>
          <a:p>
            <a:r>
              <a:rPr lang="es-AR" sz="1200" b="0" dirty="0" err="1">
                <a:solidFill>
                  <a:srgbClr val="C586C0"/>
                </a:solidFill>
                <a:effectLst/>
                <a:latin typeface="Consolas" panose="020B0609020204030204" pitchFamily="49" charset="0"/>
              </a:rPr>
              <a:t>from</a:t>
            </a:r>
            <a:r>
              <a:rPr lang="es-AR" sz="1200" b="0" dirty="0">
                <a:solidFill>
                  <a:srgbClr val="D4D4D4"/>
                </a:solidFill>
                <a:effectLst/>
                <a:latin typeface="Consolas" panose="020B0609020204030204" pitchFamily="49" charset="0"/>
              </a:rPr>
              <a:t> </a:t>
            </a:r>
            <a:r>
              <a:rPr lang="es-AR" sz="1200" b="0" dirty="0" err="1">
                <a:solidFill>
                  <a:srgbClr val="4EC9B0"/>
                </a:solidFill>
                <a:effectLst/>
                <a:latin typeface="Consolas" panose="020B0609020204030204" pitchFamily="49" charset="0"/>
              </a:rPr>
              <a:t>tkinter</a:t>
            </a:r>
            <a:r>
              <a:rPr lang="es-AR" sz="1200" b="0" dirty="0">
                <a:solidFill>
                  <a:srgbClr val="D4D4D4"/>
                </a:solidFill>
                <a:effectLst/>
                <a:latin typeface="Consolas" panose="020B0609020204030204" pitchFamily="49" charset="0"/>
              </a:rPr>
              <a:t> </a:t>
            </a:r>
            <a:r>
              <a:rPr lang="es-AR" sz="1200" b="0" dirty="0" err="1">
                <a:solidFill>
                  <a:srgbClr val="C586C0"/>
                </a:solidFill>
                <a:effectLst/>
                <a:latin typeface="Consolas" panose="020B0609020204030204" pitchFamily="49" charset="0"/>
              </a:rPr>
              <a:t>import</a:t>
            </a:r>
            <a:r>
              <a:rPr lang="es-AR" sz="1200" b="0" dirty="0">
                <a:solidFill>
                  <a:srgbClr val="D4D4D4"/>
                </a:solidFill>
                <a:effectLst/>
                <a:latin typeface="Consolas" panose="020B0609020204030204" pitchFamily="49" charset="0"/>
              </a:rPr>
              <a:t> </a:t>
            </a:r>
            <a:r>
              <a:rPr lang="es-AR" sz="1200" b="0" dirty="0" err="1">
                <a:solidFill>
                  <a:srgbClr val="4EC9B0"/>
                </a:solidFill>
                <a:effectLst/>
                <a:latin typeface="Consolas" panose="020B0609020204030204" pitchFamily="49" charset="0"/>
              </a:rPr>
              <a:t>ttk</a:t>
            </a:r>
            <a:endParaRPr lang="es-AR" sz="1200" b="0" dirty="0">
              <a:solidFill>
                <a:srgbClr val="D4D4D4"/>
              </a:solidFill>
              <a:effectLst/>
              <a:latin typeface="Consolas" panose="020B0609020204030204" pitchFamily="49" charset="0"/>
            </a:endParaRPr>
          </a:p>
          <a:p>
            <a:r>
              <a:rPr lang="es-AR" sz="1200" b="0" dirty="0" err="1">
                <a:solidFill>
                  <a:srgbClr val="569CD6"/>
                </a:solidFill>
                <a:effectLst/>
                <a:latin typeface="Consolas" panose="020B0609020204030204" pitchFamily="49" charset="0"/>
              </a:rPr>
              <a:t>class</a:t>
            </a:r>
            <a:r>
              <a:rPr lang="es-AR" sz="1200" b="0" dirty="0">
                <a:solidFill>
                  <a:srgbClr val="D4D4D4"/>
                </a:solidFill>
                <a:effectLst/>
                <a:latin typeface="Consolas" panose="020B0609020204030204" pitchFamily="49" charset="0"/>
              </a:rPr>
              <a:t> </a:t>
            </a:r>
            <a:r>
              <a:rPr lang="es-AR" sz="1200" b="0" dirty="0" err="1">
                <a:solidFill>
                  <a:srgbClr val="4EC9B0"/>
                </a:solidFill>
                <a:effectLst/>
                <a:latin typeface="Consolas" panose="020B0609020204030204" pitchFamily="49" charset="0"/>
              </a:rPr>
              <a:t>Aplicacion</a:t>
            </a:r>
            <a:r>
              <a:rPr lang="es-AR" sz="1200" b="0" dirty="0">
                <a:solidFill>
                  <a:srgbClr val="D4D4D4"/>
                </a:solidFill>
                <a:effectLst/>
                <a:latin typeface="Consolas" panose="020B0609020204030204" pitchFamily="49" charset="0"/>
              </a:rPr>
              <a:t>(</a:t>
            </a:r>
            <a:r>
              <a:rPr lang="es-AR" sz="1200" b="0" dirty="0" err="1">
                <a:solidFill>
                  <a:srgbClr val="4EC9B0"/>
                </a:solidFill>
                <a:effectLst/>
                <a:latin typeface="Consolas" panose="020B0609020204030204" pitchFamily="49" charset="0"/>
              </a:rPr>
              <a:t>ttk</a:t>
            </a:r>
            <a:r>
              <a:rPr lang="es-AR" sz="1200" b="0" dirty="0" err="1">
                <a:solidFill>
                  <a:srgbClr val="D4D4D4"/>
                </a:solidFill>
                <a:effectLst/>
                <a:latin typeface="Consolas" panose="020B0609020204030204" pitchFamily="49" charset="0"/>
              </a:rPr>
              <a:t>.</a:t>
            </a:r>
            <a:r>
              <a:rPr lang="es-AR" sz="1200" b="0" dirty="0" err="1">
                <a:solidFill>
                  <a:srgbClr val="4EC9B0"/>
                </a:solidFill>
                <a:effectLst/>
                <a:latin typeface="Consolas" panose="020B0609020204030204" pitchFamily="49" charset="0"/>
              </a:rPr>
              <a:t>Frame</a:t>
            </a:r>
            <a:r>
              <a:rPr lang="es-AR" sz="1200" b="0" dirty="0">
                <a:solidFill>
                  <a:srgbClr val="D4D4D4"/>
                </a:solidFill>
                <a:effectLst/>
                <a:latin typeface="Consolas" panose="020B0609020204030204" pitchFamily="49" charset="0"/>
              </a:rPr>
              <a:t>):</a:t>
            </a:r>
          </a:p>
          <a:p>
            <a:r>
              <a:rPr lang="es-AR" sz="1200" b="0" dirty="0">
                <a:solidFill>
                  <a:srgbClr val="D4D4D4"/>
                </a:solidFill>
                <a:effectLst/>
                <a:latin typeface="Consolas" panose="020B0609020204030204" pitchFamily="49" charset="0"/>
              </a:rPr>
              <a:t>    </a:t>
            </a:r>
            <a:r>
              <a:rPr lang="es-AR" sz="1200" b="0" dirty="0" err="1">
                <a:solidFill>
                  <a:srgbClr val="569CD6"/>
                </a:solidFill>
                <a:effectLst/>
                <a:latin typeface="Consolas" panose="020B0609020204030204" pitchFamily="49" charset="0"/>
              </a:rPr>
              <a:t>def</a:t>
            </a:r>
            <a:r>
              <a:rPr lang="es-AR" sz="1200" b="0" dirty="0">
                <a:solidFill>
                  <a:srgbClr val="D4D4D4"/>
                </a:solidFill>
                <a:effectLst/>
                <a:latin typeface="Consolas" panose="020B0609020204030204" pitchFamily="49" charset="0"/>
              </a:rPr>
              <a:t> </a:t>
            </a:r>
            <a:r>
              <a:rPr lang="es-AR" sz="1200" b="0" dirty="0">
                <a:solidFill>
                  <a:srgbClr val="DCDCAA"/>
                </a:solidFill>
                <a:effectLst/>
                <a:latin typeface="Consolas" panose="020B0609020204030204" pitchFamily="49" charset="0"/>
              </a:rPr>
              <a:t>__</a:t>
            </a:r>
            <a:r>
              <a:rPr lang="es-AR" sz="1200" b="0" dirty="0" err="1">
                <a:solidFill>
                  <a:srgbClr val="DCDCAA"/>
                </a:solidFill>
                <a:effectLst/>
                <a:latin typeface="Consolas" panose="020B0609020204030204" pitchFamily="49" charset="0"/>
              </a:rPr>
              <a:t>init</a:t>
            </a:r>
            <a:r>
              <a:rPr lang="es-AR" sz="1200" b="0" dirty="0">
                <a:solidFill>
                  <a:srgbClr val="DCDCAA"/>
                </a:solidFill>
                <a:effectLst/>
                <a:latin typeface="Consolas" panose="020B0609020204030204" pitchFamily="49" charset="0"/>
              </a:rPr>
              <a:t>__</a:t>
            </a:r>
            <a:r>
              <a:rPr lang="es-AR" sz="1200" b="0" dirty="0">
                <a:solidFill>
                  <a:srgbClr val="D4D4D4"/>
                </a:solidFill>
                <a:effectLst/>
                <a:latin typeface="Consolas" panose="020B0609020204030204" pitchFamily="49" charset="0"/>
              </a:rPr>
              <a:t>(</a:t>
            </a:r>
            <a:r>
              <a:rPr lang="es-AR" sz="1200" b="0" dirty="0" err="1">
                <a:solidFill>
                  <a:srgbClr val="9CDCFE"/>
                </a:solidFill>
                <a:effectLst/>
                <a:latin typeface="Consolas" panose="020B0609020204030204" pitchFamily="49" charset="0"/>
              </a:rPr>
              <a:t>self</a:t>
            </a:r>
            <a:r>
              <a:rPr lang="es-AR" sz="1200" b="0" dirty="0">
                <a:solidFill>
                  <a:srgbClr val="D4D4D4"/>
                </a:solidFill>
                <a:effectLst/>
                <a:latin typeface="Consolas" panose="020B0609020204030204" pitchFamily="49" charset="0"/>
              </a:rPr>
              <a:t>, </a:t>
            </a:r>
            <a:r>
              <a:rPr lang="es-AR" sz="1200" b="0" dirty="0" err="1">
                <a:solidFill>
                  <a:srgbClr val="9CDCFE"/>
                </a:solidFill>
                <a:effectLst/>
                <a:latin typeface="Consolas" panose="020B0609020204030204" pitchFamily="49" charset="0"/>
              </a:rPr>
              <a:t>parent</a:t>
            </a:r>
            <a:r>
              <a:rPr lang="es-AR" sz="1200" b="0" dirty="0">
                <a:solidFill>
                  <a:srgbClr val="D4D4D4"/>
                </a:solidFill>
                <a:effectLst/>
                <a:latin typeface="Consolas" panose="020B0609020204030204" pitchFamily="49" charset="0"/>
              </a:rPr>
              <a:t>):</a:t>
            </a:r>
          </a:p>
          <a:p>
            <a:r>
              <a:rPr lang="es-AR" sz="1200" b="0" dirty="0">
                <a:solidFill>
                  <a:srgbClr val="D4D4D4"/>
                </a:solidFill>
                <a:effectLst/>
                <a:latin typeface="Consolas" panose="020B0609020204030204" pitchFamily="49" charset="0"/>
              </a:rPr>
              <a:t>        </a:t>
            </a:r>
            <a:r>
              <a:rPr lang="es-AR" sz="1200" b="0" dirty="0">
                <a:solidFill>
                  <a:srgbClr val="4EC9B0"/>
                </a:solidFill>
                <a:effectLst/>
                <a:latin typeface="Consolas" panose="020B0609020204030204" pitchFamily="49" charset="0"/>
              </a:rPr>
              <a:t>super</a:t>
            </a:r>
            <a:r>
              <a:rPr lang="es-AR" sz="1200" b="0" dirty="0">
                <a:solidFill>
                  <a:srgbClr val="D4D4D4"/>
                </a:solidFill>
                <a:effectLst/>
                <a:latin typeface="Consolas" panose="020B0609020204030204" pitchFamily="49" charset="0"/>
              </a:rPr>
              <a:t>().</a:t>
            </a:r>
            <a:r>
              <a:rPr lang="es-AR" sz="1200" b="0" dirty="0">
                <a:solidFill>
                  <a:srgbClr val="DCDCAA"/>
                </a:solidFill>
                <a:effectLst/>
                <a:latin typeface="Consolas" panose="020B0609020204030204" pitchFamily="49" charset="0"/>
              </a:rPr>
              <a:t>__</a:t>
            </a:r>
            <a:r>
              <a:rPr lang="es-AR" sz="1200" b="0" dirty="0" err="1">
                <a:solidFill>
                  <a:srgbClr val="DCDCAA"/>
                </a:solidFill>
                <a:effectLst/>
                <a:latin typeface="Consolas" panose="020B0609020204030204" pitchFamily="49" charset="0"/>
              </a:rPr>
              <a:t>init</a:t>
            </a:r>
            <a:r>
              <a:rPr lang="es-AR" sz="1200" b="0" dirty="0">
                <a:solidFill>
                  <a:srgbClr val="DCDCAA"/>
                </a:solidFill>
                <a:effectLst/>
                <a:latin typeface="Consolas" panose="020B0609020204030204" pitchFamily="49" charset="0"/>
              </a:rPr>
              <a:t>__</a:t>
            </a:r>
            <a:r>
              <a:rPr lang="es-AR" sz="1200" b="0" dirty="0">
                <a:solidFill>
                  <a:srgbClr val="D4D4D4"/>
                </a:solidFill>
                <a:effectLst/>
                <a:latin typeface="Consolas" panose="020B0609020204030204" pitchFamily="49" charset="0"/>
              </a:rPr>
              <a:t>(</a:t>
            </a:r>
            <a:r>
              <a:rPr lang="es-AR" sz="1200" b="0" dirty="0" err="1">
                <a:solidFill>
                  <a:srgbClr val="9CDCFE"/>
                </a:solidFill>
                <a:effectLst/>
                <a:latin typeface="Consolas" panose="020B0609020204030204" pitchFamily="49" charset="0"/>
              </a:rPr>
              <a:t>parent</a:t>
            </a:r>
            <a:r>
              <a:rPr lang="es-AR" sz="1200" b="0" dirty="0">
                <a:solidFill>
                  <a:srgbClr val="D4D4D4"/>
                </a:solidFill>
                <a:effectLst/>
                <a:latin typeface="Consolas" panose="020B0609020204030204" pitchFamily="49" charset="0"/>
              </a:rPr>
              <a:t>)</a:t>
            </a:r>
          </a:p>
          <a:p>
            <a:r>
              <a:rPr lang="es-AR" sz="1200" b="0" dirty="0">
                <a:solidFill>
                  <a:srgbClr val="D4D4D4"/>
                </a:solidFill>
                <a:effectLst/>
                <a:latin typeface="Consolas" panose="020B0609020204030204" pitchFamily="49" charset="0"/>
              </a:rPr>
              <a:t>        </a:t>
            </a:r>
            <a:r>
              <a:rPr lang="es-AR" sz="1200" b="0" dirty="0" err="1">
                <a:solidFill>
                  <a:srgbClr val="9CDCFE"/>
                </a:solidFill>
                <a:effectLst/>
                <a:latin typeface="Consolas" panose="020B0609020204030204" pitchFamily="49" charset="0"/>
              </a:rPr>
              <a:t>self</a:t>
            </a:r>
            <a:r>
              <a:rPr lang="es-AR" sz="1200" b="0" dirty="0" err="1">
                <a:solidFill>
                  <a:srgbClr val="D4D4D4"/>
                </a:solidFill>
                <a:effectLst/>
                <a:latin typeface="Consolas" panose="020B0609020204030204" pitchFamily="49" charset="0"/>
              </a:rPr>
              <a:t>.</a:t>
            </a:r>
            <a:r>
              <a:rPr lang="es-AR" sz="1200" b="0" dirty="0" err="1">
                <a:solidFill>
                  <a:srgbClr val="9CDCFE"/>
                </a:solidFill>
                <a:effectLst/>
                <a:latin typeface="Consolas" panose="020B0609020204030204" pitchFamily="49" charset="0"/>
              </a:rPr>
              <a:t>etiqueta_temp_celsius</a:t>
            </a:r>
            <a:r>
              <a:rPr lang="es-AR" sz="1200" b="0" dirty="0">
                <a:solidFill>
                  <a:srgbClr val="D4D4D4"/>
                </a:solidFill>
                <a:effectLst/>
                <a:latin typeface="Consolas" panose="020B0609020204030204" pitchFamily="49" charset="0"/>
              </a:rPr>
              <a:t> = </a:t>
            </a:r>
            <a:r>
              <a:rPr lang="es-AR" sz="1200" b="0" dirty="0" err="1">
                <a:solidFill>
                  <a:srgbClr val="4EC9B0"/>
                </a:solidFill>
                <a:effectLst/>
                <a:latin typeface="Consolas" panose="020B0609020204030204" pitchFamily="49" charset="0"/>
              </a:rPr>
              <a:t>ttk</a:t>
            </a:r>
            <a:r>
              <a:rPr lang="es-AR" sz="1200" b="0" dirty="0" err="1">
                <a:solidFill>
                  <a:srgbClr val="D4D4D4"/>
                </a:solidFill>
                <a:effectLst/>
                <a:latin typeface="Consolas" panose="020B0609020204030204" pitchFamily="49" charset="0"/>
              </a:rPr>
              <a:t>.</a:t>
            </a:r>
            <a:r>
              <a:rPr lang="es-AR" sz="1200" b="0" dirty="0" err="1">
                <a:solidFill>
                  <a:srgbClr val="4EC9B0"/>
                </a:solidFill>
                <a:effectLst/>
                <a:latin typeface="Consolas" panose="020B0609020204030204" pitchFamily="49" charset="0"/>
              </a:rPr>
              <a:t>Label</a:t>
            </a:r>
            <a:r>
              <a:rPr lang="es-AR" sz="1200" b="0" dirty="0">
                <a:solidFill>
                  <a:srgbClr val="D4D4D4"/>
                </a:solidFill>
                <a:effectLst/>
                <a:latin typeface="Consolas" panose="020B0609020204030204" pitchFamily="49" charset="0"/>
              </a:rPr>
              <a:t>(</a:t>
            </a:r>
          </a:p>
          <a:p>
            <a:r>
              <a:rPr lang="es-AR" sz="1200" b="0" dirty="0">
                <a:solidFill>
                  <a:srgbClr val="D4D4D4"/>
                </a:solidFill>
                <a:effectLst/>
                <a:latin typeface="Consolas" panose="020B0609020204030204" pitchFamily="49" charset="0"/>
              </a:rPr>
              <a:t>        </a:t>
            </a:r>
            <a:r>
              <a:rPr lang="es-AR" sz="1200" b="0" dirty="0" err="1">
                <a:solidFill>
                  <a:srgbClr val="9CDCFE"/>
                </a:solidFill>
                <a:effectLst/>
                <a:latin typeface="Consolas" panose="020B0609020204030204" pitchFamily="49" charset="0"/>
              </a:rPr>
              <a:t>parent</a:t>
            </a:r>
            <a:r>
              <a:rPr lang="es-AR" sz="1200" b="0" dirty="0">
                <a:solidFill>
                  <a:srgbClr val="D4D4D4"/>
                </a:solidFill>
                <a:effectLst/>
                <a:latin typeface="Consolas" panose="020B0609020204030204" pitchFamily="49" charset="0"/>
              </a:rPr>
              <a:t>, </a:t>
            </a:r>
            <a:r>
              <a:rPr lang="es-AR" sz="1200" b="0" dirty="0" err="1">
                <a:solidFill>
                  <a:srgbClr val="9CDCFE"/>
                </a:solidFill>
                <a:effectLst/>
                <a:latin typeface="Consolas" panose="020B0609020204030204" pitchFamily="49" charset="0"/>
              </a:rPr>
              <a:t>text</a:t>
            </a:r>
            <a:r>
              <a:rPr lang="es-AR" sz="1200" b="0" dirty="0">
                <a:solidFill>
                  <a:srgbClr val="D4D4D4"/>
                </a:solidFill>
                <a:effectLst/>
                <a:latin typeface="Consolas" panose="020B0609020204030204" pitchFamily="49" charset="0"/>
              </a:rPr>
              <a:t>=</a:t>
            </a:r>
            <a:r>
              <a:rPr lang="es-AR" sz="1200" b="0" dirty="0">
                <a:solidFill>
                  <a:srgbClr val="CE9178"/>
                </a:solidFill>
                <a:effectLst/>
                <a:latin typeface="Consolas" panose="020B0609020204030204" pitchFamily="49" charset="0"/>
              </a:rPr>
              <a:t>"Temperatura en </a:t>
            </a:r>
            <a:r>
              <a:rPr lang="es-AR" sz="1200" b="0" dirty="0" err="1">
                <a:solidFill>
                  <a:srgbClr val="CE9178"/>
                </a:solidFill>
                <a:effectLst/>
                <a:latin typeface="Consolas" panose="020B0609020204030204" pitchFamily="49" charset="0"/>
              </a:rPr>
              <a:t>ºC</a:t>
            </a:r>
            <a:r>
              <a:rPr lang="es-AR" sz="1200" b="0" dirty="0">
                <a:solidFill>
                  <a:srgbClr val="CE9178"/>
                </a:solidFill>
                <a:effectLst/>
                <a:latin typeface="Consolas" panose="020B0609020204030204" pitchFamily="49" charset="0"/>
              </a:rPr>
              <a:t>:"</a:t>
            </a:r>
            <a:r>
              <a:rPr lang="es-AR" sz="1200" b="0" dirty="0">
                <a:solidFill>
                  <a:srgbClr val="D4D4D4"/>
                </a:solidFill>
                <a:effectLst/>
                <a:latin typeface="Consolas" panose="020B0609020204030204" pitchFamily="49" charset="0"/>
              </a:rPr>
              <a:t>)</a:t>
            </a:r>
          </a:p>
          <a:p>
            <a:r>
              <a:rPr lang="es-AR" sz="1200" b="0" dirty="0">
                <a:solidFill>
                  <a:srgbClr val="D4D4D4"/>
                </a:solidFill>
                <a:effectLst/>
                <a:latin typeface="Consolas" panose="020B0609020204030204" pitchFamily="49" charset="0"/>
              </a:rPr>
              <a:t>        </a:t>
            </a:r>
            <a:r>
              <a:rPr lang="es-AR" sz="1200" b="0" dirty="0" err="1">
                <a:solidFill>
                  <a:srgbClr val="9CDCFE"/>
                </a:solidFill>
                <a:effectLst/>
                <a:latin typeface="Consolas" panose="020B0609020204030204" pitchFamily="49" charset="0"/>
              </a:rPr>
              <a:t>self</a:t>
            </a:r>
            <a:r>
              <a:rPr lang="es-AR" sz="1200" b="0" dirty="0" err="1">
                <a:solidFill>
                  <a:srgbClr val="D4D4D4"/>
                </a:solidFill>
                <a:effectLst/>
                <a:latin typeface="Consolas" panose="020B0609020204030204" pitchFamily="49" charset="0"/>
              </a:rPr>
              <a:t>.</a:t>
            </a:r>
            <a:r>
              <a:rPr lang="es-AR" sz="1200" b="0" dirty="0" err="1">
                <a:solidFill>
                  <a:srgbClr val="9CDCFE"/>
                </a:solidFill>
                <a:effectLst/>
                <a:latin typeface="Consolas" panose="020B0609020204030204" pitchFamily="49" charset="0"/>
              </a:rPr>
              <a:t>etiqueta_temp_celsius</a:t>
            </a:r>
            <a:r>
              <a:rPr lang="es-AR" sz="1200" b="0" dirty="0" err="1">
                <a:solidFill>
                  <a:srgbClr val="D4D4D4"/>
                </a:solidFill>
                <a:effectLst/>
                <a:latin typeface="Consolas" panose="020B0609020204030204" pitchFamily="49" charset="0"/>
              </a:rPr>
              <a:t>.</a:t>
            </a:r>
            <a:r>
              <a:rPr lang="es-AR" sz="1200" b="0" dirty="0" err="1">
                <a:solidFill>
                  <a:srgbClr val="9CDCFE"/>
                </a:solidFill>
                <a:effectLst/>
                <a:latin typeface="Consolas" panose="020B0609020204030204" pitchFamily="49" charset="0"/>
              </a:rPr>
              <a:t>place</a:t>
            </a:r>
            <a:r>
              <a:rPr lang="es-AR" sz="1200" b="0" dirty="0">
                <a:solidFill>
                  <a:srgbClr val="D4D4D4"/>
                </a:solidFill>
                <a:effectLst/>
                <a:latin typeface="Consolas" panose="020B0609020204030204" pitchFamily="49" charset="0"/>
              </a:rPr>
              <a:t>(</a:t>
            </a:r>
            <a:r>
              <a:rPr lang="es-AR" sz="1200" b="0" dirty="0">
                <a:solidFill>
                  <a:srgbClr val="9CDCFE"/>
                </a:solidFill>
                <a:effectLst/>
                <a:latin typeface="Consolas" panose="020B0609020204030204" pitchFamily="49" charset="0"/>
              </a:rPr>
              <a:t>x</a:t>
            </a:r>
            <a:r>
              <a:rPr lang="es-AR" sz="1200" b="0" dirty="0">
                <a:solidFill>
                  <a:srgbClr val="D4D4D4"/>
                </a:solidFill>
                <a:effectLst/>
                <a:latin typeface="Consolas" panose="020B0609020204030204" pitchFamily="49" charset="0"/>
              </a:rPr>
              <a:t>=</a:t>
            </a:r>
            <a:r>
              <a:rPr lang="es-AR" sz="1200" b="0" dirty="0">
                <a:solidFill>
                  <a:srgbClr val="B5CEA8"/>
                </a:solidFill>
                <a:effectLst/>
                <a:latin typeface="Consolas" panose="020B0609020204030204" pitchFamily="49" charset="0"/>
              </a:rPr>
              <a:t>20</a:t>
            </a:r>
            <a:r>
              <a:rPr lang="es-AR" sz="1200" b="0" dirty="0">
                <a:solidFill>
                  <a:srgbClr val="D4D4D4"/>
                </a:solidFill>
                <a:effectLst/>
                <a:latin typeface="Consolas" panose="020B0609020204030204" pitchFamily="49" charset="0"/>
              </a:rPr>
              <a:t>, </a:t>
            </a:r>
            <a:r>
              <a:rPr lang="es-AR" sz="1200" b="0" dirty="0">
                <a:solidFill>
                  <a:srgbClr val="9CDCFE"/>
                </a:solidFill>
                <a:effectLst/>
                <a:latin typeface="Consolas" panose="020B0609020204030204" pitchFamily="49" charset="0"/>
              </a:rPr>
              <a:t>y</a:t>
            </a:r>
            <a:r>
              <a:rPr lang="es-AR" sz="1200" b="0" dirty="0">
                <a:solidFill>
                  <a:srgbClr val="D4D4D4"/>
                </a:solidFill>
                <a:effectLst/>
                <a:latin typeface="Consolas" panose="020B0609020204030204" pitchFamily="49" charset="0"/>
              </a:rPr>
              <a:t>=</a:t>
            </a:r>
            <a:r>
              <a:rPr lang="es-AR" sz="1200" b="0" dirty="0">
                <a:solidFill>
                  <a:srgbClr val="B5CEA8"/>
                </a:solidFill>
                <a:effectLst/>
                <a:latin typeface="Consolas" panose="020B0609020204030204" pitchFamily="49" charset="0"/>
              </a:rPr>
              <a:t>20</a:t>
            </a:r>
            <a:r>
              <a:rPr lang="es-AR" sz="1200" b="0" dirty="0">
                <a:solidFill>
                  <a:srgbClr val="D4D4D4"/>
                </a:solidFill>
                <a:effectLst/>
                <a:latin typeface="Consolas" panose="020B0609020204030204" pitchFamily="49" charset="0"/>
              </a:rPr>
              <a:t>)</a:t>
            </a:r>
          </a:p>
          <a:p>
            <a:r>
              <a:rPr lang="es-AR" sz="1200" b="0" dirty="0">
                <a:solidFill>
                  <a:srgbClr val="D4D4D4"/>
                </a:solidFill>
                <a:effectLst/>
                <a:latin typeface="Consolas" panose="020B0609020204030204" pitchFamily="49" charset="0"/>
              </a:rPr>
              <a:t>        </a:t>
            </a:r>
            <a:r>
              <a:rPr lang="es-AR" sz="1200" b="0" dirty="0" err="1">
                <a:solidFill>
                  <a:srgbClr val="9CDCFE"/>
                </a:solidFill>
                <a:effectLst/>
                <a:latin typeface="Consolas" panose="020B0609020204030204" pitchFamily="49" charset="0"/>
              </a:rPr>
              <a:t>self</a:t>
            </a:r>
            <a:r>
              <a:rPr lang="es-AR" sz="1200" b="0" dirty="0" err="1">
                <a:solidFill>
                  <a:srgbClr val="D4D4D4"/>
                </a:solidFill>
                <a:effectLst/>
                <a:latin typeface="Consolas" panose="020B0609020204030204" pitchFamily="49" charset="0"/>
              </a:rPr>
              <a:t>.</a:t>
            </a:r>
            <a:r>
              <a:rPr lang="es-AR" sz="1200" b="0" dirty="0" err="1">
                <a:solidFill>
                  <a:srgbClr val="9CDCFE"/>
                </a:solidFill>
                <a:effectLst/>
                <a:latin typeface="Consolas" panose="020B0609020204030204" pitchFamily="49" charset="0"/>
              </a:rPr>
              <a:t>caja_temp_celsius</a:t>
            </a:r>
            <a:r>
              <a:rPr lang="es-AR" sz="1200" b="0" dirty="0">
                <a:solidFill>
                  <a:srgbClr val="D4D4D4"/>
                </a:solidFill>
                <a:effectLst/>
                <a:latin typeface="Consolas" panose="020B0609020204030204" pitchFamily="49" charset="0"/>
              </a:rPr>
              <a:t> = </a:t>
            </a:r>
            <a:r>
              <a:rPr lang="es-AR" sz="1200" b="0" dirty="0" err="1">
                <a:solidFill>
                  <a:srgbClr val="4EC9B0"/>
                </a:solidFill>
                <a:effectLst/>
                <a:latin typeface="Consolas" panose="020B0609020204030204" pitchFamily="49" charset="0"/>
              </a:rPr>
              <a:t>ttk</a:t>
            </a:r>
            <a:r>
              <a:rPr lang="es-AR" sz="1200" b="0" dirty="0" err="1">
                <a:solidFill>
                  <a:srgbClr val="D4D4D4"/>
                </a:solidFill>
                <a:effectLst/>
                <a:latin typeface="Consolas" panose="020B0609020204030204" pitchFamily="49" charset="0"/>
              </a:rPr>
              <a:t>.</a:t>
            </a:r>
            <a:r>
              <a:rPr lang="es-AR" sz="1200" b="0" dirty="0" err="1">
                <a:solidFill>
                  <a:srgbClr val="4EC9B0"/>
                </a:solidFill>
                <a:effectLst/>
                <a:latin typeface="Consolas" panose="020B0609020204030204" pitchFamily="49" charset="0"/>
              </a:rPr>
              <a:t>Entry</a:t>
            </a:r>
            <a:r>
              <a:rPr lang="es-AR" sz="1200" b="0" dirty="0">
                <a:solidFill>
                  <a:srgbClr val="D4D4D4"/>
                </a:solidFill>
                <a:effectLst/>
                <a:latin typeface="Consolas" panose="020B0609020204030204" pitchFamily="49" charset="0"/>
              </a:rPr>
              <a:t>(</a:t>
            </a:r>
            <a:r>
              <a:rPr lang="es-AR" sz="1200" b="0" dirty="0" err="1">
                <a:solidFill>
                  <a:srgbClr val="9CDCFE"/>
                </a:solidFill>
                <a:effectLst/>
                <a:latin typeface="Consolas" panose="020B0609020204030204" pitchFamily="49" charset="0"/>
              </a:rPr>
              <a:t>parent</a:t>
            </a:r>
            <a:r>
              <a:rPr lang="es-AR" sz="1200" b="0" dirty="0">
                <a:solidFill>
                  <a:srgbClr val="D4D4D4"/>
                </a:solidFill>
                <a:effectLst/>
                <a:latin typeface="Consolas" panose="020B0609020204030204" pitchFamily="49" charset="0"/>
              </a:rPr>
              <a:t>)</a:t>
            </a:r>
          </a:p>
          <a:p>
            <a:r>
              <a:rPr lang="es-AR" sz="1200" b="0" dirty="0">
                <a:solidFill>
                  <a:srgbClr val="D4D4D4"/>
                </a:solidFill>
                <a:effectLst/>
                <a:latin typeface="Consolas" panose="020B0609020204030204" pitchFamily="49" charset="0"/>
              </a:rPr>
              <a:t>        </a:t>
            </a:r>
            <a:r>
              <a:rPr lang="es-AR" sz="1200" b="0" dirty="0" err="1">
                <a:solidFill>
                  <a:srgbClr val="9CDCFE"/>
                </a:solidFill>
                <a:effectLst/>
                <a:latin typeface="Consolas" panose="020B0609020204030204" pitchFamily="49" charset="0"/>
              </a:rPr>
              <a:t>self</a:t>
            </a:r>
            <a:r>
              <a:rPr lang="es-AR" sz="1200" b="0" dirty="0" err="1">
                <a:solidFill>
                  <a:srgbClr val="D4D4D4"/>
                </a:solidFill>
                <a:effectLst/>
                <a:latin typeface="Consolas" panose="020B0609020204030204" pitchFamily="49" charset="0"/>
              </a:rPr>
              <a:t>.</a:t>
            </a:r>
            <a:r>
              <a:rPr lang="es-AR" sz="1200" b="0" dirty="0" err="1">
                <a:solidFill>
                  <a:srgbClr val="9CDCFE"/>
                </a:solidFill>
                <a:effectLst/>
                <a:latin typeface="Consolas" panose="020B0609020204030204" pitchFamily="49" charset="0"/>
              </a:rPr>
              <a:t>caja_temp_celsius</a:t>
            </a:r>
            <a:r>
              <a:rPr lang="es-AR" sz="1200" b="0" dirty="0" err="1">
                <a:solidFill>
                  <a:srgbClr val="D4D4D4"/>
                </a:solidFill>
                <a:effectLst/>
                <a:latin typeface="Consolas" panose="020B0609020204030204" pitchFamily="49" charset="0"/>
              </a:rPr>
              <a:t>.</a:t>
            </a:r>
            <a:r>
              <a:rPr lang="es-AR" sz="1200" b="0" dirty="0" err="1">
                <a:solidFill>
                  <a:srgbClr val="9CDCFE"/>
                </a:solidFill>
                <a:effectLst/>
                <a:latin typeface="Consolas" panose="020B0609020204030204" pitchFamily="49" charset="0"/>
              </a:rPr>
              <a:t>place</a:t>
            </a:r>
            <a:r>
              <a:rPr lang="es-AR" sz="1200" b="0" dirty="0">
                <a:solidFill>
                  <a:srgbClr val="D4D4D4"/>
                </a:solidFill>
                <a:effectLst/>
                <a:latin typeface="Consolas" panose="020B0609020204030204" pitchFamily="49" charset="0"/>
              </a:rPr>
              <a:t>(</a:t>
            </a:r>
            <a:r>
              <a:rPr lang="es-AR" sz="1200" b="0" dirty="0">
                <a:solidFill>
                  <a:srgbClr val="9CDCFE"/>
                </a:solidFill>
                <a:effectLst/>
                <a:latin typeface="Consolas" panose="020B0609020204030204" pitchFamily="49" charset="0"/>
              </a:rPr>
              <a:t>x</a:t>
            </a:r>
            <a:r>
              <a:rPr lang="es-AR" sz="1200" b="0" dirty="0">
                <a:solidFill>
                  <a:srgbClr val="D4D4D4"/>
                </a:solidFill>
                <a:effectLst/>
                <a:latin typeface="Consolas" panose="020B0609020204030204" pitchFamily="49" charset="0"/>
              </a:rPr>
              <a:t>=</a:t>
            </a:r>
            <a:r>
              <a:rPr lang="es-AR" sz="1200" b="0" dirty="0">
                <a:solidFill>
                  <a:srgbClr val="B5CEA8"/>
                </a:solidFill>
                <a:effectLst/>
                <a:latin typeface="Consolas" panose="020B0609020204030204" pitchFamily="49" charset="0"/>
              </a:rPr>
              <a:t>140</a:t>
            </a:r>
            <a:r>
              <a:rPr lang="es-AR" sz="1200" b="0" dirty="0">
                <a:solidFill>
                  <a:srgbClr val="D4D4D4"/>
                </a:solidFill>
                <a:effectLst/>
                <a:latin typeface="Consolas" panose="020B0609020204030204" pitchFamily="49" charset="0"/>
              </a:rPr>
              <a:t>, </a:t>
            </a:r>
            <a:r>
              <a:rPr lang="es-AR" sz="1200" b="0" dirty="0">
                <a:solidFill>
                  <a:srgbClr val="9CDCFE"/>
                </a:solidFill>
                <a:effectLst/>
                <a:latin typeface="Consolas" panose="020B0609020204030204" pitchFamily="49" charset="0"/>
              </a:rPr>
              <a:t>y</a:t>
            </a:r>
            <a:r>
              <a:rPr lang="es-AR" sz="1200" b="0" dirty="0">
                <a:solidFill>
                  <a:srgbClr val="D4D4D4"/>
                </a:solidFill>
                <a:effectLst/>
                <a:latin typeface="Consolas" panose="020B0609020204030204" pitchFamily="49" charset="0"/>
              </a:rPr>
              <a:t>=</a:t>
            </a:r>
            <a:r>
              <a:rPr lang="es-AR" sz="1200" b="0" dirty="0">
                <a:solidFill>
                  <a:srgbClr val="B5CEA8"/>
                </a:solidFill>
                <a:effectLst/>
                <a:latin typeface="Consolas" panose="020B0609020204030204" pitchFamily="49" charset="0"/>
              </a:rPr>
              <a:t>20</a:t>
            </a:r>
            <a:r>
              <a:rPr lang="es-AR" sz="1200" b="0" dirty="0">
                <a:solidFill>
                  <a:srgbClr val="D4D4D4"/>
                </a:solidFill>
                <a:effectLst/>
                <a:latin typeface="Consolas" panose="020B0609020204030204" pitchFamily="49" charset="0"/>
              </a:rPr>
              <a:t>, </a:t>
            </a:r>
            <a:r>
              <a:rPr lang="es-AR" sz="1200" b="0" dirty="0" err="1">
                <a:solidFill>
                  <a:srgbClr val="9CDCFE"/>
                </a:solidFill>
                <a:effectLst/>
                <a:latin typeface="Consolas" panose="020B0609020204030204" pitchFamily="49" charset="0"/>
              </a:rPr>
              <a:t>width</a:t>
            </a:r>
            <a:r>
              <a:rPr lang="es-AR" sz="1200" b="0" dirty="0">
                <a:solidFill>
                  <a:srgbClr val="D4D4D4"/>
                </a:solidFill>
                <a:effectLst/>
                <a:latin typeface="Consolas" panose="020B0609020204030204" pitchFamily="49" charset="0"/>
              </a:rPr>
              <a:t>=</a:t>
            </a:r>
            <a:r>
              <a:rPr lang="es-AR" sz="1200" b="0" dirty="0">
                <a:solidFill>
                  <a:srgbClr val="B5CEA8"/>
                </a:solidFill>
                <a:effectLst/>
                <a:latin typeface="Consolas" panose="020B0609020204030204" pitchFamily="49" charset="0"/>
              </a:rPr>
              <a:t>60</a:t>
            </a:r>
            <a:r>
              <a:rPr lang="es-AR" sz="1200" b="0" dirty="0">
                <a:solidFill>
                  <a:srgbClr val="D4D4D4"/>
                </a:solidFill>
                <a:effectLst/>
                <a:latin typeface="Consolas" panose="020B0609020204030204" pitchFamily="49" charset="0"/>
              </a:rPr>
              <a:t>)</a:t>
            </a:r>
          </a:p>
          <a:p>
            <a:r>
              <a:rPr lang="es-AR" sz="1200" b="0" dirty="0">
                <a:solidFill>
                  <a:srgbClr val="D4D4D4"/>
                </a:solidFill>
                <a:effectLst/>
                <a:latin typeface="Consolas" panose="020B0609020204030204" pitchFamily="49" charset="0"/>
              </a:rPr>
              <a:t>        </a:t>
            </a:r>
            <a:r>
              <a:rPr lang="es-AR" sz="1200" b="0" dirty="0" err="1">
                <a:solidFill>
                  <a:srgbClr val="9CDCFE"/>
                </a:solidFill>
                <a:effectLst/>
                <a:latin typeface="Consolas" panose="020B0609020204030204" pitchFamily="49" charset="0"/>
              </a:rPr>
              <a:t>self</a:t>
            </a:r>
            <a:r>
              <a:rPr lang="es-AR" sz="1200" b="0" dirty="0" err="1">
                <a:solidFill>
                  <a:srgbClr val="D4D4D4"/>
                </a:solidFill>
                <a:effectLst/>
                <a:latin typeface="Consolas" panose="020B0609020204030204" pitchFamily="49" charset="0"/>
              </a:rPr>
              <a:t>.</a:t>
            </a:r>
            <a:r>
              <a:rPr lang="es-AR" sz="1200" b="0" dirty="0" err="1">
                <a:solidFill>
                  <a:srgbClr val="9CDCFE"/>
                </a:solidFill>
                <a:effectLst/>
                <a:latin typeface="Consolas" panose="020B0609020204030204" pitchFamily="49" charset="0"/>
              </a:rPr>
              <a:t>boton_convertir</a:t>
            </a:r>
            <a:r>
              <a:rPr lang="es-AR" sz="1200" b="0" dirty="0">
                <a:solidFill>
                  <a:srgbClr val="D4D4D4"/>
                </a:solidFill>
                <a:effectLst/>
                <a:latin typeface="Consolas" panose="020B0609020204030204" pitchFamily="49" charset="0"/>
              </a:rPr>
              <a:t> = </a:t>
            </a:r>
            <a:r>
              <a:rPr lang="es-AR" sz="1200" b="0" dirty="0" err="1">
                <a:solidFill>
                  <a:srgbClr val="4EC9B0"/>
                </a:solidFill>
                <a:effectLst/>
                <a:latin typeface="Consolas" panose="020B0609020204030204" pitchFamily="49" charset="0"/>
              </a:rPr>
              <a:t>ttk</a:t>
            </a:r>
            <a:r>
              <a:rPr lang="es-AR" sz="1200" b="0" dirty="0" err="1">
                <a:solidFill>
                  <a:srgbClr val="D4D4D4"/>
                </a:solidFill>
                <a:effectLst/>
                <a:latin typeface="Consolas" panose="020B0609020204030204" pitchFamily="49" charset="0"/>
              </a:rPr>
              <a:t>.</a:t>
            </a:r>
            <a:r>
              <a:rPr lang="es-AR" sz="1200" b="0" dirty="0" err="1">
                <a:solidFill>
                  <a:srgbClr val="4EC9B0"/>
                </a:solidFill>
                <a:effectLst/>
                <a:latin typeface="Consolas" panose="020B0609020204030204" pitchFamily="49" charset="0"/>
              </a:rPr>
              <a:t>Button</a:t>
            </a:r>
            <a:r>
              <a:rPr lang="es-AR" sz="1200" b="0" dirty="0">
                <a:solidFill>
                  <a:srgbClr val="D4D4D4"/>
                </a:solidFill>
                <a:effectLst/>
                <a:latin typeface="Consolas" panose="020B0609020204030204" pitchFamily="49" charset="0"/>
              </a:rPr>
              <a:t>(</a:t>
            </a:r>
          </a:p>
          <a:p>
            <a:r>
              <a:rPr lang="es-AR" sz="1200" b="0" dirty="0">
                <a:solidFill>
                  <a:srgbClr val="D4D4D4"/>
                </a:solidFill>
                <a:effectLst/>
                <a:latin typeface="Consolas" panose="020B0609020204030204" pitchFamily="49" charset="0"/>
              </a:rPr>
              <a:t>        </a:t>
            </a:r>
            <a:r>
              <a:rPr lang="es-AR" sz="1200" b="0" dirty="0" err="1">
                <a:solidFill>
                  <a:srgbClr val="9CDCFE"/>
                </a:solidFill>
                <a:effectLst/>
                <a:latin typeface="Consolas" panose="020B0609020204030204" pitchFamily="49" charset="0"/>
              </a:rPr>
              <a:t>parent</a:t>
            </a:r>
            <a:r>
              <a:rPr lang="es-AR" sz="1200" b="0" dirty="0">
                <a:solidFill>
                  <a:srgbClr val="D4D4D4"/>
                </a:solidFill>
                <a:effectLst/>
                <a:latin typeface="Consolas" panose="020B0609020204030204" pitchFamily="49" charset="0"/>
              </a:rPr>
              <a:t>, </a:t>
            </a:r>
            <a:r>
              <a:rPr lang="es-AR" sz="1200" b="0" dirty="0" err="1">
                <a:solidFill>
                  <a:srgbClr val="9CDCFE"/>
                </a:solidFill>
                <a:effectLst/>
                <a:latin typeface="Consolas" panose="020B0609020204030204" pitchFamily="49" charset="0"/>
              </a:rPr>
              <a:t>text</a:t>
            </a:r>
            <a:r>
              <a:rPr lang="es-AR" sz="1200" b="0" dirty="0">
                <a:solidFill>
                  <a:srgbClr val="D4D4D4"/>
                </a:solidFill>
                <a:effectLst/>
                <a:latin typeface="Consolas" panose="020B0609020204030204" pitchFamily="49" charset="0"/>
              </a:rPr>
              <a:t>=</a:t>
            </a:r>
            <a:r>
              <a:rPr lang="es-AR" sz="1200" b="0" dirty="0">
                <a:solidFill>
                  <a:srgbClr val="CE9178"/>
                </a:solidFill>
                <a:effectLst/>
                <a:latin typeface="Consolas" panose="020B0609020204030204" pitchFamily="49" charset="0"/>
              </a:rPr>
              <a:t>"Convertir"</a:t>
            </a:r>
            <a:r>
              <a:rPr lang="es-AR" sz="1200" b="0" dirty="0">
                <a:solidFill>
                  <a:srgbClr val="D4D4D4"/>
                </a:solidFill>
                <a:effectLst/>
                <a:latin typeface="Consolas" panose="020B0609020204030204" pitchFamily="49" charset="0"/>
              </a:rPr>
              <a:t>, </a:t>
            </a:r>
            <a:r>
              <a:rPr lang="es-AR" sz="1200" b="0" dirty="0" err="1">
                <a:solidFill>
                  <a:srgbClr val="9CDCFE"/>
                </a:solidFill>
                <a:effectLst/>
                <a:latin typeface="Consolas" panose="020B0609020204030204" pitchFamily="49" charset="0"/>
              </a:rPr>
              <a:t>command</a:t>
            </a:r>
            <a:r>
              <a:rPr lang="es-AR" sz="1200" b="0" dirty="0">
                <a:solidFill>
                  <a:srgbClr val="D4D4D4"/>
                </a:solidFill>
                <a:effectLst/>
                <a:latin typeface="Consolas" panose="020B0609020204030204" pitchFamily="49" charset="0"/>
              </a:rPr>
              <a:t>=</a:t>
            </a:r>
            <a:r>
              <a:rPr lang="es-AR" sz="1200" b="0" dirty="0" err="1">
                <a:solidFill>
                  <a:srgbClr val="9CDCFE"/>
                </a:solidFill>
                <a:effectLst/>
                <a:latin typeface="Consolas" panose="020B0609020204030204" pitchFamily="49" charset="0"/>
              </a:rPr>
              <a:t>self</a:t>
            </a:r>
            <a:r>
              <a:rPr lang="es-AR" sz="1200" b="0" dirty="0" err="1">
                <a:solidFill>
                  <a:srgbClr val="D4D4D4"/>
                </a:solidFill>
                <a:effectLst/>
                <a:latin typeface="Consolas" panose="020B0609020204030204" pitchFamily="49" charset="0"/>
              </a:rPr>
              <a:t>.</a:t>
            </a:r>
            <a:r>
              <a:rPr lang="es-AR" sz="1200" b="0" dirty="0" err="1">
                <a:solidFill>
                  <a:srgbClr val="DCDCAA"/>
                </a:solidFill>
                <a:effectLst/>
                <a:latin typeface="Consolas" panose="020B0609020204030204" pitchFamily="49" charset="0"/>
              </a:rPr>
              <a:t>convertir_temp</a:t>
            </a:r>
            <a:r>
              <a:rPr lang="es-AR" sz="1200" b="0" dirty="0">
                <a:solidFill>
                  <a:srgbClr val="D4D4D4"/>
                </a:solidFill>
                <a:effectLst/>
                <a:latin typeface="Consolas" panose="020B0609020204030204" pitchFamily="49" charset="0"/>
              </a:rPr>
              <a:t>)</a:t>
            </a:r>
          </a:p>
          <a:p>
            <a:r>
              <a:rPr lang="es-AR" sz="1200" b="0" dirty="0">
                <a:solidFill>
                  <a:srgbClr val="D4D4D4"/>
                </a:solidFill>
                <a:effectLst/>
                <a:latin typeface="Consolas" panose="020B0609020204030204" pitchFamily="49" charset="0"/>
              </a:rPr>
              <a:t>        </a:t>
            </a:r>
            <a:r>
              <a:rPr lang="es-AR" sz="1200" b="0" dirty="0" err="1">
                <a:solidFill>
                  <a:srgbClr val="9CDCFE"/>
                </a:solidFill>
                <a:effectLst/>
                <a:latin typeface="Consolas" panose="020B0609020204030204" pitchFamily="49" charset="0"/>
              </a:rPr>
              <a:t>self</a:t>
            </a:r>
            <a:r>
              <a:rPr lang="es-AR" sz="1200" b="0" dirty="0" err="1">
                <a:solidFill>
                  <a:srgbClr val="D4D4D4"/>
                </a:solidFill>
                <a:effectLst/>
                <a:latin typeface="Consolas" panose="020B0609020204030204" pitchFamily="49" charset="0"/>
              </a:rPr>
              <a:t>.</a:t>
            </a:r>
            <a:r>
              <a:rPr lang="es-AR" sz="1200" b="0" dirty="0" err="1">
                <a:solidFill>
                  <a:srgbClr val="9CDCFE"/>
                </a:solidFill>
                <a:effectLst/>
                <a:latin typeface="Consolas" panose="020B0609020204030204" pitchFamily="49" charset="0"/>
              </a:rPr>
              <a:t>boton_convertir</a:t>
            </a:r>
            <a:r>
              <a:rPr lang="es-AR" sz="1200" b="0" dirty="0" err="1">
                <a:solidFill>
                  <a:srgbClr val="D4D4D4"/>
                </a:solidFill>
                <a:effectLst/>
                <a:latin typeface="Consolas" panose="020B0609020204030204" pitchFamily="49" charset="0"/>
              </a:rPr>
              <a:t>.</a:t>
            </a:r>
            <a:r>
              <a:rPr lang="es-AR" sz="1200" b="0" dirty="0" err="1">
                <a:solidFill>
                  <a:srgbClr val="9CDCFE"/>
                </a:solidFill>
                <a:effectLst/>
                <a:latin typeface="Consolas" panose="020B0609020204030204" pitchFamily="49" charset="0"/>
              </a:rPr>
              <a:t>place</a:t>
            </a:r>
            <a:r>
              <a:rPr lang="es-AR" sz="1200" b="0" dirty="0">
                <a:solidFill>
                  <a:srgbClr val="D4D4D4"/>
                </a:solidFill>
                <a:effectLst/>
                <a:latin typeface="Consolas" panose="020B0609020204030204" pitchFamily="49" charset="0"/>
              </a:rPr>
              <a:t>(</a:t>
            </a:r>
            <a:r>
              <a:rPr lang="es-AR" sz="1200" b="0" dirty="0">
                <a:solidFill>
                  <a:srgbClr val="9CDCFE"/>
                </a:solidFill>
                <a:effectLst/>
                <a:latin typeface="Consolas" panose="020B0609020204030204" pitchFamily="49" charset="0"/>
              </a:rPr>
              <a:t>x</a:t>
            </a:r>
            <a:r>
              <a:rPr lang="es-AR" sz="1200" b="0" dirty="0">
                <a:solidFill>
                  <a:srgbClr val="D4D4D4"/>
                </a:solidFill>
                <a:effectLst/>
                <a:latin typeface="Consolas" panose="020B0609020204030204" pitchFamily="49" charset="0"/>
              </a:rPr>
              <a:t>=</a:t>
            </a:r>
            <a:r>
              <a:rPr lang="es-AR" sz="1200" b="0" dirty="0">
                <a:solidFill>
                  <a:srgbClr val="B5CEA8"/>
                </a:solidFill>
                <a:effectLst/>
                <a:latin typeface="Consolas" panose="020B0609020204030204" pitchFamily="49" charset="0"/>
              </a:rPr>
              <a:t>20</a:t>
            </a:r>
            <a:r>
              <a:rPr lang="es-AR" sz="1200" b="0" dirty="0">
                <a:solidFill>
                  <a:srgbClr val="D4D4D4"/>
                </a:solidFill>
                <a:effectLst/>
                <a:latin typeface="Consolas" panose="020B0609020204030204" pitchFamily="49" charset="0"/>
              </a:rPr>
              <a:t>, </a:t>
            </a:r>
            <a:r>
              <a:rPr lang="es-AR" sz="1200" b="0" dirty="0">
                <a:solidFill>
                  <a:srgbClr val="9CDCFE"/>
                </a:solidFill>
                <a:effectLst/>
                <a:latin typeface="Consolas" panose="020B0609020204030204" pitchFamily="49" charset="0"/>
              </a:rPr>
              <a:t>y</a:t>
            </a:r>
            <a:r>
              <a:rPr lang="es-AR" sz="1200" b="0" dirty="0">
                <a:solidFill>
                  <a:srgbClr val="D4D4D4"/>
                </a:solidFill>
                <a:effectLst/>
                <a:latin typeface="Consolas" panose="020B0609020204030204" pitchFamily="49" charset="0"/>
              </a:rPr>
              <a:t>=</a:t>
            </a:r>
            <a:r>
              <a:rPr lang="es-AR" sz="1200" b="0" dirty="0">
                <a:solidFill>
                  <a:srgbClr val="B5CEA8"/>
                </a:solidFill>
                <a:effectLst/>
                <a:latin typeface="Consolas" panose="020B0609020204030204" pitchFamily="49" charset="0"/>
              </a:rPr>
              <a:t>60</a:t>
            </a:r>
            <a:r>
              <a:rPr lang="es-AR" sz="1200" b="0" dirty="0">
                <a:solidFill>
                  <a:srgbClr val="D4D4D4"/>
                </a:solidFill>
                <a:effectLst/>
                <a:latin typeface="Consolas" panose="020B0609020204030204" pitchFamily="49" charset="0"/>
              </a:rPr>
              <a:t>)</a:t>
            </a:r>
          </a:p>
          <a:p>
            <a:r>
              <a:rPr lang="es-AR" sz="1200" b="0" dirty="0">
                <a:solidFill>
                  <a:srgbClr val="D4D4D4"/>
                </a:solidFill>
                <a:effectLst/>
                <a:latin typeface="Consolas" panose="020B0609020204030204" pitchFamily="49" charset="0"/>
              </a:rPr>
              <a:t>        </a:t>
            </a:r>
            <a:r>
              <a:rPr lang="es-AR" sz="1200" b="0" dirty="0" err="1">
                <a:solidFill>
                  <a:srgbClr val="9CDCFE"/>
                </a:solidFill>
                <a:effectLst/>
                <a:latin typeface="Consolas" panose="020B0609020204030204" pitchFamily="49" charset="0"/>
              </a:rPr>
              <a:t>self</a:t>
            </a:r>
            <a:r>
              <a:rPr lang="es-AR" sz="1200" b="0" dirty="0" err="1">
                <a:solidFill>
                  <a:srgbClr val="D4D4D4"/>
                </a:solidFill>
                <a:effectLst/>
                <a:latin typeface="Consolas" panose="020B0609020204030204" pitchFamily="49" charset="0"/>
              </a:rPr>
              <a:t>.</a:t>
            </a:r>
            <a:r>
              <a:rPr lang="es-AR" sz="1200" b="0" dirty="0" err="1">
                <a:solidFill>
                  <a:srgbClr val="9CDCFE"/>
                </a:solidFill>
                <a:effectLst/>
                <a:latin typeface="Consolas" panose="020B0609020204030204" pitchFamily="49" charset="0"/>
              </a:rPr>
              <a:t>etiqueta_temp_kelvin</a:t>
            </a:r>
            <a:r>
              <a:rPr lang="es-AR" sz="1200" b="0" dirty="0">
                <a:solidFill>
                  <a:srgbClr val="D4D4D4"/>
                </a:solidFill>
                <a:effectLst/>
                <a:latin typeface="Consolas" panose="020B0609020204030204" pitchFamily="49" charset="0"/>
              </a:rPr>
              <a:t> = </a:t>
            </a:r>
            <a:r>
              <a:rPr lang="es-AR" sz="1200" b="0" dirty="0" err="1">
                <a:solidFill>
                  <a:srgbClr val="4EC9B0"/>
                </a:solidFill>
                <a:effectLst/>
                <a:latin typeface="Consolas" panose="020B0609020204030204" pitchFamily="49" charset="0"/>
              </a:rPr>
              <a:t>ttk</a:t>
            </a:r>
            <a:r>
              <a:rPr lang="es-AR" sz="1200" b="0" dirty="0" err="1">
                <a:solidFill>
                  <a:srgbClr val="D4D4D4"/>
                </a:solidFill>
                <a:effectLst/>
                <a:latin typeface="Consolas" panose="020B0609020204030204" pitchFamily="49" charset="0"/>
              </a:rPr>
              <a:t>.</a:t>
            </a:r>
            <a:r>
              <a:rPr lang="es-AR" sz="1200" b="0" dirty="0" err="1">
                <a:solidFill>
                  <a:srgbClr val="4EC9B0"/>
                </a:solidFill>
                <a:effectLst/>
                <a:latin typeface="Consolas" panose="020B0609020204030204" pitchFamily="49" charset="0"/>
              </a:rPr>
              <a:t>Label</a:t>
            </a:r>
            <a:r>
              <a:rPr lang="es-AR" sz="1200" b="0" dirty="0">
                <a:solidFill>
                  <a:srgbClr val="D4D4D4"/>
                </a:solidFill>
                <a:effectLst/>
                <a:latin typeface="Consolas" panose="020B0609020204030204" pitchFamily="49" charset="0"/>
              </a:rPr>
              <a:t>(</a:t>
            </a:r>
          </a:p>
          <a:p>
            <a:r>
              <a:rPr lang="es-AR" sz="1200" b="0" dirty="0">
                <a:solidFill>
                  <a:srgbClr val="D4D4D4"/>
                </a:solidFill>
                <a:effectLst/>
                <a:latin typeface="Consolas" panose="020B0609020204030204" pitchFamily="49" charset="0"/>
              </a:rPr>
              <a:t>        </a:t>
            </a:r>
            <a:r>
              <a:rPr lang="es-AR" sz="1200" b="0" dirty="0" err="1">
                <a:solidFill>
                  <a:srgbClr val="9CDCFE"/>
                </a:solidFill>
                <a:effectLst/>
                <a:latin typeface="Consolas" panose="020B0609020204030204" pitchFamily="49" charset="0"/>
              </a:rPr>
              <a:t>parent</a:t>
            </a:r>
            <a:r>
              <a:rPr lang="es-AR" sz="1200" b="0" dirty="0">
                <a:solidFill>
                  <a:srgbClr val="D4D4D4"/>
                </a:solidFill>
                <a:effectLst/>
                <a:latin typeface="Consolas" panose="020B0609020204030204" pitchFamily="49" charset="0"/>
              </a:rPr>
              <a:t>, </a:t>
            </a:r>
            <a:r>
              <a:rPr lang="es-AR" sz="1200" b="0" dirty="0" err="1">
                <a:solidFill>
                  <a:srgbClr val="9CDCFE"/>
                </a:solidFill>
                <a:effectLst/>
                <a:latin typeface="Consolas" panose="020B0609020204030204" pitchFamily="49" charset="0"/>
              </a:rPr>
              <a:t>text</a:t>
            </a:r>
            <a:r>
              <a:rPr lang="es-AR" sz="1200" b="0" dirty="0">
                <a:solidFill>
                  <a:srgbClr val="D4D4D4"/>
                </a:solidFill>
                <a:effectLst/>
                <a:latin typeface="Consolas" panose="020B0609020204030204" pitchFamily="49" charset="0"/>
              </a:rPr>
              <a:t>=</a:t>
            </a:r>
            <a:r>
              <a:rPr lang="es-AR" sz="1200" b="0" dirty="0">
                <a:solidFill>
                  <a:srgbClr val="CE9178"/>
                </a:solidFill>
                <a:effectLst/>
                <a:latin typeface="Consolas" panose="020B0609020204030204" pitchFamily="49" charset="0"/>
              </a:rPr>
              <a:t>"Temperatura en K: n/a"</a:t>
            </a:r>
            <a:r>
              <a:rPr lang="es-AR" sz="1200" b="0" dirty="0">
                <a:solidFill>
                  <a:srgbClr val="D4D4D4"/>
                </a:solidFill>
                <a:effectLst/>
                <a:latin typeface="Consolas" panose="020B0609020204030204" pitchFamily="49" charset="0"/>
              </a:rPr>
              <a:t>)</a:t>
            </a:r>
          </a:p>
          <a:p>
            <a:r>
              <a:rPr lang="es-AR" sz="1200" b="0" dirty="0">
                <a:solidFill>
                  <a:srgbClr val="D4D4D4"/>
                </a:solidFill>
                <a:effectLst/>
                <a:latin typeface="Consolas" panose="020B0609020204030204" pitchFamily="49" charset="0"/>
              </a:rPr>
              <a:t>        </a:t>
            </a:r>
            <a:r>
              <a:rPr lang="es-AR" sz="1200" b="0" dirty="0" err="1">
                <a:solidFill>
                  <a:srgbClr val="9CDCFE"/>
                </a:solidFill>
                <a:effectLst/>
                <a:latin typeface="Consolas" panose="020B0609020204030204" pitchFamily="49" charset="0"/>
              </a:rPr>
              <a:t>self</a:t>
            </a:r>
            <a:r>
              <a:rPr lang="es-AR" sz="1200" b="0" dirty="0" err="1">
                <a:solidFill>
                  <a:srgbClr val="D4D4D4"/>
                </a:solidFill>
                <a:effectLst/>
                <a:latin typeface="Consolas" panose="020B0609020204030204" pitchFamily="49" charset="0"/>
              </a:rPr>
              <a:t>.</a:t>
            </a:r>
            <a:r>
              <a:rPr lang="es-AR" sz="1200" b="0" dirty="0" err="1">
                <a:solidFill>
                  <a:srgbClr val="9CDCFE"/>
                </a:solidFill>
                <a:effectLst/>
                <a:latin typeface="Consolas" panose="020B0609020204030204" pitchFamily="49" charset="0"/>
              </a:rPr>
              <a:t>etiqueta_temp_kelvin</a:t>
            </a:r>
            <a:r>
              <a:rPr lang="es-AR" sz="1200" b="0" dirty="0" err="1">
                <a:solidFill>
                  <a:srgbClr val="D4D4D4"/>
                </a:solidFill>
                <a:effectLst/>
                <a:latin typeface="Consolas" panose="020B0609020204030204" pitchFamily="49" charset="0"/>
              </a:rPr>
              <a:t>.</a:t>
            </a:r>
            <a:r>
              <a:rPr lang="es-AR" sz="1200" b="0" dirty="0" err="1">
                <a:solidFill>
                  <a:srgbClr val="9CDCFE"/>
                </a:solidFill>
                <a:effectLst/>
                <a:latin typeface="Consolas" panose="020B0609020204030204" pitchFamily="49" charset="0"/>
              </a:rPr>
              <a:t>place</a:t>
            </a:r>
            <a:r>
              <a:rPr lang="es-AR" sz="1200" b="0" dirty="0">
                <a:solidFill>
                  <a:srgbClr val="D4D4D4"/>
                </a:solidFill>
                <a:effectLst/>
                <a:latin typeface="Consolas" panose="020B0609020204030204" pitchFamily="49" charset="0"/>
              </a:rPr>
              <a:t>(</a:t>
            </a:r>
            <a:r>
              <a:rPr lang="es-AR" sz="1200" b="0" dirty="0">
                <a:solidFill>
                  <a:srgbClr val="9CDCFE"/>
                </a:solidFill>
                <a:effectLst/>
                <a:latin typeface="Consolas" panose="020B0609020204030204" pitchFamily="49" charset="0"/>
              </a:rPr>
              <a:t>x</a:t>
            </a:r>
            <a:r>
              <a:rPr lang="es-AR" sz="1200" b="0" dirty="0">
                <a:solidFill>
                  <a:srgbClr val="D4D4D4"/>
                </a:solidFill>
                <a:effectLst/>
                <a:latin typeface="Consolas" panose="020B0609020204030204" pitchFamily="49" charset="0"/>
              </a:rPr>
              <a:t>=</a:t>
            </a:r>
            <a:r>
              <a:rPr lang="es-AR" sz="1200" b="0" dirty="0">
                <a:solidFill>
                  <a:srgbClr val="B5CEA8"/>
                </a:solidFill>
                <a:effectLst/>
                <a:latin typeface="Consolas" panose="020B0609020204030204" pitchFamily="49" charset="0"/>
              </a:rPr>
              <a:t>20</a:t>
            </a:r>
            <a:r>
              <a:rPr lang="es-AR" sz="1200" b="0" dirty="0">
                <a:solidFill>
                  <a:srgbClr val="D4D4D4"/>
                </a:solidFill>
                <a:effectLst/>
                <a:latin typeface="Consolas" panose="020B0609020204030204" pitchFamily="49" charset="0"/>
              </a:rPr>
              <a:t>, </a:t>
            </a:r>
            <a:r>
              <a:rPr lang="es-AR" sz="1200" b="0" dirty="0">
                <a:solidFill>
                  <a:srgbClr val="9CDCFE"/>
                </a:solidFill>
                <a:effectLst/>
                <a:latin typeface="Consolas" panose="020B0609020204030204" pitchFamily="49" charset="0"/>
              </a:rPr>
              <a:t>y</a:t>
            </a:r>
            <a:r>
              <a:rPr lang="es-AR" sz="1200" b="0" dirty="0">
                <a:solidFill>
                  <a:srgbClr val="D4D4D4"/>
                </a:solidFill>
                <a:effectLst/>
                <a:latin typeface="Consolas" panose="020B0609020204030204" pitchFamily="49" charset="0"/>
              </a:rPr>
              <a:t>=</a:t>
            </a:r>
            <a:r>
              <a:rPr lang="es-AR" sz="1200" b="0" dirty="0">
                <a:solidFill>
                  <a:srgbClr val="B5CEA8"/>
                </a:solidFill>
                <a:effectLst/>
                <a:latin typeface="Consolas" panose="020B0609020204030204" pitchFamily="49" charset="0"/>
              </a:rPr>
              <a:t>120</a:t>
            </a:r>
            <a:r>
              <a:rPr lang="es-AR" sz="1200" b="0" dirty="0">
                <a:solidFill>
                  <a:srgbClr val="D4D4D4"/>
                </a:solidFill>
                <a:effectLst/>
                <a:latin typeface="Consolas" panose="020B0609020204030204" pitchFamily="49" charset="0"/>
              </a:rPr>
              <a:t>)</a:t>
            </a:r>
          </a:p>
          <a:p>
            <a:r>
              <a:rPr lang="es-AR" sz="1200" b="0" dirty="0">
                <a:solidFill>
                  <a:srgbClr val="D4D4D4"/>
                </a:solidFill>
                <a:effectLst/>
                <a:latin typeface="Consolas" panose="020B0609020204030204" pitchFamily="49" charset="0"/>
              </a:rPr>
              <a:t>        </a:t>
            </a:r>
            <a:r>
              <a:rPr lang="es-AR" sz="1200" b="0" dirty="0" err="1">
                <a:solidFill>
                  <a:srgbClr val="9CDCFE"/>
                </a:solidFill>
                <a:effectLst/>
                <a:latin typeface="Consolas" panose="020B0609020204030204" pitchFamily="49" charset="0"/>
              </a:rPr>
              <a:t>self</a:t>
            </a:r>
            <a:r>
              <a:rPr lang="es-AR" sz="1200" b="0" dirty="0" err="1">
                <a:solidFill>
                  <a:srgbClr val="D4D4D4"/>
                </a:solidFill>
                <a:effectLst/>
                <a:latin typeface="Consolas" panose="020B0609020204030204" pitchFamily="49" charset="0"/>
              </a:rPr>
              <a:t>.</a:t>
            </a:r>
            <a:r>
              <a:rPr lang="es-AR" sz="1200" b="0" dirty="0" err="1">
                <a:solidFill>
                  <a:srgbClr val="9CDCFE"/>
                </a:solidFill>
                <a:effectLst/>
                <a:latin typeface="Consolas" panose="020B0609020204030204" pitchFamily="49" charset="0"/>
              </a:rPr>
              <a:t>etiqueta_temp_fahrenheit</a:t>
            </a:r>
            <a:r>
              <a:rPr lang="es-AR" sz="1200" b="0" dirty="0">
                <a:solidFill>
                  <a:srgbClr val="D4D4D4"/>
                </a:solidFill>
                <a:effectLst/>
                <a:latin typeface="Consolas" panose="020B0609020204030204" pitchFamily="49" charset="0"/>
              </a:rPr>
              <a:t> = </a:t>
            </a:r>
            <a:r>
              <a:rPr lang="es-AR" sz="1200" b="0" dirty="0" err="1">
                <a:solidFill>
                  <a:srgbClr val="4EC9B0"/>
                </a:solidFill>
                <a:effectLst/>
                <a:latin typeface="Consolas" panose="020B0609020204030204" pitchFamily="49" charset="0"/>
              </a:rPr>
              <a:t>ttk</a:t>
            </a:r>
            <a:r>
              <a:rPr lang="es-AR" sz="1200" b="0" dirty="0" err="1">
                <a:solidFill>
                  <a:srgbClr val="D4D4D4"/>
                </a:solidFill>
                <a:effectLst/>
                <a:latin typeface="Consolas" panose="020B0609020204030204" pitchFamily="49" charset="0"/>
              </a:rPr>
              <a:t>.</a:t>
            </a:r>
            <a:r>
              <a:rPr lang="es-AR" sz="1200" b="0" dirty="0" err="1">
                <a:solidFill>
                  <a:srgbClr val="4EC9B0"/>
                </a:solidFill>
                <a:effectLst/>
                <a:latin typeface="Consolas" panose="020B0609020204030204" pitchFamily="49" charset="0"/>
              </a:rPr>
              <a:t>Label</a:t>
            </a:r>
            <a:r>
              <a:rPr lang="es-AR" sz="1200" b="0" dirty="0">
                <a:solidFill>
                  <a:srgbClr val="D4D4D4"/>
                </a:solidFill>
                <a:effectLst/>
                <a:latin typeface="Consolas" panose="020B0609020204030204" pitchFamily="49" charset="0"/>
              </a:rPr>
              <a:t>(</a:t>
            </a:r>
          </a:p>
          <a:p>
            <a:r>
              <a:rPr lang="es-AR" sz="1200" b="0" dirty="0">
                <a:solidFill>
                  <a:srgbClr val="D4D4D4"/>
                </a:solidFill>
                <a:effectLst/>
                <a:latin typeface="Consolas" panose="020B0609020204030204" pitchFamily="49" charset="0"/>
              </a:rPr>
              <a:t>        </a:t>
            </a:r>
            <a:r>
              <a:rPr lang="es-AR" sz="1200" b="0" dirty="0" err="1">
                <a:solidFill>
                  <a:srgbClr val="9CDCFE"/>
                </a:solidFill>
                <a:effectLst/>
                <a:latin typeface="Consolas" panose="020B0609020204030204" pitchFamily="49" charset="0"/>
              </a:rPr>
              <a:t>parent</a:t>
            </a:r>
            <a:r>
              <a:rPr lang="es-AR" sz="1200" b="0" dirty="0">
                <a:solidFill>
                  <a:srgbClr val="D4D4D4"/>
                </a:solidFill>
                <a:effectLst/>
                <a:latin typeface="Consolas" panose="020B0609020204030204" pitchFamily="49" charset="0"/>
              </a:rPr>
              <a:t>, </a:t>
            </a:r>
            <a:r>
              <a:rPr lang="es-AR" sz="1200" b="0" dirty="0" err="1">
                <a:solidFill>
                  <a:srgbClr val="9CDCFE"/>
                </a:solidFill>
                <a:effectLst/>
                <a:latin typeface="Consolas" panose="020B0609020204030204" pitchFamily="49" charset="0"/>
              </a:rPr>
              <a:t>text</a:t>
            </a:r>
            <a:r>
              <a:rPr lang="es-AR" sz="1200" b="0" dirty="0">
                <a:solidFill>
                  <a:srgbClr val="D4D4D4"/>
                </a:solidFill>
                <a:effectLst/>
                <a:latin typeface="Consolas" panose="020B0609020204030204" pitchFamily="49" charset="0"/>
              </a:rPr>
              <a:t>=</a:t>
            </a:r>
            <a:r>
              <a:rPr lang="es-AR" sz="1200" b="0" dirty="0">
                <a:solidFill>
                  <a:srgbClr val="CE9178"/>
                </a:solidFill>
                <a:effectLst/>
                <a:latin typeface="Consolas" panose="020B0609020204030204" pitchFamily="49" charset="0"/>
              </a:rPr>
              <a:t>"Temperatura en </a:t>
            </a:r>
            <a:r>
              <a:rPr lang="es-AR" sz="1200" b="0" dirty="0" err="1">
                <a:solidFill>
                  <a:srgbClr val="CE9178"/>
                </a:solidFill>
                <a:effectLst/>
                <a:latin typeface="Consolas" panose="020B0609020204030204" pitchFamily="49" charset="0"/>
              </a:rPr>
              <a:t>ºF</a:t>
            </a:r>
            <a:r>
              <a:rPr lang="es-AR" sz="1200" b="0" dirty="0">
                <a:solidFill>
                  <a:srgbClr val="CE9178"/>
                </a:solidFill>
                <a:effectLst/>
                <a:latin typeface="Consolas" panose="020B0609020204030204" pitchFamily="49" charset="0"/>
              </a:rPr>
              <a:t>: n/a"</a:t>
            </a:r>
            <a:r>
              <a:rPr lang="es-AR" sz="1200" b="0" dirty="0">
                <a:solidFill>
                  <a:srgbClr val="D4D4D4"/>
                </a:solidFill>
                <a:effectLst/>
                <a:latin typeface="Consolas" panose="020B0609020204030204" pitchFamily="49" charset="0"/>
              </a:rPr>
              <a:t>)</a:t>
            </a:r>
          </a:p>
          <a:p>
            <a:r>
              <a:rPr lang="es-AR" sz="1200" b="0" dirty="0">
                <a:solidFill>
                  <a:srgbClr val="D4D4D4"/>
                </a:solidFill>
                <a:effectLst/>
                <a:latin typeface="Consolas" panose="020B0609020204030204" pitchFamily="49" charset="0"/>
              </a:rPr>
              <a:t>        </a:t>
            </a:r>
            <a:r>
              <a:rPr lang="es-AR" sz="1200" b="0" dirty="0" err="1">
                <a:solidFill>
                  <a:srgbClr val="9CDCFE"/>
                </a:solidFill>
                <a:effectLst/>
                <a:latin typeface="Consolas" panose="020B0609020204030204" pitchFamily="49" charset="0"/>
              </a:rPr>
              <a:t>self</a:t>
            </a:r>
            <a:r>
              <a:rPr lang="es-AR" sz="1200" b="0" dirty="0" err="1">
                <a:solidFill>
                  <a:srgbClr val="D4D4D4"/>
                </a:solidFill>
                <a:effectLst/>
                <a:latin typeface="Consolas" panose="020B0609020204030204" pitchFamily="49" charset="0"/>
              </a:rPr>
              <a:t>.</a:t>
            </a:r>
            <a:r>
              <a:rPr lang="es-AR" sz="1200" b="0" dirty="0" err="1">
                <a:solidFill>
                  <a:srgbClr val="9CDCFE"/>
                </a:solidFill>
                <a:effectLst/>
                <a:latin typeface="Consolas" panose="020B0609020204030204" pitchFamily="49" charset="0"/>
              </a:rPr>
              <a:t>etiqueta_temp_fahrenheit</a:t>
            </a:r>
            <a:r>
              <a:rPr lang="es-AR" sz="1200" b="0" dirty="0" err="1">
                <a:solidFill>
                  <a:srgbClr val="D4D4D4"/>
                </a:solidFill>
                <a:effectLst/>
                <a:latin typeface="Consolas" panose="020B0609020204030204" pitchFamily="49" charset="0"/>
              </a:rPr>
              <a:t>.</a:t>
            </a:r>
            <a:r>
              <a:rPr lang="es-AR" sz="1200" b="0" dirty="0" err="1">
                <a:solidFill>
                  <a:srgbClr val="9CDCFE"/>
                </a:solidFill>
                <a:effectLst/>
                <a:latin typeface="Consolas" panose="020B0609020204030204" pitchFamily="49" charset="0"/>
              </a:rPr>
              <a:t>place</a:t>
            </a:r>
            <a:r>
              <a:rPr lang="es-AR" sz="1200" b="0" dirty="0">
                <a:solidFill>
                  <a:srgbClr val="D4D4D4"/>
                </a:solidFill>
                <a:effectLst/>
                <a:latin typeface="Consolas" panose="020B0609020204030204" pitchFamily="49" charset="0"/>
              </a:rPr>
              <a:t>(</a:t>
            </a:r>
            <a:r>
              <a:rPr lang="es-AR" sz="1200" b="0" dirty="0">
                <a:solidFill>
                  <a:srgbClr val="9CDCFE"/>
                </a:solidFill>
                <a:effectLst/>
                <a:latin typeface="Consolas" panose="020B0609020204030204" pitchFamily="49" charset="0"/>
              </a:rPr>
              <a:t>x</a:t>
            </a:r>
            <a:r>
              <a:rPr lang="es-AR" sz="1200" b="0" dirty="0">
                <a:solidFill>
                  <a:srgbClr val="D4D4D4"/>
                </a:solidFill>
                <a:effectLst/>
                <a:latin typeface="Consolas" panose="020B0609020204030204" pitchFamily="49" charset="0"/>
              </a:rPr>
              <a:t>=</a:t>
            </a:r>
            <a:r>
              <a:rPr lang="es-AR" sz="1200" b="0" dirty="0">
                <a:solidFill>
                  <a:srgbClr val="B5CEA8"/>
                </a:solidFill>
                <a:effectLst/>
                <a:latin typeface="Consolas" panose="020B0609020204030204" pitchFamily="49" charset="0"/>
              </a:rPr>
              <a:t>20</a:t>
            </a:r>
            <a:r>
              <a:rPr lang="es-AR" sz="1200" b="0" dirty="0">
                <a:solidFill>
                  <a:srgbClr val="D4D4D4"/>
                </a:solidFill>
                <a:effectLst/>
                <a:latin typeface="Consolas" panose="020B0609020204030204" pitchFamily="49" charset="0"/>
              </a:rPr>
              <a:t>, </a:t>
            </a:r>
            <a:r>
              <a:rPr lang="es-AR" sz="1200" b="0" dirty="0">
                <a:solidFill>
                  <a:srgbClr val="9CDCFE"/>
                </a:solidFill>
                <a:effectLst/>
                <a:latin typeface="Consolas" panose="020B0609020204030204" pitchFamily="49" charset="0"/>
              </a:rPr>
              <a:t>y</a:t>
            </a:r>
            <a:r>
              <a:rPr lang="es-AR" sz="1200" b="0" dirty="0">
                <a:solidFill>
                  <a:srgbClr val="D4D4D4"/>
                </a:solidFill>
                <a:effectLst/>
                <a:latin typeface="Consolas" panose="020B0609020204030204" pitchFamily="49" charset="0"/>
              </a:rPr>
              <a:t>=</a:t>
            </a:r>
            <a:r>
              <a:rPr lang="es-AR" sz="1200" b="0" dirty="0">
                <a:solidFill>
                  <a:srgbClr val="B5CEA8"/>
                </a:solidFill>
                <a:effectLst/>
                <a:latin typeface="Consolas" panose="020B0609020204030204" pitchFamily="49" charset="0"/>
              </a:rPr>
              <a:t>160</a:t>
            </a:r>
            <a:r>
              <a:rPr lang="es-AR" sz="1200" b="0" dirty="0">
                <a:solidFill>
                  <a:srgbClr val="D4D4D4"/>
                </a:solidFill>
                <a:effectLst/>
                <a:latin typeface="Consolas" panose="020B0609020204030204" pitchFamily="49" charset="0"/>
              </a:rPr>
              <a:t>)</a:t>
            </a:r>
          </a:p>
          <a:p>
            <a:r>
              <a:rPr lang="es-AR" sz="1200" b="0" dirty="0">
                <a:solidFill>
                  <a:srgbClr val="D4D4D4"/>
                </a:solidFill>
                <a:effectLst/>
                <a:latin typeface="Consolas" panose="020B0609020204030204" pitchFamily="49" charset="0"/>
              </a:rPr>
              <a:t>    </a:t>
            </a:r>
            <a:r>
              <a:rPr lang="es-AR" sz="1200" b="0" dirty="0" err="1">
                <a:solidFill>
                  <a:srgbClr val="569CD6"/>
                </a:solidFill>
                <a:effectLst/>
                <a:latin typeface="Consolas" panose="020B0609020204030204" pitchFamily="49" charset="0"/>
              </a:rPr>
              <a:t>def</a:t>
            </a:r>
            <a:r>
              <a:rPr lang="es-AR" sz="1200" b="0" dirty="0">
                <a:solidFill>
                  <a:srgbClr val="D4D4D4"/>
                </a:solidFill>
                <a:effectLst/>
                <a:latin typeface="Consolas" panose="020B0609020204030204" pitchFamily="49" charset="0"/>
              </a:rPr>
              <a:t> </a:t>
            </a:r>
            <a:r>
              <a:rPr lang="es-AR" sz="1200" b="0" dirty="0" err="1">
                <a:solidFill>
                  <a:srgbClr val="DCDCAA"/>
                </a:solidFill>
                <a:effectLst/>
                <a:latin typeface="Consolas" panose="020B0609020204030204" pitchFamily="49" charset="0"/>
              </a:rPr>
              <a:t>convertir_temp</a:t>
            </a:r>
            <a:r>
              <a:rPr lang="es-AR" sz="1200" b="0" dirty="0">
                <a:solidFill>
                  <a:srgbClr val="D4D4D4"/>
                </a:solidFill>
                <a:effectLst/>
                <a:latin typeface="Consolas" panose="020B0609020204030204" pitchFamily="49" charset="0"/>
              </a:rPr>
              <a:t>(</a:t>
            </a:r>
            <a:r>
              <a:rPr lang="es-AR" sz="1200" b="0" dirty="0" err="1">
                <a:solidFill>
                  <a:srgbClr val="9CDCFE"/>
                </a:solidFill>
                <a:effectLst/>
                <a:latin typeface="Consolas" panose="020B0609020204030204" pitchFamily="49" charset="0"/>
              </a:rPr>
              <a:t>self</a:t>
            </a:r>
            <a:r>
              <a:rPr lang="es-AR" sz="1200" b="0" dirty="0">
                <a:solidFill>
                  <a:srgbClr val="D4D4D4"/>
                </a:solidFill>
                <a:effectLst/>
                <a:latin typeface="Consolas" panose="020B0609020204030204" pitchFamily="49" charset="0"/>
              </a:rPr>
              <a:t>):</a:t>
            </a:r>
          </a:p>
          <a:p>
            <a:r>
              <a:rPr lang="es-AR" sz="1200" b="0" dirty="0">
                <a:solidFill>
                  <a:srgbClr val="D4D4D4"/>
                </a:solidFill>
                <a:effectLst/>
                <a:latin typeface="Consolas" panose="020B0609020204030204" pitchFamily="49" charset="0"/>
              </a:rPr>
              <a:t>        </a:t>
            </a:r>
            <a:r>
              <a:rPr lang="es-AR" sz="1200" b="0" dirty="0" err="1">
                <a:solidFill>
                  <a:srgbClr val="9CDCFE"/>
                </a:solidFill>
                <a:effectLst/>
                <a:latin typeface="Consolas" panose="020B0609020204030204" pitchFamily="49" charset="0"/>
              </a:rPr>
              <a:t>temp_celsius</a:t>
            </a:r>
            <a:r>
              <a:rPr lang="es-AR" sz="1200" b="0" dirty="0">
                <a:solidFill>
                  <a:srgbClr val="D4D4D4"/>
                </a:solidFill>
                <a:effectLst/>
                <a:latin typeface="Consolas" panose="020B0609020204030204" pitchFamily="49" charset="0"/>
              </a:rPr>
              <a:t> = </a:t>
            </a:r>
            <a:r>
              <a:rPr lang="es-AR" sz="1200" b="0" dirty="0" err="1">
                <a:solidFill>
                  <a:srgbClr val="4EC9B0"/>
                </a:solidFill>
                <a:effectLst/>
                <a:latin typeface="Consolas" panose="020B0609020204030204" pitchFamily="49" charset="0"/>
              </a:rPr>
              <a:t>float</a:t>
            </a:r>
            <a:r>
              <a:rPr lang="es-AR" sz="1200" b="0" dirty="0">
                <a:solidFill>
                  <a:srgbClr val="D4D4D4"/>
                </a:solidFill>
                <a:effectLst/>
                <a:latin typeface="Consolas" panose="020B0609020204030204" pitchFamily="49" charset="0"/>
              </a:rPr>
              <a:t>(</a:t>
            </a:r>
            <a:r>
              <a:rPr lang="es-AR" sz="1200" b="0" dirty="0" err="1">
                <a:solidFill>
                  <a:srgbClr val="9CDCFE"/>
                </a:solidFill>
                <a:effectLst/>
                <a:latin typeface="Consolas" panose="020B0609020204030204" pitchFamily="49" charset="0"/>
              </a:rPr>
              <a:t>self</a:t>
            </a:r>
            <a:r>
              <a:rPr lang="es-AR" sz="1200" b="0" dirty="0" err="1">
                <a:solidFill>
                  <a:srgbClr val="D4D4D4"/>
                </a:solidFill>
                <a:effectLst/>
                <a:latin typeface="Consolas" panose="020B0609020204030204" pitchFamily="49" charset="0"/>
              </a:rPr>
              <a:t>.</a:t>
            </a:r>
            <a:r>
              <a:rPr lang="es-AR" sz="1200" b="0" dirty="0" err="1">
                <a:solidFill>
                  <a:srgbClr val="9CDCFE"/>
                </a:solidFill>
                <a:effectLst/>
                <a:latin typeface="Consolas" panose="020B0609020204030204" pitchFamily="49" charset="0"/>
              </a:rPr>
              <a:t>caja_temp_celsius</a:t>
            </a:r>
            <a:r>
              <a:rPr lang="es-AR" sz="1200" b="0" dirty="0" err="1">
                <a:solidFill>
                  <a:srgbClr val="D4D4D4"/>
                </a:solidFill>
                <a:effectLst/>
                <a:latin typeface="Consolas" panose="020B0609020204030204" pitchFamily="49" charset="0"/>
              </a:rPr>
              <a:t>.</a:t>
            </a:r>
            <a:r>
              <a:rPr lang="es-AR" sz="1200" b="0" dirty="0" err="1">
                <a:solidFill>
                  <a:srgbClr val="DCDCAA"/>
                </a:solidFill>
                <a:effectLst/>
                <a:latin typeface="Consolas" panose="020B0609020204030204" pitchFamily="49" charset="0"/>
              </a:rPr>
              <a:t>get</a:t>
            </a:r>
            <a:r>
              <a:rPr lang="es-AR" sz="1200" b="0" dirty="0">
                <a:solidFill>
                  <a:srgbClr val="D4D4D4"/>
                </a:solidFill>
                <a:effectLst/>
                <a:latin typeface="Consolas" panose="020B0609020204030204" pitchFamily="49" charset="0"/>
              </a:rPr>
              <a:t>())</a:t>
            </a:r>
          </a:p>
          <a:p>
            <a:r>
              <a:rPr lang="es-AR" sz="1200" b="0" dirty="0">
                <a:solidFill>
                  <a:srgbClr val="D4D4D4"/>
                </a:solidFill>
                <a:effectLst/>
                <a:latin typeface="Consolas" panose="020B0609020204030204" pitchFamily="49" charset="0"/>
              </a:rPr>
              <a:t>        </a:t>
            </a:r>
            <a:r>
              <a:rPr lang="es-AR" sz="1200" b="0" dirty="0" err="1">
                <a:solidFill>
                  <a:srgbClr val="9CDCFE"/>
                </a:solidFill>
                <a:effectLst/>
                <a:latin typeface="Consolas" panose="020B0609020204030204" pitchFamily="49" charset="0"/>
              </a:rPr>
              <a:t>temp_kelvin</a:t>
            </a:r>
            <a:r>
              <a:rPr lang="es-AR" sz="1200" b="0" dirty="0">
                <a:solidFill>
                  <a:srgbClr val="D4D4D4"/>
                </a:solidFill>
                <a:effectLst/>
                <a:latin typeface="Consolas" panose="020B0609020204030204" pitchFamily="49" charset="0"/>
              </a:rPr>
              <a:t> = </a:t>
            </a:r>
            <a:r>
              <a:rPr lang="es-AR" sz="1200" b="0" dirty="0" err="1">
                <a:solidFill>
                  <a:srgbClr val="9CDCFE"/>
                </a:solidFill>
                <a:effectLst/>
                <a:latin typeface="Consolas" panose="020B0609020204030204" pitchFamily="49" charset="0"/>
              </a:rPr>
              <a:t>temp_celsius</a:t>
            </a:r>
            <a:r>
              <a:rPr lang="es-AR" sz="1200" b="0" dirty="0">
                <a:solidFill>
                  <a:srgbClr val="D4D4D4"/>
                </a:solidFill>
                <a:effectLst/>
                <a:latin typeface="Consolas" panose="020B0609020204030204" pitchFamily="49" charset="0"/>
              </a:rPr>
              <a:t> + </a:t>
            </a:r>
            <a:r>
              <a:rPr lang="es-AR" sz="1200" b="0" dirty="0">
                <a:solidFill>
                  <a:srgbClr val="B5CEA8"/>
                </a:solidFill>
                <a:effectLst/>
                <a:latin typeface="Consolas" panose="020B0609020204030204" pitchFamily="49" charset="0"/>
              </a:rPr>
              <a:t>273.15</a:t>
            </a:r>
            <a:endParaRPr lang="es-AR" sz="1200" b="0" dirty="0">
              <a:solidFill>
                <a:srgbClr val="D4D4D4"/>
              </a:solidFill>
              <a:effectLst/>
              <a:latin typeface="Consolas" panose="020B0609020204030204" pitchFamily="49" charset="0"/>
            </a:endParaRPr>
          </a:p>
          <a:p>
            <a:r>
              <a:rPr lang="es-AR" sz="1200" b="0" dirty="0">
                <a:solidFill>
                  <a:srgbClr val="D4D4D4"/>
                </a:solidFill>
                <a:effectLst/>
                <a:latin typeface="Consolas" panose="020B0609020204030204" pitchFamily="49" charset="0"/>
              </a:rPr>
              <a:t>        </a:t>
            </a:r>
            <a:r>
              <a:rPr lang="es-AR" sz="1200" b="0" dirty="0" err="1">
                <a:solidFill>
                  <a:srgbClr val="9CDCFE"/>
                </a:solidFill>
                <a:effectLst/>
                <a:latin typeface="Consolas" panose="020B0609020204030204" pitchFamily="49" charset="0"/>
              </a:rPr>
              <a:t>temp_fahrenheit</a:t>
            </a:r>
            <a:r>
              <a:rPr lang="es-AR" sz="1200" b="0" dirty="0">
                <a:solidFill>
                  <a:srgbClr val="D4D4D4"/>
                </a:solidFill>
                <a:effectLst/>
                <a:latin typeface="Consolas" panose="020B0609020204030204" pitchFamily="49" charset="0"/>
              </a:rPr>
              <a:t> = </a:t>
            </a:r>
            <a:r>
              <a:rPr lang="es-AR" sz="1200" b="0" dirty="0" err="1">
                <a:solidFill>
                  <a:srgbClr val="9CDCFE"/>
                </a:solidFill>
                <a:effectLst/>
                <a:latin typeface="Consolas" panose="020B0609020204030204" pitchFamily="49" charset="0"/>
              </a:rPr>
              <a:t>temp_celsius</a:t>
            </a:r>
            <a:r>
              <a:rPr lang="es-AR" sz="1200" b="0" dirty="0">
                <a:solidFill>
                  <a:srgbClr val="D4D4D4"/>
                </a:solidFill>
                <a:effectLst/>
                <a:latin typeface="Consolas" panose="020B0609020204030204" pitchFamily="49" charset="0"/>
              </a:rPr>
              <a:t>*</a:t>
            </a:r>
            <a:r>
              <a:rPr lang="es-AR" sz="1200" b="0" dirty="0">
                <a:solidFill>
                  <a:srgbClr val="B5CEA8"/>
                </a:solidFill>
                <a:effectLst/>
                <a:latin typeface="Consolas" panose="020B0609020204030204" pitchFamily="49" charset="0"/>
              </a:rPr>
              <a:t>1.8</a:t>
            </a:r>
            <a:r>
              <a:rPr lang="es-AR" sz="1200" b="0" dirty="0">
                <a:solidFill>
                  <a:srgbClr val="D4D4D4"/>
                </a:solidFill>
                <a:effectLst/>
                <a:latin typeface="Consolas" panose="020B0609020204030204" pitchFamily="49" charset="0"/>
              </a:rPr>
              <a:t> + </a:t>
            </a:r>
            <a:r>
              <a:rPr lang="es-AR" sz="1200" b="0" dirty="0">
                <a:solidFill>
                  <a:srgbClr val="B5CEA8"/>
                </a:solidFill>
                <a:effectLst/>
                <a:latin typeface="Consolas" panose="020B0609020204030204" pitchFamily="49" charset="0"/>
              </a:rPr>
              <a:t>32</a:t>
            </a:r>
            <a:endParaRPr lang="es-AR" sz="1200" b="0" dirty="0">
              <a:solidFill>
                <a:srgbClr val="D4D4D4"/>
              </a:solidFill>
              <a:effectLst/>
              <a:latin typeface="Consolas" panose="020B0609020204030204" pitchFamily="49" charset="0"/>
            </a:endParaRPr>
          </a:p>
          <a:p>
            <a:r>
              <a:rPr lang="es-AR" sz="1200" b="0" dirty="0">
                <a:solidFill>
                  <a:srgbClr val="D4D4D4"/>
                </a:solidFill>
                <a:effectLst/>
                <a:latin typeface="Consolas" panose="020B0609020204030204" pitchFamily="49" charset="0"/>
              </a:rPr>
              <a:t>        </a:t>
            </a:r>
            <a:r>
              <a:rPr lang="es-AR" sz="1200" b="0" dirty="0" err="1">
                <a:solidFill>
                  <a:srgbClr val="9CDCFE"/>
                </a:solidFill>
                <a:effectLst/>
                <a:latin typeface="Consolas" panose="020B0609020204030204" pitchFamily="49" charset="0"/>
              </a:rPr>
              <a:t>self</a:t>
            </a:r>
            <a:r>
              <a:rPr lang="es-AR" sz="1200" b="0" dirty="0" err="1">
                <a:solidFill>
                  <a:srgbClr val="D4D4D4"/>
                </a:solidFill>
                <a:effectLst/>
                <a:latin typeface="Consolas" panose="020B0609020204030204" pitchFamily="49" charset="0"/>
              </a:rPr>
              <a:t>.</a:t>
            </a:r>
            <a:r>
              <a:rPr lang="es-AR" sz="1200" b="0" dirty="0" err="1">
                <a:solidFill>
                  <a:srgbClr val="9CDCFE"/>
                </a:solidFill>
                <a:effectLst/>
                <a:latin typeface="Consolas" panose="020B0609020204030204" pitchFamily="49" charset="0"/>
              </a:rPr>
              <a:t>etiqueta_temp_kelvin</a:t>
            </a:r>
            <a:r>
              <a:rPr lang="es-AR" sz="1200" b="0" dirty="0" err="1">
                <a:solidFill>
                  <a:srgbClr val="D4D4D4"/>
                </a:solidFill>
                <a:effectLst/>
                <a:latin typeface="Consolas" panose="020B0609020204030204" pitchFamily="49" charset="0"/>
              </a:rPr>
              <a:t>.</a:t>
            </a:r>
            <a:r>
              <a:rPr lang="es-AR" sz="1200" b="0" dirty="0" err="1">
                <a:solidFill>
                  <a:srgbClr val="9CDCFE"/>
                </a:solidFill>
                <a:effectLst/>
                <a:latin typeface="Consolas" panose="020B0609020204030204" pitchFamily="49" charset="0"/>
              </a:rPr>
              <a:t>config</a:t>
            </a:r>
            <a:r>
              <a:rPr lang="es-AR" sz="1200" b="0" dirty="0">
                <a:solidFill>
                  <a:srgbClr val="D4D4D4"/>
                </a:solidFill>
                <a:effectLst/>
                <a:latin typeface="Consolas" panose="020B0609020204030204" pitchFamily="49" charset="0"/>
              </a:rPr>
              <a:t>(</a:t>
            </a:r>
          </a:p>
          <a:p>
            <a:r>
              <a:rPr lang="es-AR" sz="1200" b="0" dirty="0">
                <a:solidFill>
                  <a:srgbClr val="D4D4D4"/>
                </a:solidFill>
                <a:effectLst/>
                <a:latin typeface="Consolas" panose="020B0609020204030204" pitchFamily="49" charset="0"/>
              </a:rPr>
              <a:t>        </a:t>
            </a:r>
            <a:r>
              <a:rPr lang="es-AR" sz="1200" b="0" dirty="0" err="1">
                <a:solidFill>
                  <a:srgbClr val="9CDCFE"/>
                </a:solidFill>
                <a:effectLst/>
                <a:latin typeface="Consolas" panose="020B0609020204030204" pitchFamily="49" charset="0"/>
              </a:rPr>
              <a:t>text</a:t>
            </a:r>
            <a:r>
              <a:rPr lang="es-AR" sz="1200" b="0" dirty="0">
                <a:solidFill>
                  <a:srgbClr val="D4D4D4"/>
                </a:solidFill>
                <a:effectLst/>
                <a:latin typeface="Consolas" panose="020B0609020204030204" pitchFamily="49" charset="0"/>
              </a:rPr>
              <a:t>=</a:t>
            </a:r>
            <a:r>
              <a:rPr lang="es-AR" sz="1200" b="0" dirty="0" err="1">
                <a:solidFill>
                  <a:srgbClr val="569CD6"/>
                </a:solidFill>
                <a:effectLst/>
                <a:latin typeface="Consolas" panose="020B0609020204030204" pitchFamily="49" charset="0"/>
              </a:rPr>
              <a:t>f</a:t>
            </a:r>
            <a:r>
              <a:rPr lang="es-AR" sz="1200" b="0" dirty="0" err="1">
                <a:solidFill>
                  <a:srgbClr val="CE9178"/>
                </a:solidFill>
                <a:effectLst/>
                <a:latin typeface="Consolas" panose="020B0609020204030204" pitchFamily="49" charset="0"/>
              </a:rPr>
              <a:t>"Temperatura</a:t>
            </a:r>
            <a:r>
              <a:rPr lang="es-AR" sz="1200" b="0" dirty="0">
                <a:solidFill>
                  <a:srgbClr val="CE9178"/>
                </a:solidFill>
                <a:effectLst/>
                <a:latin typeface="Consolas" panose="020B0609020204030204" pitchFamily="49" charset="0"/>
              </a:rPr>
              <a:t> en K: </a:t>
            </a:r>
            <a:r>
              <a:rPr lang="es-AR" sz="1200" b="0" dirty="0">
                <a:solidFill>
                  <a:srgbClr val="569CD6"/>
                </a:solidFill>
                <a:effectLst/>
                <a:latin typeface="Consolas" panose="020B0609020204030204" pitchFamily="49" charset="0"/>
              </a:rPr>
              <a:t>{</a:t>
            </a:r>
            <a:r>
              <a:rPr lang="es-AR" sz="1200" b="0" dirty="0" err="1">
                <a:solidFill>
                  <a:srgbClr val="9CDCFE"/>
                </a:solidFill>
                <a:effectLst/>
                <a:latin typeface="Consolas" panose="020B0609020204030204" pitchFamily="49" charset="0"/>
              </a:rPr>
              <a:t>temp_kelvin</a:t>
            </a:r>
            <a:r>
              <a:rPr lang="es-AR" sz="1200" b="0" dirty="0">
                <a:solidFill>
                  <a:srgbClr val="569CD6"/>
                </a:solidFill>
                <a:effectLst/>
                <a:latin typeface="Consolas" panose="020B0609020204030204" pitchFamily="49" charset="0"/>
              </a:rPr>
              <a:t>}</a:t>
            </a:r>
            <a:r>
              <a:rPr lang="es-AR" sz="1200" b="0" dirty="0">
                <a:solidFill>
                  <a:srgbClr val="CE9178"/>
                </a:solidFill>
                <a:effectLst/>
                <a:latin typeface="Consolas" panose="020B0609020204030204" pitchFamily="49" charset="0"/>
              </a:rPr>
              <a:t>"</a:t>
            </a:r>
            <a:r>
              <a:rPr lang="es-AR" sz="1200" b="0" dirty="0">
                <a:solidFill>
                  <a:srgbClr val="D4D4D4"/>
                </a:solidFill>
                <a:effectLst/>
                <a:latin typeface="Consolas" panose="020B0609020204030204" pitchFamily="49" charset="0"/>
              </a:rPr>
              <a:t>)</a:t>
            </a:r>
          </a:p>
          <a:p>
            <a:r>
              <a:rPr lang="es-AR" sz="1200" b="0" dirty="0">
                <a:solidFill>
                  <a:srgbClr val="D4D4D4"/>
                </a:solidFill>
                <a:effectLst/>
                <a:latin typeface="Consolas" panose="020B0609020204030204" pitchFamily="49" charset="0"/>
              </a:rPr>
              <a:t>        </a:t>
            </a:r>
            <a:r>
              <a:rPr lang="es-AR" sz="1200" b="0" dirty="0" err="1">
                <a:solidFill>
                  <a:srgbClr val="9CDCFE"/>
                </a:solidFill>
                <a:effectLst/>
                <a:latin typeface="Consolas" panose="020B0609020204030204" pitchFamily="49" charset="0"/>
              </a:rPr>
              <a:t>self</a:t>
            </a:r>
            <a:r>
              <a:rPr lang="es-AR" sz="1200" b="0" dirty="0" err="1">
                <a:solidFill>
                  <a:srgbClr val="D4D4D4"/>
                </a:solidFill>
                <a:effectLst/>
                <a:latin typeface="Consolas" panose="020B0609020204030204" pitchFamily="49" charset="0"/>
              </a:rPr>
              <a:t>.</a:t>
            </a:r>
            <a:r>
              <a:rPr lang="es-AR" sz="1200" b="0" dirty="0" err="1">
                <a:solidFill>
                  <a:srgbClr val="9CDCFE"/>
                </a:solidFill>
                <a:effectLst/>
                <a:latin typeface="Consolas" panose="020B0609020204030204" pitchFamily="49" charset="0"/>
              </a:rPr>
              <a:t>etiqueta_temp_fahrenheit</a:t>
            </a:r>
            <a:r>
              <a:rPr lang="es-AR" sz="1200" b="0" dirty="0" err="1">
                <a:solidFill>
                  <a:srgbClr val="D4D4D4"/>
                </a:solidFill>
                <a:effectLst/>
                <a:latin typeface="Consolas" panose="020B0609020204030204" pitchFamily="49" charset="0"/>
              </a:rPr>
              <a:t>.</a:t>
            </a:r>
            <a:r>
              <a:rPr lang="es-AR" sz="1200" b="0" dirty="0" err="1">
                <a:solidFill>
                  <a:srgbClr val="9CDCFE"/>
                </a:solidFill>
                <a:effectLst/>
                <a:latin typeface="Consolas" panose="020B0609020204030204" pitchFamily="49" charset="0"/>
              </a:rPr>
              <a:t>config</a:t>
            </a:r>
            <a:r>
              <a:rPr lang="es-AR" sz="1200" b="0" dirty="0">
                <a:solidFill>
                  <a:srgbClr val="D4D4D4"/>
                </a:solidFill>
                <a:effectLst/>
                <a:latin typeface="Consolas" panose="020B0609020204030204" pitchFamily="49" charset="0"/>
              </a:rPr>
              <a:t>(</a:t>
            </a:r>
          </a:p>
          <a:p>
            <a:r>
              <a:rPr lang="es-AR" sz="1200" b="0" dirty="0">
                <a:solidFill>
                  <a:srgbClr val="D4D4D4"/>
                </a:solidFill>
                <a:effectLst/>
                <a:latin typeface="Consolas" panose="020B0609020204030204" pitchFamily="49" charset="0"/>
              </a:rPr>
              <a:t>        </a:t>
            </a:r>
            <a:r>
              <a:rPr lang="es-AR" sz="1200" b="0" dirty="0" err="1">
                <a:solidFill>
                  <a:srgbClr val="9CDCFE"/>
                </a:solidFill>
                <a:effectLst/>
                <a:latin typeface="Consolas" panose="020B0609020204030204" pitchFamily="49" charset="0"/>
              </a:rPr>
              <a:t>text</a:t>
            </a:r>
            <a:r>
              <a:rPr lang="es-AR" sz="1200" b="0" dirty="0">
                <a:solidFill>
                  <a:srgbClr val="D4D4D4"/>
                </a:solidFill>
                <a:effectLst/>
                <a:latin typeface="Consolas" panose="020B0609020204030204" pitchFamily="49" charset="0"/>
              </a:rPr>
              <a:t>=</a:t>
            </a:r>
            <a:r>
              <a:rPr lang="es-AR" sz="1200" b="0" dirty="0" err="1">
                <a:solidFill>
                  <a:srgbClr val="569CD6"/>
                </a:solidFill>
                <a:effectLst/>
                <a:latin typeface="Consolas" panose="020B0609020204030204" pitchFamily="49" charset="0"/>
              </a:rPr>
              <a:t>f</a:t>
            </a:r>
            <a:r>
              <a:rPr lang="es-AR" sz="1200" b="0" dirty="0" err="1">
                <a:solidFill>
                  <a:srgbClr val="CE9178"/>
                </a:solidFill>
                <a:effectLst/>
                <a:latin typeface="Consolas" panose="020B0609020204030204" pitchFamily="49" charset="0"/>
              </a:rPr>
              <a:t>"Temperatura</a:t>
            </a:r>
            <a:r>
              <a:rPr lang="es-AR" sz="1200" b="0" dirty="0">
                <a:solidFill>
                  <a:srgbClr val="CE9178"/>
                </a:solidFill>
                <a:effectLst/>
                <a:latin typeface="Consolas" panose="020B0609020204030204" pitchFamily="49" charset="0"/>
              </a:rPr>
              <a:t> en </a:t>
            </a:r>
            <a:r>
              <a:rPr lang="es-AR" sz="1200" b="0" dirty="0" err="1">
                <a:solidFill>
                  <a:srgbClr val="CE9178"/>
                </a:solidFill>
                <a:effectLst/>
                <a:latin typeface="Consolas" panose="020B0609020204030204" pitchFamily="49" charset="0"/>
              </a:rPr>
              <a:t>ºF</a:t>
            </a:r>
            <a:r>
              <a:rPr lang="es-AR" sz="1200" b="0" dirty="0">
                <a:solidFill>
                  <a:srgbClr val="CE9178"/>
                </a:solidFill>
                <a:effectLst/>
                <a:latin typeface="Consolas" panose="020B0609020204030204" pitchFamily="49" charset="0"/>
              </a:rPr>
              <a:t>: </a:t>
            </a:r>
            <a:r>
              <a:rPr lang="es-AR" sz="1200" b="0" dirty="0">
                <a:solidFill>
                  <a:srgbClr val="569CD6"/>
                </a:solidFill>
                <a:effectLst/>
                <a:latin typeface="Consolas" panose="020B0609020204030204" pitchFamily="49" charset="0"/>
              </a:rPr>
              <a:t>{</a:t>
            </a:r>
            <a:r>
              <a:rPr lang="es-AR" sz="1200" b="0" dirty="0" err="1">
                <a:solidFill>
                  <a:srgbClr val="9CDCFE"/>
                </a:solidFill>
                <a:effectLst/>
                <a:latin typeface="Consolas" panose="020B0609020204030204" pitchFamily="49" charset="0"/>
              </a:rPr>
              <a:t>temp_fahrenheit</a:t>
            </a:r>
            <a:r>
              <a:rPr lang="es-AR" sz="1200" b="0" dirty="0">
                <a:solidFill>
                  <a:srgbClr val="569CD6"/>
                </a:solidFill>
                <a:effectLst/>
                <a:latin typeface="Consolas" panose="020B0609020204030204" pitchFamily="49" charset="0"/>
              </a:rPr>
              <a:t>}</a:t>
            </a:r>
            <a:r>
              <a:rPr lang="es-AR" sz="1200" b="0" dirty="0">
                <a:solidFill>
                  <a:srgbClr val="CE9178"/>
                </a:solidFill>
                <a:effectLst/>
                <a:latin typeface="Consolas" panose="020B0609020204030204" pitchFamily="49" charset="0"/>
              </a:rPr>
              <a:t>"</a:t>
            </a:r>
            <a:r>
              <a:rPr lang="es-AR" sz="1200" b="0" dirty="0">
                <a:solidFill>
                  <a:srgbClr val="D4D4D4"/>
                </a:solidFill>
                <a:effectLst/>
                <a:latin typeface="Consolas" panose="020B0609020204030204" pitchFamily="49" charset="0"/>
              </a:rPr>
              <a:t>)</a:t>
            </a:r>
          </a:p>
          <a:p>
            <a:r>
              <a:rPr lang="es-AR" sz="1200" b="0" dirty="0">
                <a:solidFill>
                  <a:srgbClr val="D4D4D4"/>
                </a:solidFill>
                <a:effectLst/>
                <a:latin typeface="Consolas" panose="020B0609020204030204" pitchFamily="49" charset="0"/>
              </a:rPr>
              <a:t>        </a:t>
            </a:r>
          </a:p>
          <a:p>
            <a:r>
              <a:rPr lang="es-AR" sz="1200" b="0" dirty="0">
                <a:solidFill>
                  <a:srgbClr val="9CDCFE"/>
                </a:solidFill>
                <a:effectLst/>
                <a:latin typeface="Consolas" panose="020B0609020204030204" pitchFamily="49" charset="0"/>
              </a:rPr>
              <a:t>ventana</a:t>
            </a:r>
            <a:r>
              <a:rPr lang="es-AR" sz="1200" b="0" dirty="0">
                <a:solidFill>
                  <a:srgbClr val="D4D4D4"/>
                </a:solidFill>
                <a:effectLst/>
                <a:latin typeface="Consolas" panose="020B0609020204030204" pitchFamily="49" charset="0"/>
              </a:rPr>
              <a:t> = </a:t>
            </a:r>
            <a:r>
              <a:rPr lang="es-AR" sz="1200" b="0" dirty="0" err="1">
                <a:solidFill>
                  <a:srgbClr val="4EC9B0"/>
                </a:solidFill>
                <a:effectLst/>
                <a:latin typeface="Consolas" panose="020B0609020204030204" pitchFamily="49" charset="0"/>
              </a:rPr>
              <a:t>tk</a:t>
            </a:r>
            <a:r>
              <a:rPr lang="es-AR" sz="1200" b="0" dirty="0" err="1">
                <a:solidFill>
                  <a:srgbClr val="D4D4D4"/>
                </a:solidFill>
                <a:effectLst/>
                <a:latin typeface="Consolas" panose="020B0609020204030204" pitchFamily="49" charset="0"/>
              </a:rPr>
              <a:t>.</a:t>
            </a:r>
            <a:r>
              <a:rPr lang="es-AR" sz="1200" b="0" dirty="0" err="1">
                <a:solidFill>
                  <a:srgbClr val="4EC9B0"/>
                </a:solidFill>
                <a:effectLst/>
                <a:latin typeface="Consolas" panose="020B0609020204030204" pitchFamily="49" charset="0"/>
              </a:rPr>
              <a:t>Tk</a:t>
            </a:r>
            <a:r>
              <a:rPr lang="es-AR" sz="1200" b="0" dirty="0">
                <a:solidFill>
                  <a:srgbClr val="D4D4D4"/>
                </a:solidFill>
                <a:effectLst/>
                <a:latin typeface="Consolas" panose="020B0609020204030204" pitchFamily="49" charset="0"/>
              </a:rPr>
              <a:t>()</a:t>
            </a:r>
          </a:p>
          <a:p>
            <a:r>
              <a:rPr lang="es-AR" sz="1200" b="0" dirty="0" err="1">
                <a:solidFill>
                  <a:srgbClr val="9CDCFE"/>
                </a:solidFill>
                <a:effectLst/>
                <a:latin typeface="Consolas" panose="020B0609020204030204" pitchFamily="49" charset="0"/>
              </a:rPr>
              <a:t>ventana</a:t>
            </a:r>
            <a:r>
              <a:rPr lang="es-AR" sz="1200" b="0" dirty="0" err="1">
                <a:solidFill>
                  <a:srgbClr val="D4D4D4"/>
                </a:solidFill>
                <a:effectLst/>
                <a:latin typeface="Consolas" panose="020B0609020204030204" pitchFamily="49" charset="0"/>
              </a:rPr>
              <a:t>.</a:t>
            </a:r>
            <a:r>
              <a:rPr lang="es-AR" sz="1200" b="0" dirty="0" err="1">
                <a:solidFill>
                  <a:srgbClr val="9CDCFE"/>
                </a:solidFill>
                <a:effectLst/>
                <a:latin typeface="Consolas" panose="020B0609020204030204" pitchFamily="49" charset="0"/>
              </a:rPr>
              <a:t>title</a:t>
            </a:r>
            <a:r>
              <a:rPr lang="es-AR" sz="1200" b="0" dirty="0">
                <a:solidFill>
                  <a:srgbClr val="D4D4D4"/>
                </a:solidFill>
                <a:effectLst/>
                <a:latin typeface="Consolas" panose="020B0609020204030204" pitchFamily="49" charset="0"/>
              </a:rPr>
              <a:t>(</a:t>
            </a:r>
            <a:r>
              <a:rPr lang="es-AR" sz="1200" b="0" dirty="0">
                <a:solidFill>
                  <a:srgbClr val="CE9178"/>
                </a:solidFill>
                <a:effectLst/>
                <a:latin typeface="Consolas" panose="020B0609020204030204" pitchFamily="49" charset="0"/>
              </a:rPr>
              <a:t>"Conversor de temperatura"</a:t>
            </a:r>
            <a:r>
              <a:rPr lang="es-AR" sz="1200" b="0" dirty="0">
                <a:solidFill>
                  <a:srgbClr val="D4D4D4"/>
                </a:solidFill>
                <a:effectLst/>
                <a:latin typeface="Consolas" panose="020B0609020204030204" pitchFamily="49" charset="0"/>
              </a:rPr>
              <a:t>)</a:t>
            </a:r>
          </a:p>
          <a:p>
            <a:r>
              <a:rPr lang="es-AR" sz="1200" b="0" dirty="0" err="1">
                <a:solidFill>
                  <a:srgbClr val="9CDCFE"/>
                </a:solidFill>
                <a:effectLst/>
                <a:latin typeface="Consolas" panose="020B0609020204030204" pitchFamily="49" charset="0"/>
              </a:rPr>
              <a:t>ventana</a:t>
            </a:r>
            <a:r>
              <a:rPr lang="es-AR" sz="1200" b="0" dirty="0" err="1">
                <a:solidFill>
                  <a:srgbClr val="D4D4D4"/>
                </a:solidFill>
                <a:effectLst/>
                <a:latin typeface="Consolas" panose="020B0609020204030204" pitchFamily="49" charset="0"/>
              </a:rPr>
              <a:t>.</a:t>
            </a:r>
            <a:r>
              <a:rPr lang="es-AR" sz="1200" b="0" dirty="0" err="1">
                <a:solidFill>
                  <a:srgbClr val="9CDCFE"/>
                </a:solidFill>
                <a:effectLst/>
                <a:latin typeface="Consolas" panose="020B0609020204030204" pitchFamily="49" charset="0"/>
              </a:rPr>
              <a:t>config</a:t>
            </a:r>
            <a:r>
              <a:rPr lang="es-AR" sz="1200" b="0" dirty="0">
                <a:solidFill>
                  <a:srgbClr val="D4D4D4"/>
                </a:solidFill>
                <a:effectLst/>
                <a:latin typeface="Consolas" panose="020B0609020204030204" pitchFamily="49" charset="0"/>
              </a:rPr>
              <a:t>(</a:t>
            </a:r>
            <a:r>
              <a:rPr lang="es-AR" sz="1200" b="0" dirty="0" err="1">
                <a:solidFill>
                  <a:srgbClr val="9CDCFE"/>
                </a:solidFill>
                <a:effectLst/>
                <a:latin typeface="Consolas" panose="020B0609020204030204" pitchFamily="49" charset="0"/>
              </a:rPr>
              <a:t>width</a:t>
            </a:r>
            <a:r>
              <a:rPr lang="es-AR" sz="1200" b="0" dirty="0">
                <a:solidFill>
                  <a:srgbClr val="D4D4D4"/>
                </a:solidFill>
                <a:effectLst/>
                <a:latin typeface="Consolas" panose="020B0609020204030204" pitchFamily="49" charset="0"/>
              </a:rPr>
              <a:t>=</a:t>
            </a:r>
            <a:r>
              <a:rPr lang="es-AR" sz="1200" b="0" dirty="0">
                <a:solidFill>
                  <a:srgbClr val="B5CEA8"/>
                </a:solidFill>
                <a:effectLst/>
                <a:latin typeface="Consolas" panose="020B0609020204030204" pitchFamily="49" charset="0"/>
              </a:rPr>
              <a:t>400</a:t>
            </a:r>
            <a:r>
              <a:rPr lang="es-AR" sz="1200" b="0" dirty="0">
                <a:solidFill>
                  <a:srgbClr val="D4D4D4"/>
                </a:solidFill>
                <a:effectLst/>
                <a:latin typeface="Consolas" panose="020B0609020204030204" pitchFamily="49" charset="0"/>
              </a:rPr>
              <a:t>, </a:t>
            </a:r>
            <a:r>
              <a:rPr lang="es-AR" sz="1200" b="0" dirty="0" err="1">
                <a:solidFill>
                  <a:srgbClr val="9CDCFE"/>
                </a:solidFill>
                <a:effectLst/>
                <a:latin typeface="Consolas" panose="020B0609020204030204" pitchFamily="49" charset="0"/>
              </a:rPr>
              <a:t>height</a:t>
            </a:r>
            <a:r>
              <a:rPr lang="es-AR" sz="1200" b="0" dirty="0">
                <a:solidFill>
                  <a:srgbClr val="D4D4D4"/>
                </a:solidFill>
                <a:effectLst/>
                <a:latin typeface="Consolas" panose="020B0609020204030204" pitchFamily="49" charset="0"/>
              </a:rPr>
              <a:t>=</a:t>
            </a:r>
            <a:r>
              <a:rPr lang="es-AR" sz="1200" b="0" dirty="0">
                <a:solidFill>
                  <a:srgbClr val="B5CEA8"/>
                </a:solidFill>
                <a:effectLst/>
                <a:latin typeface="Consolas" panose="020B0609020204030204" pitchFamily="49" charset="0"/>
              </a:rPr>
              <a:t>300</a:t>
            </a:r>
            <a:r>
              <a:rPr lang="es-AR" sz="1200" b="0" dirty="0">
                <a:solidFill>
                  <a:srgbClr val="D4D4D4"/>
                </a:solidFill>
                <a:effectLst/>
                <a:latin typeface="Consolas" panose="020B0609020204030204" pitchFamily="49" charset="0"/>
              </a:rPr>
              <a:t>)</a:t>
            </a:r>
          </a:p>
          <a:p>
            <a:r>
              <a:rPr lang="es-AR" sz="1200" b="0" dirty="0">
                <a:solidFill>
                  <a:srgbClr val="9CDCFE"/>
                </a:solidFill>
                <a:effectLst/>
                <a:latin typeface="Consolas" panose="020B0609020204030204" pitchFamily="49" charset="0"/>
              </a:rPr>
              <a:t>app</a:t>
            </a:r>
            <a:r>
              <a:rPr lang="es-AR" sz="1200" b="0" dirty="0">
                <a:solidFill>
                  <a:srgbClr val="D4D4D4"/>
                </a:solidFill>
                <a:effectLst/>
                <a:latin typeface="Consolas" panose="020B0609020204030204" pitchFamily="49" charset="0"/>
              </a:rPr>
              <a:t> = </a:t>
            </a:r>
            <a:r>
              <a:rPr lang="es-AR" sz="1200" b="0" dirty="0" err="1">
                <a:solidFill>
                  <a:srgbClr val="4EC9B0"/>
                </a:solidFill>
                <a:effectLst/>
                <a:latin typeface="Consolas" panose="020B0609020204030204" pitchFamily="49" charset="0"/>
              </a:rPr>
              <a:t>Aplicacion</a:t>
            </a:r>
            <a:r>
              <a:rPr lang="es-AR" sz="1200" b="0" dirty="0">
                <a:solidFill>
                  <a:srgbClr val="D4D4D4"/>
                </a:solidFill>
                <a:effectLst/>
                <a:latin typeface="Consolas" panose="020B0609020204030204" pitchFamily="49" charset="0"/>
              </a:rPr>
              <a:t>(</a:t>
            </a:r>
            <a:r>
              <a:rPr lang="es-AR" sz="1200" b="0" dirty="0">
                <a:solidFill>
                  <a:srgbClr val="9CDCFE"/>
                </a:solidFill>
                <a:effectLst/>
                <a:latin typeface="Consolas" panose="020B0609020204030204" pitchFamily="49" charset="0"/>
              </a:rPr>
              <a:t>ventana</a:t>
            </a:r>
            <a:r>
              <a:rPr lang="es-AR" sz="1200" b="0" dirty="0">
                <a:solidFill>
                  <a:srgbClr val="D4D4D4"/>
                </a:solidFill>
                <a:effectLst/>
                <a:latin typeface="Consolas" panose="020B0609020204030204" pitchFamily="49" charset="0"/>
              </a:rPr>
              <a:t>)</a:t>
            </a:r>
          </a:p>
          <a:p>
            <a:r>
              <a:rPr lang="es-AR" sz="1200" b="0" dirty="0" err="1">
                <a:solidFill>
                  <a:srgbClr val="9CDCFE"/>
                </a:solidFill>
                <a:effectLst/>
                <a:latin typeface="Consolas" panose="020B0609020204030204" pitchFamily="49" charset="0"/>
              </a:rPr>
              <a:t>ventana</a:t>
            </a:r>
            <a:r>
              <a:rPr lang="es-AR" sz="1200" b="0" dirty="0" err="1">
                <a:solidFill>
                  <a:srgbClr val="D4D4D4"/>
                </a:solidFill>
                <a:effectLst/>
                <a:latin typeface="Consolas" panose="020B0609020204030204" pitchFamily="49" charset="0"/>
              </a:rPr>
              <a:t>.</a:t>
            </a:r>
            <a:r>
              <a:rPr lang="es-AR" sz="1200" b="0" dirty="0" err="1">
                <a:solidFill>
                  <a:srgbClr val="DCDCAA"/>
                </a:solidFill>
                <a:effectLst/>
                <a:latin typeface="Consolas" panose="020B0609020204030204" pitchFamily="49" charset="0"/>
              </a:rPr>
              <a:t>mainloop</a:t>
            </a:r>
            <a:r>
              <a:rPr lang="es-AR" sz="1200" b="0" dirty="0">
                <a:solidFill>
                  <a:srgbClr val="D4D4D4"/>
                </a:solidFill>
                <a:effectLst/>
                <a:latin typeface="Consolas" panose="020B0609020204030204" pitchFamily="49" charset="0"/>
              </a:rPr>
              <a:t>()</a:t>
            </a:r>
          </a:p>
        </p:txBody>
      </p:sp>
      <p:sp>
        <p:nvSpPr>
          <p:cNvPr id="8" name="CuadroTexto 7">
            <a:extLst>
              <a:ext uri="{FF2B5EF4-FFF2-40B4-BE49-F238E27FC236}">
                <a16:creationId xmlns:a16="http://schemas.microsoft.com/office/drawing/2014/main" id="{9600AA6D-A4EF-3F22-D264-8DCB581F6CEC}"/>
              </a:ext>
            </a:extLst>
          </p:cNvPr>
          <p:cNvSpPr txBox="1"/>
          <p:nvPr/>
        </p:nvSpPr>
        <p:spPr>
          <a:xfrm>
            <a:off x="394464" y="978432"/>
            <a:ext cx="5615357" cy="1384995"/>
          </a:xfrm>
          <a:prstGeom prst="rect">
            <a:avLst/>
          </a:prstGeom>
          <a:noFill/>
        </p:spPr>
        <p:txBody>
          <a:bodyPr wrap="square">
            <a:spAutoFit/>
          </a:bodyPr>
          <a:lstStyle/>
          <a:p>
            <a:r>
              <a:rPr lang="es-MX" sz="1200" dirty="0"/>
              <a:t>¡Excelente! La función </a:t>
            </a:r>
            <a:r>
              <a:rPr lang="es-MX" sz="1200" dirty="0" err="1"/>
              <a:t>convertir_temp</a:t>
            </a:r>
            <a:r>
              <a:rPr lang="es-MX" sz="1200" dirty="0"/>
              <a:t>() será invocada por </a:t>
            </a:r>
            <a:r>
              <a:rPr lang="es-MX" sz="1200" dirty="0" err="1"/>
              <a:t>Tk</a:t>
            </a:r>
            <a:r>
              <a:rPr lang="es-MX" sz="1200" dirty="0"/>
              <a:t> cada vez que el usuario presione el </a:t>
            </a:r>
            <a:r>
              <a:rPr lang="es-MX" sz="1200" dirty="0" err="1"/>
              <a:t>boton_convertir</a:t>
            </a:r>
            <a:r>
              <a:rPr lang="es-MX" sz="1200" dirty="0"/>
              <a:t>.. El contenido de la caja de texto hemos tenido que convertirlo a un número de coma flotante vía la función incorporada </a:t>
            </a:r>
            <a:r>
              <a:rPr lang="es-MX" sz="1200" dirty="0" err="1"/>
              <a:t>float</a:t>
            </a:r>
            <a:r>
              <a:rPr lang="es-MX" sz="1200" dirty="0"/>
              <a:t>(), ya que por defecto el resultado de </a:t>
            </a:r>
            <a:r>
              <a:rPr lang="es-MX" sz="1200" dirty="0" err="1"/>
              <a:t>get</a:t>
            </a:r>
            <a:r>
              <a:rPr lang="es-MX" sz="1200" dirty="0"/>
              <a:t>() es siempre una cadena. Sobre las cajas de texto tenemos este otro artículo. He aquí entonces una pequeña aplicación de escritorio escrita con Python y </a:t>
            </a:r>
            <a:r>
              <a:rPr lang="es-MX" sz="1200" dirty="0" err="1"/>
              <a:t>Tk</a:t>
            </a:r>
            <a:r>
              <a:rPr lang="es-MX" sz="1200" dirty="0"/>
              <a:t> y sus conceptos principales: ventana, controles, bucle principal, etc. </a:t>
            </a:r>
            <a:endParaRPr lang="es-AR" sz="1200" dirty="0"/>
          </a:p>
        </p:txBody>
      </p:sp>
      <p:pic>
        <p:nvPicPr>
          <p:cNvPr id="11" name="Imagen 10">
            <a:extLst>
              <a:ext uri="{FF2B5EF4-FFF2-40B4-BE49-F238E27FC236}">
                <a16:creationId xmlns:a16="http://schemas.microsoft.com/office/drawing/2014/main" id="{19092D35-B17F-9FEF-707D-30C6D91D2C85}"/>
              </a:ext>
            </a:extLst>
          </p:cNvPr>
          <p:cNvPicPr>
            <a:picLocks noChangeAspect="1"/>
          </p:cNvPicPr>
          <p:nvPr/>
        </p:nvPicPr>
        <p:blipFill>
          <a:blip r:embed="rId4"/>
          <a:stretch>
            <a:fillRect/>
          </a:stretch>
        </p:blipFill>
        <p:spPr>
          <a:xfrm>
            <a:off x="402177" y="2578572"/>
            <a:ext cx="4407124" cy="3628777"/>
          </a:xfrm>
          <a:prstGeom prst="rect">
            <a:avLst/>
          </a:prstGeom>
        </p:spPr>
      </p:pic>
      <p:pic>
        <p:nvPicPr>
          <p:cNvPr id="16" name="Imagen 15">
            <a:hlinkClick r:id="rId5"/>
            <a:extLst>
              <a:ext uri="{FF2B5EF4-FFF2-40B4-BE49-F238E27FC236}">
                <a16:creationId xmlns:a16="http://schemas.microsoft.com/office/drawing/2014/main" id="{56512979-55C6-194D-282F-0E42CA9CF0B5}"/>
              </a:ext>
            </a:extLst>
          </p:cNvPr>
          <p:cNvPicPr>
            <a:picLocks noChangeAspect="1"/>
          </p:cNvPicPr>
          <p:nvPr/>
        </p:nvPicPr>
        <p:blipFill>
          <a:blip r:embed="rId6">
            <a:duotone>
              <a:prstClr val="black"/>
              <a:schemeClr val="accent1">
                <a:tint val="45000"/>
                <a:satMod val="400000"/>
              </a:schemeClr>
            </a:duotone>
          </a:blip>
          <a:stretch>
            <a:fillRect/>
          </a:stretch>
        </p:blipFill>
        <p:spPr>
          <a:xfrm>
            <a:off x="10979525" y="5355238"/>
            <a:ext cx="992674" cy="771009"/>
          </a:xfrm>
          <a:prstGeom prst="rect">
            <a:avLst/>
          </a:prstGeom>
        </p:spPr>
      </p:pic>
      <p:sp>
        <p:nvSpPr>
          <p:cNvPr id="17" name="CuadroTexto 16">
            <a:extLst>
              <a:ext uri="{FF2B5EF4-FFF2-40B4-BE49-F238E27FC236}">
                <a16:creationId xmlns:a16="http://schemas.microsoft.com/office/drawing/2014/main" id="{4774DE5F-9B28-281E-7CAB-2063490448A4}"/>
              </a:ext>
            </a:extLst>
          </p:cNvPr>
          <p:cNvSpPr txBox="1"/>
          <p:nvPr/>
        </p:nvSpPr>
        <p:spPr>
          <a:xfrm>
            <a:off x="11157448" y="6142289"/>
            <a:ext cx="946093" cy="276999"/>
          </a:xfrm>
          <a:prstGeom prst="rect">
            <a:avLst/>
          </a:prstGeom>
          <a:noFill/>
        </p:spPr>
        <p:txBody>
          <a:bodyPr wrap="none" rtlCol="0">
            <a:spAutoFit/>
          </a:bodyPr>
          <a:lstStyle/>
          <a:p>
            <a:r>
              <a:rPr lang="es-AR" sz="1200" b="1" dirty="0">
                <a:solidFill>
                  <a:srgbClr val="3A8995"/>
                </a:solidFill>
              </a:rPr>
              <a:t>02 GUI  Py</a:t>
            </a:r>
          </a:p>
        </p:txBody>
      </p:sp>
      <p:sp>
        <p:nvSpPr>
          <p:cNvPr id="6" name="CuadroTexto 5">
            <a:extLst>
              <a:ext uri="{FF2B5EF4-FFF2-40B4-BE49-F238E27FC236}">
                <a16:creationId xmlns:a16="http://schemas.microsoft.com/office/drawing/2014/main" id="{CA6B6BA0-32FA-2717-9F89-62447733F874}"/>
              </a:ext>
            </a:extLst>
          </p:cNvPr>
          <p:cNvSpPr txBox="1"/>
          <p:nvPr/>
        </p:nvSpPr>
        <p:spPr>
          <a:xfrm>
            <a:off x="432657" y="6258082"/>
            <a:ext cx="3549085" cy="461665"/>
          </a:xfrm>
          <a:prstGeom prst="rect">
            <a:avLst/>
          </a:prstGeom>
          <a:noFill/>
        </p:spPr>
        <p:txBody>
          <a:bodyPr wrap="square">
            <a:spAutoFit/>
          </a:bodyPr>
          <a:lstStyle/>
          <a:p>
            <a:r>
              <a:rPr lang="es-MX" sz="1200" dirty="0">
                <a:solidFill>
                  <a:schemeClr val="bg1">
                    <a:lumMod val="50000"/>
                  </a:schemeClr>
                </a:solidFill>
              </a:rPr>
              <a:t>Para más detalles sobre el funcionamiento de los botones, véase este </a:t>
            </a:r>
            <a:r>
              <a:rPr lang="es-MX" sz="1200" dirty="0">
                <a:solidFill>
                  <a:schemeClr val="bg1">
                    <a:lumMod val="50000"/>
                  </a:schemeClr>
                </a:solidFill>
                <a:hlinkClick r:id="rId7">
                  <a:extLst>
                    <a:ext uri="{A12FA001-AC4F-418D-AE19-62706E023703}">
                      <ahyp:hlinkClr xmlns:ahyp="http://schemas.microsoft.com/office/drawing/2018/hyperlinkcolor" val="tx"/>
                    </a:ext>
                  </a:extLst>
                </a:hlinkClick>
              </a:rPr>
              <a:t>artículo</a:t>
            </a:r>
            <a:endParaRPr lang="es-AR" sz="1200" dirty="0">
              <a:solidFill>
                <a:schemeClr val="bg1">
                  <a:lumMod val="50000"/>
                </a:schemeClr>
              </a:solidFill>
            </a:endParaRPr>
          </a:p>
        </p:txBody>
      </p:sp>
    </p:spTree>
    <p:extLst>
      <p:ext uri="{BB962C8B-B14F-4D97-AF65-F5344CB8AC3E}">
        <p14:creationId xmlns:p14="http://schemas.microsoft.com/office/powerpoint/2010/main" val="21592151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0BE9DAF-DA05-4973-8232-49413D8A9F4C}"/>
              </a:ext>
            </a:extLst>
          </p:cNvPr>
          <p:cNvSpPr txBox="1"/>
          <p:nvPr/>
        </p:nvSpPr>
        <p:spPr>
          <a:xfrm>
            <a:off x="6834839" y="2844525"/>
            <a:ext cx="3568440" cy="830997"/>
          </a:xfrm>
          <a:prstGeom prst="rect">
            <a:avLst/>
          </a:prstGeom>
          <a:noFill/>
        </p:spPr>
        <p:txBody>
          <a:bodyPr wrap="square" rtlCol="0" anchor="ctr">
            <a:spAutoFit/>
          </a:bodyPr>
          <a:lstStyle/>
          <a:p>
            <a:r>
              <a:rPr lang="es-MX" altLang="ko-KR" sz="4800" b="1" dirty="0">
                <a:solidFill>
                  <a:schemeClr val="bg1"/>
                </a:solidFill>
                <a:cs typeface="Arial" pitchFamily="34" charset="0"/>
              </a:rPr>
              <a:t>PYTHON</a:t>
            </a:r>
            <a:endParaRPr lang="ko-KR" altLang="en-US" sz="4800" b="1" dirty="0">
              <a:solidFill>
                <a:schemeClr val="bg1"/>
              </a:solidFill>
              <a:cs typeface="Arial" pitchFamily="34" charset="0"/>
            </a:endParaRPr>
          </a:p>
        </p:txBody>
      </p:sp>
      <p:sp>
        <p:nvSpPr>
          <p:cNvPr id="5" name="TextBox 4">
            <a:extLst>
              <a:ext uri="{FF2B5EF4-FFF2-40B4-BE49-F238E27FC236}">
                <a16:creationId xmlns:a16="http://schemas.microsoft.com/office/drawing/2014/main" id="{F46F0091-4B3B-4353-8B1A-2E77D3AC4EE0}"/>
              </a:ext>
            </a:extLst>
          </p:cNvPr>
          <p:cNvSpPr txBox="1"/>
          <p:nvPr/>
        </p:nvSpPr>
        <p:spPr>
          <a:xfrm>
            <a:off x="6873845" y="4343282"/>
            <a:ext cx="3954331" cy="276999"/>
          </a:xfrm>
          <a:prstGeom prst="rect">
            <a:avLst/>
          </a:prstGeom>
          <a:noFill/>
        </p:spPr>
        <p:txBody>
          <a:bodyPr wrap="square" rtlCol="0" anchor="ctr">
            <a:spAutoFit/>
          </a:bodyPr>
          <a:lstStyle/>
          <a:p>
            <a:r>
              <a:rPr lang="en-US" altLang="ko-KR" sz="1200" dirty="0">
                <a:solidFill>
                  <a:schemeClr val="bg1"/>
                </a:solidFill>
                <a:cs typeface="Arial" pitchFamily="34" charset="0"/>
              </a:rPr>
              <a:t>Place – Pack - Grid</a:t>
            </a:r>
            <a:endParaRPr lang="ko-KR" altLang="en-US" sz="1200" dirty="0">
              <a:solidFill>
                <a:schemeClr val="bg1"/>
              </a:solidFill>
              <a:cs typeface="Arial" pitchFamily="34" charset="0"/>
            </a:endParaRPr>
          </a:p>
        </p:txBody>
      </p:sp>
      <p:sp>
        <p:nvSpPr>
          <p:cNvPr id="6" name="TextBox 5">
            <a:extLst>
              <a:ext uri="{FF2B5EF4-FFF2-40B4-BE49-F238E27FC236}">
                <a16:creationId xmlns:a16="http://schemas.microsoft.com/office/drawing/2014/main" id="{00F602D8-164F-4B9D-9CCE-E6C9B0038A1D}"/>
              </a:ext>
            </a:extLst>
          </p:cNvPr>
          <p:cNvSpPr txBox="1"/>
          <p:nvPr/>
        </p:nvSpPr>
        <p:spPr>
          <a:xfrm>
            <a:off x="6873845" y="3512285"/>
            <a:ext cx="3568440" cy="830997"/>
          </a:xfrm>
          <a:prstGeom prst="rect">
            <a:avLst/>
          </a:prstGeom>
          <a:noFill/>
        </p:spPr>
        <p:txBody>
          <a:bodyPr wrap="square" rtlCol="0" anchor="ctr">
            <a:spAutoFit/>
          </a:bodyPr>
          <a:lstStyle/>
          <a:p>
            <a:pPr algn="l" rtl="0"/>
            <a:r>
              <a:rPr lang="es-MX" sz="2400" b="1" i="0" dirty="0">
                <a:solidFill>
                  <a:schemeClr val="bg1"/>
                </a:solidFill>
                <a:effectLst/>
                <a:latin typeface="Lato" panose="020F0502020204030203" pitchFamily="34" charset="0"/>
              </a:rPr>
              <a:t>Posicionar elementos en </a:t>
            </a:r>
            <a:r>
              <a:rPr lang="es-MX" sz="2400" b="1" i="0" dirty="0" err="1">
                <a:solidFill>
                  <a:schemeClr val="bg1"/>
                </a:solidFill>
                <a:effectLst/>
                <a:latin typeface="Lato" panose="020F0502020204030203" pitchFamily="34" charset="0"/>
              </a:rPr>
              <a:t>Tcl</a:t>
            </a:r>
            <a:r>
              <a:rPr lang="es-MX" sz="2400" b="1" i="0" dirty="0">
                <a:solidFill>
                  <a:schemeClr val="bg1"/>
                </a:solidFill>
                <a:effectLst/>
                <a:latin typeface="Lato" panose="020F0502020204030203" pitchFamily="34" charset="0"/>
              </a:rPr>
              <a:t>/</a:t>
            </a:r>
            <a:r>
              <a:rPr lang="es-MX" sz="2400" b="1" i="0" dirty="0" err="1">
                <a:solidFill>
                  <a:schemeClr val="bg1"/>
                </a:solidFill>
                <a:effectLst/>
                <a:latin typeface="Lato" panose="020F0502020204030203" pitchFamily="34" charset="0"/>
              </a:rPr>
              <a:t>Tk</a:t>
            </a:r>
            <a:r>
              <a:rPr lang="es-MX" sz="2400" b="1" i="0" dirty="0">
                <a:solidFill>
                  <a:schemeClr val="bg1"/>
                </a:solidFill>
                <a:effectLst/>
                <a:latin typeface="Lato" panose="020F0502020204030203" pitchFamily="34" charset="0"/>
              </a:rPr>
              <a:t> (</a:t>
            </a:r>
            <a:r>
              <a:rPr lang="es-MX" sz="2400" b="1" i="0" dirty="0" err="1">
                <a:solidFill>
                  <a:schemeClr val="bg1"/>
                </a:solidFill>
                <a:effectLst/>
                <a:latin typeface="Lato" panose="020F0502020204030203" pitchFamily="34" charset="0"/>
              </a:rPr>
              <a:t>tkinter</a:t>
            </a:r>
            <a:r>
              <a:rPr lang="es-MX" sz="2400" b="1" i="0" dirty="0">
                <a:solidFill>
                  <a:schemeClr val="bg1"/>
                </a:solidFill>
                <a:effectLst/>
                <a:latin typeface="Lato" panose="020F0502020204030203" pitchFamily="34" charset="0"/>
              </a:rPr>
              <a:t>)</a:t>
            </a:r>
          </a:p>
        </p:txBody>
      </p:sp>
      <p:pic>
        <p:nvPicPr>
          <p:cNvPr id="2" name="Imagen 1">
            <a:extLst>
              <a:ext uri="{FF2B5EF4-FFF2-40B4-BE49-F238E27FC236}">
                <a16:creationId xmlns:a16="http://schemas.microsoft.com/office/drawing/2014/main" id="{F04E8E08-B02E-A69C-E352-0CCA1F2574EB}"/>
              </a:ext>
            </a:extLst>
          </p:cNvPr>
          <p:cNvPicPr>
            <a:picLocks noChangeAspect="1"/>
          </p:cNvPicPr>
          <p:nvPr/>
        </p:nvPicPr>
        <p:blipFill>
          <a:blip r:embed="rId2">
            <a:duotone>
              <a:schemeClr val="accent1">
                <a:shade val="45000"/>
                <a:satMod val="135000"/>
              </a:schemeClr>
              <a:prstClr val="white"/>
            </a:duotone>
          </a:blip>
          <a:stretch>
            <a:fillRect/>
          </a:stretch>
        </p:blipFill>
        <p:spPr>
          <a:xfrm>
            <a:off x="10936515" y="6378861"/>
            <a:ext cx="914400" cy="254336"/>
          </a:xfrm>
          <a:prstGeom prst="rect">
            <a:avLst/>
          </a:prstGeom>
        </p:spPr>
      </p:pic>
      <p:pic>
        <p:nvPicPr>
          <p:cNvPr id="3" name="Cámara 2">
            <a:extLst>
              <a:ext uri="{FF2B5EF4-FFF2-40B4-BE49-F238E27FC236}">
                <a16:creationId xmlns:a16="http://schemas.microsoft.com/office/drawing/2014/main" id="{9A9DB8AB-AD0C-ED0E-4DDC-2A9D2A09E457}"/>
              </a:ext>
            </a:extLst>
          </p:cNvPr>
          <p:cNvPicPr>
            <a:picLocks noChangeAspect="1"/>
            <a:extLst>
              <a:ext uri="{51228E76-BA90-4043-B771-695A4F85340A}">
                <alf:liveFeedProps xmlns:alf="http://schemas.microsoft.com/office/drawing/2021/livefeed"/>
              </a:ext>
            </a:extLst>
          </p:cNvPicPr>
          <p:nvPr/>
        </p:nvPicPr>
        <p:blipFill>
          <a:blip r:embed="rId3">
            <a:extLst>
              <a:ext uri="{96DAC541-7B7A-43D3-8B79-37D633B846F1}">
                <asvg:svgBlip xmlns:asvg="http://schemas.microsoft.com/office/drawing/2016/SVG/main" r:embed="rId4"/>
              </a:ext>
            </a:extLst>
          </a:blip>
          <a:stretch>
            <a:fillRect/>
          </a:stretch>
        </p:blipFill>
        <p:spPr>
          <a:xfrm>
            <a:off x="10529058" y="2862447"/>
            <a:ext cx="1539112" cy="1539112"/>
          </a:xfrm>
          <a:prstGeom prst="ellipse">
            <a:avLst/>
          </a:prstGeom>
          <a:ln>
            <a:noFill/>
          </a:ln>
          <a:effectLst>
            <a:outerShdw blurRad="190500" algn="tl" rotWithShape="0">
              <a:srgbClr val="000000">
                <a:alpha val="30000"/>
              </a:srgbClr>
            </a:outerShdw>
          </a:effectLst>
        </p:spPr>
      </p:pic>
      <p:sp>
        <p:nvSpPr>
          <p:cNvPr id="7" name="Rectángulo 6">
            <a:extLst>
              <a:ext uri="{FF2B5EF4-FFF2-40B4-BE49-F238E27FC236}">
                <a16:creationId xmlns:a16="http://schemas.microsoft.com/office/drawing/2014/main" id="{9AAE63B1-66C1-6A74-2438-21E038FB40AA}"/>
              </a:ext>
            </a:extLst>
          </p:cNvPr>
          <p:cNvSpPr/>
          <p:nvPr/>
        </p:nvSpPr>
        <p:spPr>
          <a:xfrm>
            <a:off x="6491396" y="2454442"/>
            <a:ext cx="112295" cy="23261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9" name="CuadroTexto 8">
            <a:extLst>
              <a:ext uri="{FF2B5EF4-FFF2-40B4-BE49-F238E27FC236}">
                <a16:creationId xmlns:a16="http://schemas.microsoft.com/office/drawing/2014/main" id="{5C0DD283-8012-7848-45E1-56016195D773}"/>
              </a:ext>
            </a:extLst>
          </p:cNvPr>
          <p:cNvSpPr txBox="1"/>
          <p:nvPr/>
        </p:nvSpPr>
        <p:spPr>
          <a:xfrm>
            <a:off x="1363824" y="1690362"/>
            <a:ext cx="5011998" cy="3970318"/>
          </a:xfrm>
          <a:prstGeom prst="rect">
            <a:avLst/>
          </a:prstGeom>
          <a:noFill/>
        </p:spPr>
        <p:txBody>
          <a:bodyPr wrap="square">
            <a:spAutoFit/>
          </a:bodyPr>
          <a:lstStyle/>
          <a:p>
            <a:pPr algn="r"/>
            <a:r>
              <a:rPr lang="es-MX" b="1" dirty="0">
                <a:solidFill>
                  <a:srgbClr val="E2EEFF"/>
                </a:solidFill>
                <a:latin typeface="Google Sans"/>
              </a:rPr>
              <a:t>Pack: </a:t>
            </a:r>
            <a:br>
              <a:rPr lang="es-MX" b="1" dirty="0">
                <a:solidFill>
                  <a:srgbClr val="E2EEFF"/>
                </a:solidFill>
                <a:latin typeface="Google Sans"/>
              </a:rPr>
            </a:br>
            <a:r>
              <a:rPr lang="es-MX" dirty="0">
                <a:solidFill>
                  <a:srgbClr val="E2EEFF"/>
                </a:solidFill>
                <a:latin typeface="Google Sans"/>
              </a:rPr>
              <a:t>cuando añadimos un nuevo componente, se “hace hueco” a continuación de los que ya están incluidos</a:t>
            </a:r>
          </a:p>
          <a:p>
            <a:pPr algn="r"/>
            <a:br>
              <a:rPr lang="es-MX" b="1" dirty="0">
                <a:solidFill>
                  <a:srgbClr val="E2EEFF"/>
                </a:solidFill>
                <a:latin typeface="Google Sans"/>
              </a:rPr>
            </a:br>
            <a:r>
              <a:rPr lang="es-MX" b="1" dirty="0">
                <a:solidFill>
                  <a:srgbClr val="E2EEFF"/>
                </a:solidFill>
                <a:latin typeface="Google Sans"/>
              </a:rPr>
              <a:t>Place: </a:t>
            </a:r>
            <a:br>
              <a:rPr lang="es-MX" b="1" dirty="0">
                <a:solidFill>
                  <a:srgbClr val="E2EEFF"/>
                </a:solidFill>
                <a:latin typeface="Google Sans"/>
              </a:rPr>
            </a:br>
            <a:r>
              <a:rPr lang="es-MX" dirty="0">
                <a:solidFill>
                  <a:srgbClr val="E2EEFF"/>
                </a:solidFill>
                <a:latin typeface="Google Sans"/>
              </a:rPr>
              <a:t>Al insertar un componente, podemos indicar explícitamente la posición (coordenadas X e Y) dentro del widget padre, ya sea en términos absolutos o relativos.</a:t>
            </a:r>
          </a:p>
          <a:p>
            <a:pPr algn="r"/>
            <a:br>
              <a:rPr lang="es-MX" b="1" dirty="0">
                <a:solidFill>
                  <a:srgbClr val="E2EEFF"/>
                </a:solidFill>
                <a:latin typeface="Google Sans"/>
              </a:rPr>
            </a:br>
            <a:r>
              <a:rPr lang="es-MX" b="1" dirty="0" err="1">
                <a:solidFill>
                  <a:srgbClr val="E2EEFF"/>
                </a:solidFill>
                <a:latin typeface="Google Sans"/>
              </a:rPr>
              <a:t>Grid</a:t>
            </a:r>
            <a:r>
              <a:rPr lang="es-MX" b="1" dirty="0">
                <a:solidFill>
                  <a:srgbClr val="E2EEFF"/>
                </a:solidFill>
                <a:latin typeface="Google Sans"/>
              </a:rPr>
              <a:t>: </a:t>
            </a:r>
            <a:br>
              <a:rPr lang="es-MX" b="1" dirty="0">
                <a:solidFill>
                  <a:srgbClr val="E2EEFF"/>
                </a:solidFill>
                <a:latin typeface="Google Sans"/>
              </a:rPr>
            </a:br>
            <a:r>
              <a:rPr lang="es-MX" dirty="0">
                <a:solidFill>
                  <a:srgbClr val="E2EEFF"/>
                </a:solidFill>
                <a:latin typeface="Google Sans"/>
              </a:rPr>
              <a:t>la disposición de los elementos es una matriz, de manera que para cada uno debemos indicar la celda (fila y columna) que queremos que ocupe. </a:t>
            </a:r>
            <a:endParaRPr lang="es-AR" dirty="0">
              <a:solidFill>
                <a:srgbClr val="E2EEFF"/>
              </a:solidFill>
              <a:latin typeface="Google Sans"/>
            </a:endParaRPr>
          </a:p>
        </p:txBody>
      </p:sp>
    </p:spTree>
    <p:extLst>
      <p:ext uri="{BB962C8B-B14F-4D97-AF65-F5344CB8AC3E}">
        <p14:creationId xmlns:p14="http://schemas.microsoft.com/office/powerpoint/2010/main" val="39356628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Marcador de posición de imagen 11" descr="Imagen en blanco y negro">
            <a:extLst>
              <a:ext uri="{FF2B5EF4-FFF2-40B4-BE49-F238E27FC236}">
                <a16:creationId xmlns:a16="http://schemas.microsoft.com/office/drawing/2014/main" id="{616419AE-0FC1-B6F5-A3D6-D5B249750254}"/>
              </a:ext>
            </a:extLst>
          </p:cNvPr>
          <p:cNvPicPr>
            <a:picLocks noGrp="1" noChangeAspect="1"/>
          </p:cNvPicPr>
          <p:nvPr>
            <p:ph type="pic" idx="11"/>
          </p:nvPr>
        </p:nvPicPr>
        <p:blipFill>
          <a:blip r:embed="rId2">
            <a:extLst>
              <a:ext uri="{28A0092B-C50C-407E-A947-70E740481C1C}">
                <a14:useLocalDpi xmlns:a14="http://schemas.microsoft.com/office/drawing/2010/main" val="0"/>
              </a:ext>
            </a:extLst>
          </a:blip>
          <a:srcRect t="5984" b="5984"/>
          <a:stretch>
            <a:fillRect/>
          </a:stretch>
        </p:blipFill>
        <p:spPr/>
      </p:pic>
      <p:sp>
        <p:nvSpPr>
          <p:cNvPr id="3" name="CuadroTexto 2">
            <a:extLst>
              <a:ext uri="{FF2B5EF4-FFF2-40B4-BE49-F238E27FC236}">
                <a16:creationId xmlns:a16="http://schemas.microsoft.com/office/drawing/2014/main" id="{4FA5DEA9-94D0-2BE4-18FA-F93147AED449}"/>
              </a:ext>
            </a:extLst>
          </p:cNvPr>
          <p:cNvSpPr txBox="1"/>
          <p:nvPr/>
        </p:nvSpPr>
        <p:spPr>
          <a:xfrm>
            <a:off x="190500" y="114692"/>
            <a:ext cx="6096000" cy="523220"/>
          </a:xfrm>
          <a:prstGeom prst="rect">
            <a:avLst/>
          </a:prstGeom>
          <a:noFill/>
        </p:spPr>
        <p:txBody>
          <a:bodyPr wrap="square">
            <a:spAutoFit/>
          </a:bodyPr>
          <a:lstStyle/>
          <a:p>
            <a:pPr algn="l"/>
            <a:r>
              <a:rPr lang="es-MX" sz="2800" b="0" i="0">
                <a:solidFill>
                  <a:srgbClr val="444444"/>
                </a:solidFill>
                <a:effectLst/>
                <a:latin typeface="-apple-system"/>
              </a:rPr>
              <a:t>Introducción a Tcl/Tk (tkinter)</a:t>
            </a:r>
            <a:endParaRPr lang="es-AR" sz="2800" b="0" i="0" dirty="0">
              <a:solidFill>
                <a:srgbClr val="444444"/>
              </a:solidFill>
              <a:effectLst/>
              <a:latin typeface="-apple-system"/>
            </a:endParaRPr>
          </a:p>
        </p:txBody>
      </p:sp>
      <p:sp>
        <p:nvSpPr>
          <p:cNvPr id="4" name="CuadroTexto 3">
            <a:extLst>
              <a:ext uri="{FF2B5EF4-FFF2-40B4-BE49-F238E27FC236}">
                <a16:creationId xmlns:a16="http://schemas.microsoft.com/office/drawing/2014/main" id="{82EE2B39-7C59-F184-F3E3-1AFE2AE3492A}"/>
              </a:ext>
            </a:extLst>
          </p:cNvPr>
          <p:cNvSpPr txBox="1"/>
          <p:nvPr/>
        </p:nvSpPr>
        <p:spPr>
          <a:xfrm>
            <a:off x="9171777" y="6339133"/>
            <a:ext cx="1559723" cy="307777"/>
          </a:xfrm>
          <a:prstGeom prst="rect">
            <a:avLst/>
          </a:prstGeom>
          <a:solidFill>
            <a:schemeClr val="accent1"/>
          </a:solidFill>
          <a:ln>
            <a:solidFill>
              <a:schemeClr val="accent1"/>
            </a:solidFill>
          </a:ln>
        </p:spPr>
        <p:txBody>
          <a:bodyPr wrap="square">
            <a:spAutoFit/>
          </a:bodyPr>
          <a:lstStyle/>
          <a:p>
            <a:pPr algn="ctr"/>
            <a:r>
              <a:rPr lang="es-MX" sz="1400" dirty="0">
                <a:solidFill>
                  <a:schemeClr val="accent1">
                    <a:lumMod val="75000"/>
                  </a:schemeClr>
                </a:solidFill>
              </a:rPr>
              <a:t>Acceso al </a:t>
            </a:r>
            <a:r>
              <a:rPr lang="es-MX" sz="1400" dirty="0">
                <a:solidFill>
                  <a:schemeClr val="bg1"/>
                </a:solidFill>
                <a:hlinkClick r:id="rId3" action="ppaction://hlinkfile"/>
              </a:rPr>
              <a:t>IDLE</a:t>
            </a:r>
            <a:endParaRPr lang="es-AR" sz="1400" dirty="0"/>
          </a:p>
        </p:txBody>
      </p:sp>
      <p:pic>
        <p:nvPicPr>
          <p:cNvPr id="13" name="Imagen 12">
            <a:extLst>
              <a:ext uri="{FF2B5EF4-FFF2-40B4-BE49-F238E27FC236}">
                <a16:creationId xmlns:a16="http://schemas.microsoft.com/office/drawing/2014/main" id="{C8648B35-4F12-B49D-8F57-6F0792835852}"/>
              </a:ext>
            </a:extLst>
          </p:cNvPr>
          <p:cNvPicPr>
            <a:picLocks noChangeAspect="1"/>
          </p:cNvPicPr>
          <p:nvPr/>
        </p:nvPicPr>
        <p:blipFill>
          <a:blip r:embed="rId4"/>
          <a:stretch>
            <a:fillRect/>
          </a:stretch>
        </p:blipFill>
        <p:spPr>
          <a:xfrm>
            <a:off x="10951203" y="6392574"/>
            <a:ext cx="914400" cy="254336"/>
          </a:xfrm>
          <a:prstGeom prst="rect">
            <a:avLst/>
          </a:prstGeom>
        </p:spPr>
      </p:pic>
      <p:sp>
        <p:nvSpPr>
          <p:cNvPr id="2" name="CuadroTexto 1">
            <a:extLst>
              <a:ext uri="{FF2B5EF4-FFF2-40B4-BE49-F238E27FC236}">
                <a16:creationId xmlns:a16="http://schemas.microsoft.com/office/drawing/2014/main" id="{1D6947C7-4BE0-4C7D-5EC4-A0508477F393}"/>
              </a:ext>
            </a:extLst>
          </p:cNvPr>
          <p:cNvSpPr txBox="1"/>
          <p:nvPr/>
        </p:nvSpPr>
        <p:spPr>
          <a:xfrm>
            <a:off x="227171" y="609100"/>
            <a:ext cx="4284250" cy="369332"/>
          </a:xfrm>
          <a:prstGeom prst="rect">
            <a:avLst/>
          </a:prstGeom>
          <a:noFill/>
        </p:spPr>
        <p:txBody>
          <a:bodyPr wrap="none" rtlCol="0">
            <a:spAutoFit/>
          </a:bodyPr>
          <a:lstStyle/>
          <a:p>
            <a:r>
              <a:rPr lang="es-AR" dirty="0"/>
              <a:t> </a:t>
            </a:r>
            <a:r>
              <a:rPr lang="es-MX" dirty="0"/>
              <a:t>Posicionar elementos en </a:t>
            </a:r>
            <a:r>
              <a:rPr lang="es-MX" dirty="0" err="1"/>
              <a:t>Tcl</a:t>
            </a:r>
            <a:r>
              <a:rPr lang="es-MX" dirty="0"/>
              <a:t>/</a:t>
            </a:r>
            <a:r>
              <a:rPr lang="es-MX" dirty="0" err="1"/>
              <a:t>Tk</a:t>
            </a:r>
            <a:r>
              <a:rPr lang="es-MX" dirty="0"/>
              <a:t> (</a:t>
            </a:r>
            <a:r>
              <a:rPr lang="es-MX" dirty="0" err="1"/>
              <a:t>tkinter</a:t>
            </a:r>
            <a:r>
              <a:rPr lang="es-MX" dirty="0"/>
              <a:t>)</a:t>
            </a:r>
            <a:endParaRPr lang="es-AR" dirty="0"/>
          </a:p>
        </p:txBody>
      </p:sp>
      <p:sp>
        <p:nvSpPr>
          <p:cNvPr id="8" name="CuadroTexto 7">
            <a:extLst>
              <a:ext uri="{FF2B5EF4-FFF2-40B4-BE49-F238E27FC236}">
                <a16:creationId xmlns:a16="http://schemas.microsoft.com/office/drawing/2014/main" id="{9600AA6D-A4EF-3F22-D264-8DCB581F6CEC}"/>
              </a:ext>
            </a:extLst>
          </p:cNvPr>
          <p:cNvSpPr txBox="1"/>
          <p:nvPr/>
        </p:nvSpPr>
        <p:spPr>
          <a:xfrm>
            <a:off x="480499" y="1123781"/>
            <a:ext cx="7789508" cy="1015663"/>
          </a:xfrm>
          <a:prstGeom prst="rect">
            <a:avLst/>
          </a:prstGeom>
          <a:noFill/>
        </p:spPr>
        <p:txBody>
          <a:bodyPr wrap="square">
            <a:spAutoFit/>
          </a:bodyPr>
          <a:lstStyle/>
          <a:p>
            <a:r>
              <a:rPr lang="es-MX" sz="1200" dirty="0" err="1"/>
              <a:t>Tk</a:t>
            </a:r>
            <a:r>
              <a:rPr lang="es-MX" sz="1200" dirty="0"/>
              <a:t> provee tres métodos para establecer la posición de los controles o widgets dentro de una ventana, que se corresponden con las funciones </a:t>
            </a:r>
            <a:r>
              <a:rPr lang="es-MX" sz="1200" b="1" dirty="0"/>
              <a:t>pack(), place() y </a:t>
            </a:r>
            <a:r>
              <a:rPr lang="es-MX" sz="1200" b="1" dirty="0" err="1"/>
              <a:t>grid</a:t>
            </a:r>
            <a:r>
              <a:rPr lang="es-MX" sz="1200" b="1" dirty="0"/>
              <a:t>()</a:t>
            </a:r>
            <a:r>
              <a:rPr lang="es-MX" sz="1200" dirty="0"/>
              <a:t>. Algunos son más versátiles, otros más restrictivos. ¿Cuál debes usar? Dependerá del resultado que se quiera </a:t>
            </a:r>
            <a:r>
              <a:rPr lang="es-MX" sz="1200" dirty="0" err="1"/>
              <a:t>lograrr</a:t>
            </a:r>
            <a:r>
              <a:rPr lang="es-MX" sz="1200" dirty="0"/>
              <a:t>. Explicaremos cada uno de ellos.</a:t>
            </a:r>
          </a:p>
          <a:p>
            <a:endParaRPr lang="es-MX" sz="1200" dirty="0"/>
          </a:p>
          <a:p>
            <a:r>
              <a:rPr lang="es-MX" sz="1200" dirty="0"/>
              <a:t>Nota: no deben mezclarse distintos métodos dentro de una misma aplicación.</a:t>
            </a:r>
            <a:endParaRPr lang="es-AR" sz="1200" dirty="0"/>
          </a:p>
        </p:txBody>
      </p:sp>
      <p:pic>
        <p:nvPicPr>
          <p:cNvPr id="1026" name="Picture 2" descr="How To Position Buttons In Tkinter With Pack (Demo and Codes) - ActiveState">
            <a:extLst>
              <a:ext uri="{FF2B5EF4-FFF2-40B4-BE49-F238E27FC236}">
                <a16:creationId xmlns:a16="http://schemas.microsoft.com/office/drawing/2014/main" id="{F66608C6-EB4E-48DF-CF2C-7A6687D09CD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74161" y="4742006"/>
            <a:ext cx="3077477" cy="1538739"/>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n 5">
            <a:extLst>
              <a:ext uri="{FF2B5EF4-FFF2-40B4-BE49-F238E27FC236}">
                <a16:creationId xmlns:a16="http://schemas.microsoft.com/office/drawing/2014/main" id="{56F7F216-0DE7-AB23-73A2-7871127E3A81}"/>
              </a:ext>
            </a:extLst>
          </p:cNvPr>
          <p:cNvPicPr>
            <a:picLocks noChangeAspect="1"/>
          </p:cNvPicPr>
          <p:nvPr/>
        </p:nvPicPr>
        <p:blipFill>
          <a:blip r:embed="rId6"/>
          <a:stretch>
            <a:fillRect/>
          </a:stretch>
        </p:blipFill>
        <p:spPr>
          <a:xfrm>
            <a:off x="468749" y="2933394"/>
            <a:ext cx="6135928" cy="3459180"/>
          </a:xfrm>
          <a:prstGeom prst="rect">
            <a:avLst/>
          </a:prstGeom>
        </p:spPr>
      </p:pic>
      <p:pic>
        <p:nvPicPr>
          <p:cNvPr id="9" name="Imagen 8">
            <a:extLst>
              <a:ext uri="{FF2B5EF4-FFF2-40B4-BE49-F238E27FC236}">
                <a16:creationId xmlns:a16="http://schemas.microsoft.com/office/drawing/2014/main" id="{B6A7B829-DA7A-BEF6-981F-E315BF11B46E}"/>
              </a:ext>
            </a:extLst>
          </p:cNvPr>
          <p:cNvPicPr>
            <a:picLocks noChangeAspect="1"/>
          </p:cNvPicPr>
          <p:nvPr/>
        </p:nvPicPr>
        <p:blipFill>
          <a:blip r:embed="rId7"/>
          <a:stretch>
            <a:fillRect/>
          </a:stretch>
        </p:blipFill>
        <p:spPr>
          <a:xfrm>
            <a:off x="7411694" y="3029218"/>
            <a:ext cx="3744688" cy="2482158"/>
          </a:xfrm>
          <a:prstGeom prst="rect">
            <a:avLst/>
          </a:prstGeom>
        </p:spPr>
      </p:pic>
      <p:sp>
        <p:nvSpPr>
          <p:cNvPr id="7" name="CuadroTexto 6">
            <a:extLst>
              <a:ext uri="{FF2B5EF4-FFF2-40B4-BE49-F238E27FC236}">
                <a16:creationId xmlns:a16="http://schemas.microsoft.com/office/drawing/2014/main" id="{63D6B8CD-45A7-3821-B65B-1D3CAF61EC17}"/>
              </a:ext>
            </a:extLst>
          </p:cNvPr>
          <p:cNvSpPr txBox="1"/>
          <p:nvPr/>
        </p:nvSpPr>
        <p:spPr>
          <a:xfrm>
            <a:off x="2764523" y="2467968"/>
            <a:ext cx="6197600" cy="369332"/>
          </a:xfrm>
          <a:prstGeom prst="rect">
            <a:avLst/>
          </a:prstGeom>
          <a:noFill/>
        </p:spPr>
        <p:txBody>
          <a:bodyPr wrap="square">
            <a:spAutoFit/>
          </a:bodyPr>
          <a:lstStyle/>
          <a:p>
            <a:r>
              <a:rPr lang="es-MX" sz="1800" b="1" dirty="0"/>
              <a:t>pack(), place() y </a:t>
            </a:r>
            <a:r>
              <a:rPr lang="es-MX" sz="1800" b="1" dirty="0" err="1"/>
              <a:t>grid</a:t>
            </a:r>
            <a:r>
              <a:rPr lang="es-MX" sz="1800" b="1" dirty="0"/>
              <a:t>()</a:t>
            </a:r>
            <a:endParaRPr lang="es-AR" dirty="0"/>
          </a:p>
        </p:txBody>
      </p:sp>
      <p:pic>
        <p:nvPicPr>
          <p:cNvPr id="5" name="Cámara 4">
            <a:extLst>
              <a:ext uri="{FF2B5EF4-FFF2-40B4-BE49-F238E27FC236}">
                <a16:creationId xmlns:a16="http://schemas.microsoft.com/office/drawing/2014/main" id="{65D7777D-700A-EB6C-C85A-58AAFDD32540}"/>
              </a:ext>
            </a:extLst>
          </p:cNvPr>
          <p:cNvPicPr>
            <a:picLocks noChangeAspect="1"/>
            <a:extLst>
              <a:ext uri="{51228E76-BA90-4043-B771-695A4F85340A}">
                <alf:liveFeedProps xmlns:alf="http://schemas.microsoft.com/office/drawing/2021/livefeed"/>
              </a:ext>
            </a:extLst>
          </p:cNvPicPr>
          <p:nvPr/>
        </p:nvPicPr>
        <p:blipFill>
          <a:blip r:embed="rId8">
            <a:extLst>
              <a:ext uri="{96DAC541-7B7A-43D3-8B79-37D633B846F1}">
                <asvg:svgBlip xmlns:asvg="http://schemas.microsoft.com/office/drawing/2016/SVG/main" r:embed="rId9"/>
              </a:ext>
            </a:extLst>
          </a:blip>
          <a:stretch>
            <a:fillRect/>
          </a:stretch>
        </p:blipFill>
        <p:spPr>
          <a:xfrm>
            <a:off x="10542855" y="98650"/>
            <a:ext cx="1539112" cy="1539112"/>
          </a:xfrm>
          <a:prstGeom prst="ellipse">
            <a:avLst/>
          </a:prstGeom>
          <a:ln>
            <a:noFill/>
          </a:ln>
          <a:effectLst>
            <a:outerShdw blurRad="190500" algn="tl" rotWithShape="0">
              <a:srgbClr val="000000">
                <a:alpha val="30000"/>
              </a:srgbClr>
            </a:outerShdw>
          </a:effectLst>
        </p:spPr>
      </p:pic>
    </p:spTree>
    <p:extLst>
      <p:ext uri="{BB962C8B-B14F-4D97-AF65-F5344CB8AC3E}">
        <p14:creationId xmlns:p14="http://schemas.microsoft.com/office/powerpoint/2010/main" val="8492548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0BE9DAF-DA05-4973-8232-49413D8A9F4C}"/>
              </a:ext>
            </a:extLst>
          </p:cNvPr>
          <p:cNvSpPr txBox="1"/>
          <p:nvPr/>
        </p:nvSpPr>
        <p:spPr>
          <a:xfrm>
            <a:off x="7342833" y="2651790"/>
            <a:ext cx="3568440" cy="830997"/>
          </a:xfrm>
          <a:prstGeom prst="rect">
            <a:avLst/>
          </a:prstGeom>
          <a:noFill/>
        </p:spPr>
        <p:txBody>
          <a:bodyPr wrap="square" rtlCol="0" anchor="ctr">
            <a:spAutoFit/>
          </a:bodyPr>
          <a:lstStyle/>
          <a:p>
            <a:r>
              <a:rPr lang="es-MX" altLang="ko-KR" sz="4800" b="1" dirty="0">
                <a:solidFill>
                  <a:schemeClr val="bg1"/>
                </a:solidFill>
                <a:cs typeface="Arial" pitchFamily="34" charset="0"/>
              </a:rPr>
              <a:t>PYTHON</a:t>
            </a:r>
            <a:endParaRPr lang="ko-KR" altLang="en-US" sz="4800" b="1" dirty="0">
              <a:solidFill>
                <a:schemeClr val="bg1"/>
              </a:solidFill>
              <a:cs typeface="Arial" pitchFamily="34" charset="0"/>
            </a:endParaRPr>
          </a:p>
        </p:txBody>
      </p:sp>
      <p:sp>
        <p:nvSpPr>
          <p:cNvPr id="5" name="TextBox 4">
            <a:extLst>
              <a:ext uri="{FF2B5EF4-FFF2-40B4-BE49-F238E27FC236}">
                <a16:creationId xmlns:a16="http://schemas.microsoft.com/office/drawing/2014/main" id="{F46F0091-4B3B-4353-8B1A-2E77D3AC4EE0}"/>
              </a:ext>
            </a:extLst>
          </p:cNvPr>
          <p:cNvSpPr txBox="1"/>
          <p:nvPr/>
        </p:nvSpPr>
        <p:spPr>
          <a:xfrm>
            <a:off x="7410315" y="3823146"/>
            <a:ext cx="3568439" cy="276999"/>
          </a:xfrm>
          <a:prstGeom prst="rect">
            <a:avLst/>
          </a:prstGeom>
          <a:noFill/>
        </p:spPr>
        <p:txBody>
          <a:bodyPr wrap="square" rtlCol="0" anchor="ctr">
            <a:spAutoFit/>
          </a:bodyPr>
          <a:lstStyle/>
          <a:p>
            <a:r>
              <a:rPr lang="en-US" altLang="ko-KR" sz="1200" dirty="0">
                <a:solidFill>
                  <a:schemeClr val="bg1"/>
                </a:solidFill>
                <a:cs typeface="Arial" pitchFamily="34" charset="0"/>
              </a:rPr>
              <a:t>INTRODUCCION  GUI </a:t>
            </a:r>
            <a:r>
              <a:rPr lang="en-US" altLang="ko-KR" sz="1200" dirty="0" err="1">
                <a:solidFill>
                  <a:schemeClr val="bg1"/>
                </a:solidFill>
                <a:cs typeface="Arial" pitchFamily="34" charset="0"/>
              </a:rPr>
              <a:t>en</a:t>
            </a:r>
            <a:r>
              <a:rPr lang="en-US" altLang="ko-KR" sz="1200" dirty="0">
                <a:solidFill>
                  <a:schemeClr val="bg1"/>
                </a:solidFill>
                <a:cs typeface="Arial" pitchFamily="34" charset="0"/>
              </a:rPr>
              <a:t> PYTHON.</a:t>
            </a:r>
            <a:endParaRPr lang="ko-KR" altLang="en-US" sz="1200" dirty="0">
              <a:solidFill>
                <a:schemeClr val="bg1"/>
              </a:solidFill>
              <a:cs typeface="Arial" pitchFamily="34" charset="0"/>
            </a:endParaRPr>
          </a:p>
        </p:txBody>
      </p:sp>
      <p:sp>
        <p:nvSpPr>
          <p:cNvPr id="6" name="TextBox 5">
            <a:extLst>
              <a:ext uri="{FF2B5EF4-FFF2-40B4-BE49-F238E27FC236}">
                <a16:creationId xmlns:a16="http://schemas.microsoft.com/office/drawing/2014/main" id="{00F602D8-164F-4B9D-9CCE-E6C9B0038A1D}"/>
              </a:ext>
            </a:extLst>
          </p:cNvPr>
          <p:cNvSpPr txBox="1"/>
          <p:nvPr/>
        </p:nvSpPr>
        <p:spPr>
          <a:xfrm>
            <a:off x="7396620" y="3334127"/>
            <a:ext cx="3568440" cy="461665"/>
          </a:xfrm>
          <a:prstGeom prst="rect">
            <a:avLst/>
          </a:prstGeom>
          <a:noFill/>
        </p:spPr>
        <p:txBody>
          <a:bodyPr wrap="square" rtlCol="0" anchor="ctr">
            <a:spAutoFit/>
          </a:bodyPr>
          <a:lstStyle/>
          <a:p>
            <a:pPr algn="l" rtl="0"/>
            <a:r>
              <a:rPr lang="es-MX" sz="2400" b="1" i="0" dirty="0">
                <a:solidFill>
                  <a:schemeClr val="bg1"/>
                </a:solidFill>
                <a:effectLst/>
                <a:latin typeface="Lato" panose="020F0502020204030203" pitchFamily="34" charset="0"/>
              </a:rPr>
              <a:t>Introducción a  GUI</a:t>
            </a:r>
          </a:p>
        </p:txBody>
      </p:sp>
      <p:pic>
        <p:nvPicPr>
          <p:cNvPr id="2" name="Imagen 1">
            <a:extLst>
              <a:ext uri="{FF2B5EF4-FFF2-40B4-BE49-F238E27FC236}">
                <a16:creationId xmlns:a16="http://schemas.microsoft.com/office/drawing/2014/main" id="{5FDF9B26-891D-34CE-9358-12CBED34902B}"/>
              </a:ext>
            </a:extLst>
          </p:cNvPr>
          <p:cNvPicPr>
            <a:picLocks noChangeAspect="1"/>
          </p:cNvPicPr>
          <p:nvPr/>
        </p:nvPicPr>
        <p:blipFill>
          <a:blip r:embed="rId2">
            <a:duotone>
              <a:schemeClr val="accent1">
                <a:shade val="45000"/>
                <a:satMod val="135000"/>
              </a:schemeClr>
              <a:prstClr val="white"/>
            </a:duotone>
          </a:blip>
          <a:stretch>
            <a:fillRect/>
          </a:stretch>
        </p:blipFill>
        <p:spPr>
          <a:xfrm>
            <a:off x="10936515" y="6378861"/>
            <a:ext cx="914400" cy="254336"/>
          </a:xfrm>
          <a:prstGeom prst="rect">
            <a:avLst/>
          </a:prstGeom>
        </p:spPr>
      </p:pic>
      <p:pic>
        <p:nvPicPr>
          <p:cNvPr id="3" name="Cámara 2">
            <a:extLst>
              <a:ext uri="{FF2B5EF4-FFF2-40B4-BE49-F238E27FC236}">
                <a16:creationId xmlns:a16="http://schemas.microsoft.com/office/drawing/2014/main" id="{B12D0FDE-7811-B5A7-EBE8-6FD8027B3125}"/>
              </a:ext>
            </a:extLst>
          </p:cNvPr>
          <p:cNvPicPr>
            <a:picLocks noChangeAspect="1"/>
            <a:extLst>
              <a:ext uri="{51228E76-BA90-4043-B771-695A4F85340A}">
                <alf:liveFeedProps xmlns:alf="http://schemas.microsoft.com/office/drawing/2021/livefeed"/>
              </a:ext>
            </a:extLst>
          </p:cNvPicPr>
          <p:nvPr/>
        </p:nvPicPr>
        <p:blipFill>
          <a:blip r:embed="rId3">
            <a:extLst>
              <a:ext uri="{96DAC541-7B7A-43D3-8B79-37D633B846F1}">
                <asvg:svgBlip xmlns:asvg="http://schemas.microsoft.com/office/drawing/2016/SVG/main" r:embed="rId4"/>
              </a:ext>
            </a:extLst>
          </a:blip>
          <a:stretch>
            <a:fillRect/>
          </a:stretch>
        </p:blipFill>
        <p:spPr>
          <a:xfrm>
            <a:off x="10570372" y="2683724"/>
            <a:ext cx="1539112" cy="1539112"/>
          </a:xfrm>
          <a:prstGeom prst="ellipse">
            <a:avLst/>
          </a:prstGeom>
          <a:ln>
            <a:noFill/>
          </a:ln>
          <a:effectLst>
            <a:outerShdw blurRad="190500" algn="tl" rotWithShape="0">
              <a:srgbClr val="000000">
                <a:alpha val="30000"/>
              </a:srgbClr>
            </a:outerShdw>
          </a:effectLst>
        </p:spPr>
      </p:pic>
      <p:sp>
        <p:nvSpPr>
          <p:cNvPr id="7" name="Rectángulo 6">
            <a:extLst>
              <a:ext uri="{FF2B5EF4-FFF2-40B4-BE49-F238E27FC236}">
                <a16:creationId xmlns:a16="http://schemas.microsoft.com/office/drawing/2014/main" id="{C0E8340D-E048-D10C-FA72-13EAA4D0EB8D}"/>
              </a:ext>
            </a:extLst>
          </p:cNvPr>
          <p:cNvSpPr/>
          <p:nvPr/>
        </p:nvSpPr>
        <p:spPr>
          <a:xfrm>
            <a:off x="7154779" y="2454442"/>
            <a:ext cx="112295" cy="23261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9" name="CuadroTexto 8">
            <a:extLst>
              <a:ext uri="{FF2B5EF4-FFF2-40B4-BE49-F238E27FC236}">
                <a16:creationId xmlns:a16="http://schemas.microsoft.com/office/drawing/2014/main" id="{AF4CB57E-27DD-BD99-8A4C-9D8CF22E3D8F}"/>
              </a:ext>
            </a:extLst>
          </p:cNvPr>
          <p:cNvSpPr txBox="1"/>
          <p:nvPr/>
        </p:nvSpPr>
        <p:spPr>
          <a:xfrm>
            <a:off x="763140" y="2913252"/>
            <a:ext cx="6176682" cy="1200329"/>
          </a:xfrm>
          <a:prstGeom prst="rect">
            <a:avLst/>
          </a:prstGeom>
          <a:noFill/>
        </p:spPr>
        <p:txBody>
          <a:bodyPr wrap="square">
            <a:spAutoFit/>
          </a:bodyPr>
          <a:lstStyle/>
          <a:p>
            <a:pPr algn="r"/>
            <a:r>
              <a:rPr lang="es-MX" b="0" i="0" dirty="0">
                <a:solidFill>
                  <a:srgbClr val="E8EAED"/>
                </a:solidFill>
                <a:effectLst/>
                <a:latin typeface="Google Sans"/>
              </a:rPr>
              <a:t>Una GUI es una </a:t>
            </a:r>
            <a:r>
              <a:rPr lang="es-MX" b="0" i="0" dirty="0">
                <a:solidFill>
                  <a:srgbClr val="E2EEFF"/>
                </a:solidFill>
                <a:effectLst/>
                <a:latin typeface="Google Sans"/>
              </a:rPr>
              <a:t>interfaz de usuario gráfica</a:t>
            </a:r>
            <a:r>
              <a:rPr lang="es-MX" b="0" i="0" dirty="0">
                <a:solidFill>
                  <a:srgbClr val="E8EAED"/>
                </a:solidFill>
                <a:effectLst/>
                <a:latin typeface="Google Sans"/>
              </a:rPr>
              <a:t> que utiliza un conjunto de imágenes y objetos gráficos para representar la información y acciones disponibles en la interfaz, en lugar de una visualización puramente textual para una computadora.</a:t>
            </a:r>
            <a:endParaRPr lang="es-AR" dirty="0"/>
          </a:p>
        </p:txBody>
      </p:sp>
    </p:spTree>
    <p:extLst>
      <p:ext uri="{BB962C8B-B14F-4D97-AF65-F5344CB8AC3E}">
        <p14:creationId xmlns:p14="http://schemas.microsoft.com/office/powerpoint/2010/main" val="43743269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3">
            <a:extLst>
              <a:ext uri="{FF2B5EF4-FFF2-40B4-BE49-F238E27FC236}">
                <a16:creationId xmlns:a16="http://schemas.microsoft.com/office/drawing/2014/main" id="{F397BEEA-3871-ECAE-B0D2-E04FB88C81F9}"/>
              </a:ext>
            </a:extLst>
          </p:cNvPr>
          <p:cNvSpPr txBox="1"/>
          <p:nvPr/>
        </p:nvSpPr>
        <p:spPr>
          <a:xfrm>
            <a:off x="6650582" y="2435533"/>
            <a:ext cx="3568440" cy="830997"/>
          </a:xfrm>
          <a:prstGeom prst="rect">
            <a:avLst/>
          </a:prstGeom>
          <a:noFill/>
        </p:spPr>
        <p:txBody>
          <a:bodyPr wrap="square" rtlCol="0" anchor="ctr">
            <a:spAutoFit/>
          </a:bodyPr>
          <a:lstStyle/>
          <a:p>
            <a:r>
              <a:rPr lang="es-MX" altLang="ko-KR" sz="4800" b="1" dirty="0">
                <a:solidFill>
                  <a:schemeClr val="bg1"/>
                </a:solidFill>
                <a:cs typeface="Arial" pitchFamily="34" charset="0"/>
              </a:rPr>
              <a:t>PYTHON</a:t>
            </a:r>
            <a:endParaRPr lang="ko-KR" altLang="en-US" sz="4800" b="1" dirty="0">
              <a:solidFill>
                <a:schemeClr val="bg1"/>
              </a:solidFill>
              <a:cs typeface="Arial" pitchFamily="34" charset="0"/>
            </a:endParaRPr>
          </a:p>
        </p:txBody>
      </p:sp>
      <p:sp>
        <p:nvSpPr>
          <p:cNvPr id="8" name="TextBox 5">
            <a:extLst>
              <a:ext uri="{FF2B5EF4-FFF2-40B4-BE49-F238E27FC236}">
                <a16:creationId xmlns:a16="http://schemas.microsoft.com/office/drawing/2014/main" id="{8A39D584-A11D-4AAD-1B6C-5F10130F53CC}"/>
              </a:ext>
            </a:extLst>
          </p:cNvPr>
          <p:cNvSpPr txBox="1"/>
          <p:nvPr/>
        </p:nvSpPr>
        <p:spPr>
          <a:xfrm>
            <a:off x="6689588" y="3103293"/>
            <a:ext cx="3568440" cy="830997"/>
          </a:xfrm>
          <a:prstGeom prst="rect">
            <a:avLst/>
          </a:prstGeom>
          <a:noFill/>
        </p:spPr>
        <p:txBody>
          <a:bodyPr wrap="square" rtlCol="0" anchor="ctr">
            <a:spAutoFit/>
          </a:bodyPr>
          <a:lstStyle/>
          <a:p>
            <a:pPr algn="l" rtl="0"/>
            <a:r>
              <a:rPr lang="es-MX" sz="2400" b="1" i="0" dirty="0">
                <a:solidFill>
                  <a:schemeClr val="bg1"/>
                </a:solidFill>
                <a:effectLst/>
                <a:latin typeface="Lato" panose="020F0502020204030203" pitchFamily="34" charset="0"/>
              </a:rPr>
              <a:t>Posicionar elementos en </a:t>
            </a:r>
            <a:r>
              <a:rPr lang="es-MX" sz="2400" b="1" i="0" dirty="0" err="1">
                <a:solidFill>
                  <a:schemeClr val="bg1"/>
                </a:solidFill>
                <a:effectLst/>
                <a:latin typeface="Lato" panose="020F0502020204030203" pitchFamily="34" charset="0"/>
              </a:rPr>
              <a:t>Tcl</a:t>
            </a:r>
            <a:r>
              <a:rPr lang="es-MX" sz="2400" b="1" i="0" dirty="0">
                <a:solidFill>
                  <a:schemeClr val="bg1"/>
                </a:solidFill>
                <a:effectLst/>
                <a:latin typeface="Lato" panose="020F0502020204030203" pitchFamily="34" charset="0"/>
              </a:rPr>
              <a:t>/</a:t>
            </a:r>
            <a:r>
              <a:rPr lang="es-MX" sz="2400" b="1" i="0" dirty="0" err="1">
                <a:solidFill>
                  <a:schemeClr val="bg1"/>
                </a:solidFill>
                <a:effectLst/>
                <a:latin typeface="Lato" panose="020F0502020204030203" pitchFamily="34" charset="0"/>
              </a:rPr>
              <a:t>Tk</a:t>
            </a:r>
            <a:r>
              <a:rPr lang="es-MX" sz="2400" b="1" i="0" dirty="0">
                <a:solidFill>
                  <a:schemeClr val="bg1"/>
                </a:solidFill>
                <a:effectLst/>
                <a:latin typeface="Lato" panose="020F0502020204030203" pitchFamily="34" charset="0"/>
              </a:rPr>
              <a:t> (</a:t>
            </a:r>
            <a:r>
              <a:rPr lang="es-MX" sz="2400" b="1" i="0" dirty="0" err="1">
                <a:solidFill>
                  <a:schemeClr val="bg1"/>
                </a:solidFill>
                <a:effectLst/>
                <a:latin typeface="Lato" panose="020F0502020204030203" pitchFamily="34" charset="0"/>
              </a:rPr>
              <a:t>tkinter</a:t>
            </a:r>
            <a:r>
              <a:rPr lang="es-MX" sz="2400" b="1" i="0" dirty="0">
                <a:solidFill>
                  <a:schemeClr val="bg1"/>
                </a:solidFill>
                <a:effectLst/>
                <a:latin typeface="Lato" panose="020F0502020204030203" pitchFamily="34" charset="0"/>
              </a:rPr>
              <a:t>)</a:t>
            </a:r>
          </a:p>
        </p:txBody>
      </p:sp>
      <p:sp>
        <p:nvSpPr>
          <p:cNvPr id="9" name="CuadroTexto 8">
            <a:extLst>
              <a:ext uri="{FF2B5EF4-FFF2-40B4-BE49-F238E27FC236}">
                <a16:creationId xmlns:a16="http://schemas.microsoft.com/office/drawing/2014/main" id="{C1A1BAB0-6440-DF85-5CDD-C33CD7182EC6}"/>
              </a:ext>
            </a:extLst>
          </p:cNvPr>
          <p:cNvSpPr txBox="1"/>
          <p:nvPr/>
        </p:nvSpPr>
        <p:spPr>
          <a:xfrm>
            <a:off x="9220516" y="2571492"/>
            <a:ext cx="1144865" cy="523220"/>
          </a:xfrm>
          <a:prstGeom prst="rect">
            <a:avLst/>
          </a:prstGeom>
          <a:noFill/>
        </p:spPr>
        <p:txBody>
          <a:bodyPr wrap="none" rtlCol="0">
            <a:spAutoFit/>
          </a:bodyPr>
          <a:lstStyle/>
          <a:p>
            <a:r>
              <a:rPr lang="es-AR" sz="2800" dirty="0">
                <a:solidFill>
                  <a:schemeClr val="bg1"/>
                </a:solidFill>
                <a:effectLst>
                  <a:outerShdw blurRad="38100" dist="38100" dir="2700000" algn="tl">
                    <a:srgbClr val="000000">
                      <a:alpha val="43137"/>
                    </a:srgbClr>
                  </a:outerShdw>
                </a:effectLst>
              </a:rPr>
              <a:t> place</a:t>
            </a:r>
          </a:p>
        </p:txBody>
      </p:sp>
      <p:pic>
        <p:nvPicPr>
          <p:cNvPr id="2" name="Imagen 1">
            <a:extLst>
              <a:ext uri="{FF2B5EF4-FFF2-40B4-BE49-F238E27FC236}">
                <a16:creationId xmlns:a16="http://schemas.microsoft.com/office/drawing/2014/main" id="{7AE8BB0E-4A20-D793-5715-B80FCC4EADC8}"/>
              </a:ext>
            </a:extLst>
          </p:cNvPr>
          <p:cNvPicPr>
            <a:picLocks noChangeAspect="1"/>
          </p:cNvPicPr>
          <p:nvPr/>
        </p:nvPicPr>
        <p:blipFill>
          <a:blip r:embed="rId2">
            <a:duotone>
              <a:schemeClr val="accent1">
                <a:shade val="45000"/>
                <a:satMod val="135000"/>
              </a:schemeClr>
              <a:prstClr val="white"/>
            </a:duotone>
          </a:blip>
          <a:stretch>
            <a:fillRect/>
          </a:stretch>
        </p:blipFill>
        <p:spPr>
          <a:xfrm>
            <a:off x="6794132" y="4041411"/>
            <a:ext cx="914400" cy="254336"/>
          </a:xfrm>
          <a:prstGeom prst="rect">
            <a:avLst/>
          </a:prstGeom>
        </p:spPr>
      </p:pic>
      <p:pic>
        <p:nvPicPr>
          <p:cNvPr id="3" name="Cámara 2">
            <a:extLst>
              <a:ext uri="{FF2B5EF4-FFF2-40B4-BE49-F238E27FC236}">
                <a16:creationId xmlns:a16="http://schemas.microsoft.com/office/drawing/2014/main" id="{2AB8EC0B-D567-AC4C-722A-AF8079698FF8}"/>
              </a:ext>
            </a:extLst>
          </p:cNvPr>
          <p:cNvPicPr>
            <a:picLocks noChangeAspect="1"/>
            <a:extLst>
              <a:ext uri="{51228E76-BA90-4043-B771-695A4F85340A}">
                <alf:liveFeedProps xmlns:alf="http://schemas.microsoft.com/office/drawing/2021/livefeed"/>
              </a:ext>
            </a:extLst>
          </p:cNvPicPr>
          <p:nvPr/>
        </p:nvPicPr>
        <p:blipFill>
          <a:blip r:embed="rId3">
            <a:extLst>
              <a:ext uri="{96DAC541-7B7A-43D3-8B79-37D633B846F1}">
                <asvg:svgBlip xmlns:asvg="http://schemas.microsoft.com/office/drawing/2016/SVG/main" r:embed="rId4"/>
              </a:ext>
            </a:extLst>
          </a:blip>
          <a:stretch>
            <a:fillRect/>
          </a:stretch>
        </p:blipFill>
        <p:spPr>
          <a:xfrm>
            <a:off x="10508593" y="2465677"/>
            <a:ext cx="1539112" cy="1539112"/>
          </a:xfrm>
          <a:prstGeom prst="ellipse">
            <a:avLst/>
          </a:prstGeom>
          <a:ln>
            <a:noFill/>
          </a:ln>
          <a:effectLst>
            <a:outerShdw blurRad="190500" algn="tl" rotWithShape="0">
              <a:srgbClr val="000000">
                <a:alpha val="30000"/>
              </a:srgbClr>
            </a:outerShdw>
          </a:effectLst>
        </p:spPr>
      </p:pic>
      <p:sp>
        <p:nvSpPr>
          <p:cNvPr id="4" name="Rectángulo 3">
            <a:extLst>
              <a:ext uri="{FF2B5EF4-FFF2-40B4-BE49-F238E27FC236}">
                <a16:creationId xmlns:a16="http://schemas.microsoft.com/office/drawing/2014/main" id="{5E2B8810-62F6-6669-EBF7-9DB1DD00C60E}"/>
              </a:ext>
            </a:extLst>
          </p:cNvPr>
          <p:cNvSpPr/>
          <p:nvPr/>
        </p:nvSpPr>
        <p:spPr>
          <a:xfrm>
            <a:off x="6398444" y="2137555"/>
            <a:ext cx="112295" cy="23261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0" name="CuadroTexto 9">
            <a:extLst>
              <a:ext uri="{FF2B5EF4-FFF2-40B4-BE49-F238E27FC236}">
                <a16:creationId xmlns:a16="http://schemas.microsoft.com/office/drawing/2014/main" id="{5F726A49-72F0-14FB-1E7D-5C2E8933D010}"/>
              </a:ext>
            </a:extLst>
          </p:cNvPr>
          <p:cNvSpPr txBox="1"/>
          <p:nvPr/>
        </p:nvSpPr>
        <p:spPr>
          <a:xfrm>
            <a:off x="223219" y="2576688"/>
            <a:ext cx="5992045" cy="1477328"/>
          </a:xfrm>
          <a:prstGeom prst="rect">
            <a:avLst/>
          </a:prstGeom>
          <a:noFill/>
        </p:spPr>
        <p:txBody>
          <a:bodyPr wrap="square">
            <a:spAutoFit/>
          </a:bodyPr>
          <a:lstStyle/>
          <a:p>
            <a:pPr algn="r"/>
            <a:r>
              <a:rPr lang="es-MX" b="1" dirty="0">
                <a:solidFill>
                  <a:srgbClr val="E2EEFF"/>
                </a:solidFill>
                <a:latin typeface="Google Sans"/>
              </a:rPr>
              <a:t>Place: </a:t>
            </a:r>
            <a:r>
              <a:rPr lang="es-MX" dirty="0">
                <a:solidFill>
                  <a:srgbClr val="E2EEFF"/>
                </a:solidFill>
                <a:latin typeface="Google Sans"/>
              </a:rPr>
              <a:t>este es el más sencillo de entender, pero puede que no el más sencillo de utilizar para todo el mundo. Al insertar un componente, podemos indicar explícitamente la posición (coordenadas X e Y) dentro del widget padre, ya sea en términos absolutos o relativos.</a:t>
            </a:r>
            <a:endParaRPr lang="es-AR" dirty="0">
              <a:solidFill>
                <a:srgbClr val="E2EEFF"/>
              </a:solidFill>
              <a:latin typeface="Google Sans"/>
            </a:endParaRPr>
          </a:p>
        </p:txBody>
      </p:sp>
    </p:spTree>
    <p:extLst>
      <p:ext uri="{BB962C8B-B14F-4D97-AF65-F5344CB8AC3E}">
        <p14:creationId xmlns:p14="http://schemas.microsoft.com/office/powerpoint/2010/main" val="350736912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Marcador de posición de imagen 11" descr="Imagen en blanco y negro">
            <a:extLst>
              <a:ext uri="{FF2B5EF4-FFF2-40B4-BE49-F238E27FC236}">
                <a16:creationId xmlns:a16="http://schemas.microsoft.com/office/drawing/2014/main" id="{616419AE-0FC1-B6F5-A3D6-D5B249750254}"/>
              </a:ext>
            </a:extLst>
          </p:cNvPr>
          <p:cNvPicPr>
            <a:picLocks noGrp="1" noChangeAspect="1"/>
          </p:cNvPicPr>
          <p:nvPr>
            <p:ph type="pic" idx="11"/>
          </p:nvPr>
        </p:nvPicPr>
        <p:blipFill>
          <a:blip r:embed="rId2">
            <a:extLst>
              <a:ext uri="{28A0092B-C50C-407E-A947-70E740481C1C}">
                <a14:useLocalDpi xmlns:a14="http://schemas.microsoft.com/office/drawing/2010/main" val="0"/>
              </a:ext>
            </a:extLst>
          </a:blip>
          <a:srcRect t="5984" b="5984"/>
          <a:stretch>
            <a:fillRect/>
          </a:stretch>
        </p:blipFill>
        <p:spPr/>
      </p:pic>
      <p:sp>
        <p:nvSpPr>
          <p:cNvPr id="3" name="CuadroTexto 2">
            <a:extLst>
              <a:ext uri="{FF2B5EF4-FFF2-40B4-BE49-F238E27FC236}">
                <a16:creationId xmlns:a16="http://schemas.microsoft.com/office/drawing/2014/main" id="{4FA5DEA9-94D0-2BE4-18FA-F93147AED449}"/>
              </a:ext>
            </a:extLst>
          </p:cNvPr>
          <p:cNvSpPr txBox="1"/>
          <p:nvPr/>
        </p:nvSpPr>
        <p:spPr>
          <a:xfrm>
            <a:off x="190500" y="114692"/>
            <a:ext cx="6096000" cy="523220"/>
          </a:xfrm>
          <a:prstGeom prst="rect">
            <a:avLst/>
          </a:prstGeom>
          <a:noFill/>
        </p:spPr>
        <p:txBody>
          <a:bodyPr wrap="square">
            <a:spAutoFit/>
          </a:bodyPr>
          <a:lstStyle/>
          <a:p>
            <a:pPr algn="l"/>
            <a:r>
              <a:rPr lang="es-MX" sz="2800" b="0" i="0">
                <a:solidFill>
                  <a:srgbClr val="444444"/>
                </a:solidFill>
                <a:effectLst/>
                <a:latin typeface="-apple-system"/>
              </a:rPr>
              <a:t>Introducción a Tcl/Tk (tkinter)</a:t>
            </a:r>
            <a:endParaRPr lang="es-AR" sz="2800" b="0" i="0" dirty="0">
              <a:solidFill>
                <a:srgbClr val="444444"/>
              </a:solidFill>
              <a:effectLst/>
              <a:latin typeface="-apple-system"/>
            </a:endParaRPr>
          </a:p>
        </p:txBody>
      </p:sp>
      <p:sp>
        <p:nvSpPr>
          <p:cNvPr id="4" name="CuadroTexto 3">
            <a:extLst>
              <a:ext uri="{FF2B5EF4-FFF2-40B4-BE49-F238E27FC236}">
                <a16:creationId xmlns:a16="http://schemas.microsoft.com/office/drawing/2014/main" id="{82EE2B39-7C59-F184-F3E3-1AFE2AE3492A}"/>
              </a:ext>
            </a:extLst>
          </p:cNvPr>
          <p:cNvSpPr txBox="1"/>
          <p:nvPr/>
        </p:nvSpPr>
        <p:spPr>
          <a:xfrm>
            <a:off x="9171777" y="6339133"/>
            <a:ext cx="1559723" cy="307777"/>
          </a:xfrm>
          <a:prstGeom prst="rect">
            <a:avLst/>
          </a:prstGeom>
          <a:solidFill>
            <a:schemeClr val="accent1"/>
          </a:solidFill>
          <a:ln>
            <a:solidFill>
              <a:schemeClr val="accent1"/>
            </a:solidFill>
          </a:ln>
        </p:spPr>
        <p:txBody>
          <a:bodyPr wrap="square">
            <a:spAutoFit/>
          </a:bodyPr>
          <a:lstStyle/>
          <a:p>
            <a:pPr algn="ctr"/>
            <a:r>
              <a:rPr lang="es-MX" sz="1400" dirty="0">
                <a:solidFill>
                  <a:schemeClr val="accent1">
                    <a:lumMod val="75000"/>
                  </a:schemeClr>
                </a:solidFill>
              </a:rPr>
              <a:t>Acceso al </a:t>
            </a:r>
            <a:r>
              <a:rPr lang="es-MX" sz="1400" dirty="0">
                <a:solidFill>
                  <a:schemeClr val="bg1"/>
                </a:solidFill>
                <a:hlinkClick r:id="rId3" action="ppaction://hlinkfile"/>
              </a:rPr>
              <a:t>IDLE</a:t>
            </a:r>
            <a:endParaRPr lang="es-AR" sz="1400" dirty="0"/>
          </a:p>
        </p:txBody>
      </p:sp>
      <p:pic>
        <p:nvPicPr>
          <p:cNvPr id="13" name="Imagen 12">
            <a:extLst>
              <a:ext uri="{FF2B5EF4-FFF2-40B4-BE49-F238E27FC236}">
                <a16:creationId xmlns:a16="http://schemas.microsoft.com/office/drawing/2014/main" id="{C8648B35-4F12-B49D-8F57-6F0792835852}"/>
              </a:ext>
            </a:extLst>
          </p:cNvPr>
          <p:cNvPicPr>
            <a:picLocks noChangeAspect="1"/>
          </p:cNvPicPr>
          <p:nvPr/>
        </p:nvPicPr>
        <p:blipFill>
          <a:blip r:embed="rId4"/>
          <a:stretch>
            <a:fillRect/>
          </a:stretch>
        </p:blipFill>
        <p:spPr>
          <a:xfrm>
            <a:off x="10951203" y="6392574"/>
            <a:ext cx="914400" cy="254336"/>
          </a:xfrm>
          <a:prstGeom prst="rect">
            <a:avLst/>
          </a:prstGeom>
        </p:spPr>
      </p:pic>
      <p:sp>
        <p:nvSpPr>
          <p:cNvPr id="2" name="CuadroTexto 1">
            <a:extLst>
              <a:ext uri="{FF2B5EF4-FFF2-40B4-BE49-F238E27FC236}">
                <a16:creationId xmlns:a16="http://schemas.microsoft.com/office/drawing/2014/main" id="{1D6947C7-4BE0-4C7D-5EC4-A0508477F393}"/>
              </a:ext>
            </a:extLst>
          </p:cNvPr>
          <p:cNvSpPr txBox="1"/>
          <p:nvPr/>
        </p:nvSpPr>
        <p:spPr>
          <a:xfrm>
            <a:off x="227171" y="609100"/>
            <a:ext cx="7195303" cy="369332"/>
          </a:xfrm>
          <a:prstGeom prst="rect">
            <a:avLst/>
          </a:prstGeom>
          <a:noFill/>
        </p:spPr>
        <p:txBody>
          <a:bodyPr wrap="none" rtlCol="0">
            <a:spAutoFit/>
          </a:bodyPr>
          <a:lstStyle/>
          <a:p>
            <a:r>
              <a:rPr lang="es-AR" dirty="0"/>
              <a:t> </a:t>
            </a:r>
            <a:r>
              <a:rPr lang="es-MX" dirty="0"/>
              <a:t>Posicionar elementos en </a:t>
            </a:r>
            <a:r>
              <a:rPr lang="es-MX" dirty="0" err="1"/>
              <a:t>Tcl</a:t>
            </a:r>
            <a:r>
              <a:rPr lang="es-MX" dirty="0"/>
              <a:t>/</a:t>
            </a:r>
            <a:r>
              <a:rPr lang="es-MX" dirty="0" err="1"/>
              <a:t>Tk</a:t>
            </a:r>
            <a:r>
              <a:rPr lang="es-MX" dirty="0"/>
              <a:t> (</a:t>
            </a:r>
            <a:r>
              <a:rPr lang="es-MX" dirty="0" err="1"/>
              <a:t>tkinter</a:t>
            </a:r>
            <a:r>
              <a:rPr lang="es-MX" dirty="0"/>
              <a:t>) </a:t>
            </a:r>
            <a:r>
              <a:rPr lang="es-MX" b="1" dirty="0"/>
              <a:t>Posición absoluta (place) </a:t>
            </a:r>
            <a:endParaRPr lang="es-AR" b="1" dirty="0"/>
          </a:p>
        </p:txBody>
      </p:sp>
      <p:sp>
        <p:nvSpPr>
          <p:cNvPr id="8" name="CuadroTexto 7">
            <a:extLst>
              <a:ext uri="{FF2B5EF4-FFF2-40B4-BE49-F238E27FC236}">
                <a16:creationId xmlns:a16="http://schemas.microsoft.com/office/drawing/2014/main" id="{9600AA6D-A4EF-3F22-D264-8DCB581F6CEC}"/>
              </a:ext>
            </a:extLst>
          </p:cNvPr>
          <p:cNvSpPr txBox="1"/>
          <p:nvPr/>
        </p:nvSpPr>
        <p:spPr>
          <a:xfrm>
            <a:off x="480499" y="1167324"/>
            <a:ext cx="7789508" cy="4708981"/>
          </a:xfrm>
          <a:prstGeom prst="rect">
            <a:avLst/>
          </a:prstGeom>
          <a:noFill/>
        </p:spPr>
        <p:txBody>
          <a:bodyPr wrap="square">
            <a:spAutoFit/>
          </a:bodyPr>
          <a:lstStyle/>
          <a:p>
            <a:r>
              <a:rPr lang="es-MX" sz="1200" dirty="0"/>
              <a:t>La función place() permite ubicar elementos indicando su posición (X e Y) respecto de un elemento padre. En general casi todas las librerías gráficas proveen una opción de este tipo, ya que es la más intuitiva. Para ver un ejemplo, consideremos el siguiente código.</a:t>
            </a:r>
          </a:p>
          <a:p>
            <a:endParaRPr lang="es-MX" sz="1200" dirty="0"/>
          </a:p>
          <a:p>
            <a:endParaRPr lang="es-MX" sz="1200" dirty="0"/>
          </a:p>
          <a:p>
            <a:endParaRPr lang="es-MX" sz="1200" dirty="0"/>
          </a:p>
          <a:p>
            <a:endParaRPr lang="es-MX" sz="1200" dirty="0"/>
          </a:p>
          <a:p>
            <a:endParaRPr lang="es-MX" sz="1200" dirty="0"/>
          </a:p>
          <a:p>
            <a:endParaRPr lang="es-MX" sz="1200" dirty="0"/>
          </a:p>
          <a:p>
            <a:endParaRPr lang="es-MX" sz="1200" dirty="0"/>
          </a:p>
          <a:p>
            <a:endParaRPr lang="es-MX" sz="1200" dirty="0"/>
          </a:p>
          <a:p>
            <a:endParaRPr lang="es-MX" sz="1200" dirty="0"/>
          </a:p>
          <a:p>
            <a:endParaRPr lang="es-MX" sz="1200" dirty="0"/>
          </a:p>
          <a:p>
            <a:endParaRPr lang="es-MX" sz="1200" dirty="0"/>
          </a:p>
          <a:p>
            <a:endParaRPr lang="es-MX" sz="1200" dirty="0"/>
          </a:p>
          <a:p>
            <a:endParaRPr lang="es-MX" sz="1200" dirty="0"/>
          </a:p>
          <a:p>
            <a:endParaRPr lang="es-MX" sz="1200" dirty="0"/>
          </a:p>
          <a:p>
            <a:endParaRPr lang="es-MX" sz="1200" dirty="0"/>
          </a:p>
          <a:p>
            <a:endParaRPr lang="es-MX" sz="1200" dirty="0"/>
          </a:p>
          <a:p>
            <a:r>
              <a:rPr lang="es-MX" sz="1200" dirty="0"/>
              <a:t>Este pequeño programa simplemente crea una ventana (</a:t>
            </a:r>
            <a:r>
              <a:rPr lang="es-MX" sz="1200" dirty="0" err="1"/>
              <a:t>main_window</a:t>
            </a:r>
            <a:r>
              <a:rPr lang="es-MX" sz="1200" dirty="0"/>
              <a:t>) con un widget padre (</a:t>
            </a:r>
            <a:r>
              <a:rPr lang="es-MX" sz="1200" dirty="0" err="1"/>
              <a:t>Application</a:t>
            </a:r>
            <a:r>
              <a:rPr lang="es-MX" sz="1200" dirty="0"/>
              <a:t> que hereda de </a:t>
            </a:r>
            <a:r>
              <a:rPr lang="es-MX" sz="1200" dirty="0" err="1"/>
              <a:t>ttk.Frame</a:t>
            </a:r>
            <a:r>
              <a:rPr lang="es-MX" sz="1200" dirty="0"/>
              <a:t>) que </a:t>
            </a:r>
            <a:r>
              <a:rPr lang="es-MX" sz="1200" dirty="0" err="1"/>
              <a:t>contentrá</a:t>
            </a:r>
            <a:r>
              <a:rPr lang="es-MX" sz="1200" dirty="0"/>
              <a:t> al resto de los elementos. Tanto la ventana principal como el elemento padre tienen un tamaño de 300×200 píxeles.</a:t>
            </a:r>
          </a:p>
          <a:p>
            <a:endParaRPr lang="es-MX" sz="1200" dirty="0"/>
          </a:p>
          <a:p>
            <a:r>
              <a:rPr lang="es-MX" sz="1200" dirty="0"/>
              <a:t>Ahora bien, vamos a crear un botón y lo vamos a ubicar en la posición (60, 40).</a:t>
            </a:r>
          </a:p>
          <a:p>
            <a:r>
              <a:rPr lang="es-MX" sz="1200" dirty="0"/>
              <a:t>Cabe aclarar que no deben mezclarse distintos métodos dentro de una misma aplicación.</a:t>
            </a:r>
            <a:endParaRPr lang="es-AR" sz="1200" dirty="0"/>
          </a:p>
        </p:txBody>
      </p:sp>
      <p:sp>
        <p:nvSpPr>
          <p:cNvPr id="6" name="CuadroTexto 5">
            <a:extLst>
              <a:ext uri="{FF2B5EF4-FFF2-40B4-BE49-F238E27FC236}">
                <a16:creationId xmlns:a16="http://schemas.microsoft.com/office/drawing/2014/main" id="{B2DEACA1-DD00-72A9-C21C-EFC9280A86CC}"/>
              </a:ext>
            </a:extLst>
          </p:cNvPr>
          <p:cNvSpPr txBox="1"/>
          <p:nvPr/>
        </p:nvSpPr>
        <p:spPr>
          <a:xfrm>
            <a:off x="541771" y="1908457"/>
            <a:ext cx="6096000" cy="2492990"/>
          </a:xfrm>
          <a:prstGeom prst="rect">
            <a:avLst/>
          </a:prstGeom>
          <a:solidFill>
            <a:schemeClr val="tx1">
              <a:lumMod val="85000"/>
              <a:lumOff val="15000"/>
            </a:schemeClr>
          </a:solidFill>
        </p:spPr>
        <p:txBody>
          <a:bodyPr wrap="square">
            <a:spAutoFit/>
          </a:bodyPr>
          <a:lstStyle/>
          <a:p>
            <a:r>
              <a:rPr lang="es-AR" sz="1200" b="0" dirty="0">
                <a:solidFill>
                  <a:srgbClr val="6A9955"/>
                </a:solidFill>
                <a:effectLst/>
                <a:latin typeface="Consolas" panose="020B0609020204030204" pitchFamily="49" charset="0"/>
              </a:rPr>
              <a:t># -*- </a:t>
            </a:r>
            <a:r>
              <a:rPr lang="es-AR" sz="1200" b="0" dirty="0" err="1">
                <a:solidFill>
                  <a:srgbClr val="6A9955"/>
                </a:solidFill>
                <a:effectLst/>
                <a:latin typeface="Consolas" panose="020B0609020204030204" pitchFamily="49" charset="0"/>
              </a:rPr>
              <a:t>coding</a:t>
            </a:r>
            <a:r>
              <a:rPr lang="es-AR" sz="1200" b="0" dirty="0">
                <a:solidFill>
                  <a:srgbClr val="6A9955"/>
                </a:solidFill>
                <a:effectLst/>
                <a:latin typeface="Consolas" panose="020B0609020204030204" pitchFamily="49" charset="0"/>
              </a:rPr>
              <a:t>: utf-8 -*-</a:t>
            </a:r>
            <a:endParaRPr lang="es-AR" sz="1200" b="0" dirty="0">
              <a:solidFill>
                <a:srgbClr val="D4D4D4"/>
              </a:solidFill>
              <a:effectLst/>
              <a:latin typeface="Consolas" panose="020B0609020204030204" pitchFamily="49" charset="0"/>
            </a:endParaRPr>
          </a:p>
          <a:p>
            <a:r>
              <a:rPr lang="es-AR" sz="1200" b="0" dirty="0" err="1">
                <a:solidFill>
                  <a:srgbClr val="C586C0"/>
                </a:solidFill>
                <a:effectLst/>
                <a:latin typeface="Consolas" panose="020B0609020204030204" pitchFamily="49" charset="0"/>
              </a:rPr>
              <a:t>import</a:t>
            </a:r>
            <a:r>
              <a:rPr lang="es-AR" sz="1200" b="0" dirty="0">
                <a:solidFill>
                  <a:srgbClr val="D4D4D4"/>
                </a:solidFill>
                <a:effectLst/>
                <a:latin typeface="Consolas" panose="020B0609020204030204" pitchFamily="49" charset="0"/>
              </a:rPr>
              <a:t> </a:t>
            </a:r>
            <a:r>
              <a:rPr lang="es-AR" sz="1200" b="0" dirty="0" err="1">
                <a:solidFill>
                  <a:srgbClr val="4EC9B0"/>
                </a:solidFill>
                <a:effectLst/>
                <a:latin typeface="Consolas" panose="020B0609020204030204" pitchFamily="49" charset="0"/>
              </a:rPr>
              <a:t>tkinter</a:t>
            </a:r>
            <a:r>
              <a:rPr lang="es-AR" sz="1200" b="0" dirty="0">
                <a:solidFill>
                  <a:srgbClr val="D4D4D4"/>
                </a:solidFill>
                <a:effectLst/>
                <a:latin typeface="Consolas" panose="020B0609020204030204" pitchFamily="49" charset="0"/>
              </a:rPr>
              <a:t> </a:t>
            </a:r>
            <a:r>
              <a:rPr lang="es-AR" sz="1200" b="0" dirty="0">
                <a:solidFill>
                  <a:srgbClr val="C586C0"/>
                </a:solidFill>
                <a:effectLst/>
                <a:latin typeface="Consolas" panose="020B0609020204030204" pitchFamily="49" charset="0"/>
              </a:rPr>
              <a:t>as</a:t>
            </a:r>
            <a:r>
              <a:rPr lang="es-AR" sz="1200" b="0" dirty="0">
                <a:solidFill>
                  <a:srgbClr val="D4D4D4"/>
                </a:solidFill>
                <a:effectLst/>
                <a:latin typeface="Consolas" panose="020B0609020204030204" pitchFamily="49" charset="0"/>
              </a:rPr>
              <a:t> </a:t>
            </a:r>
            <a:r>
              <a:rPr lang="es-AR" sz="1200" b="0" dirty="0" err="1">
                <a:solidFill>
                  <a:srgbClr val="4EC9B0"/>
                </a:solidFill>
                <a:effectLst/>
                <a:latin typeface="Consolas" panose="020B0609020204030204" pitchFamily="49" charset="0"/>
              </a:rPr>
              <a:t>tk</a:t>
            </a:r>
            <a:endParaRPr lang="es-AR" sz="1200" b="0" dirty="0">
              <a:solidFill>
                <a:srgbClr val="D4D4D4"/>
              </a:solidFill>
              <a:effectLst/>
              <a:latin typeface="Consolas" panose="020B0609020204030204" pitchFamily="49" charset="0"/>
            </a:endParaRPr>
          </a:p>
          <a:p>
            <a:r>
              <a:rPr lang="es-AR" sz="1200" b="0" dirty="0" err="1">
                <a:solidFill>
                  <a:srgbClr val="C586C0"/>
                </a:solidFill>
                <a:effectLst/>
                <a:latin typeface="Consolas" panose="020B0609020204030204" pitchFamily="49" charset="0"/>
              </a:rPr>
              <a:t>from</a:t>
            </a:r>
            <a:r>
              <a:rPr lang="es-AR" sz="1200" b="0" dirty="0">
                <a:solidFill>
                  <a:srgbClr val="D4D4D4"/>
                </a:solidFill>
                <a:effectLst/>
                <a:latin typeface="Consolas" panose="020B0609020204030204" pitchFamily="49" charset="0"/>
              </a:rPr>
              <a:t> </a:t>
            </a:r>
            <a:r>
              <a:rPr lang="es-AR" sz="1200" b="0" dirty="0" err="1">
                <a:solidFill>
                  <a:srgbClr val="4EC9B0"/>
                </a:solidFill>
                <a:effectLst/>
                <a:latin typeface="Consolas" panose="020B0609020204030204" pitchFamily="49" charset="0"/>
              </a:rPr>
              <a:t>tkinter</a:t>
            </a:r>
            <a:r>
              <a:rPr lang="es-AR" sz="1200" b="0" dirty="0">
                <a:solidFill>
                  <a:srgbClr val="D4D4D4"/>
                </a:solidFill>
                <a:effectLst/>
                <a:latin typeface="Consolas" panose="020B0609020204030204" pitchFamily="49" charset="0"/>
              </a:rPr>
              <a:t> </a:t>
            </a:r>
            <a:r>
              <a:rPr lang="es-AR" sz="1200" b="0" dirty="0" err="1">
                <a:solidFill>
                  <a:srgbClr val="C586C0"/>
                </a:solidFill>
                <a:effectLst/>
                <a:latin typeface="Consolas" panose="020B0609020204030204" pitchFamily="49" charset="0"/>
              </a:rPr>
              <a:t>import</a:t>
            </a:r>
            <a:r>
              <a:rPr lang="es-AR" sz="1200" b="0" dirty="0">
                <a:solidFill>
                  <a:srgbClr val="D4D4D4"/>
                </a:solidFill>
                <a:effectLst/>
                <a:latin typeface="Consolas" panose="020B0609020204030204" pitchFamily="49" charset="0"/>
              </a:rPr>
              <a:t> </a:t>
            </a:r>
            <a:r>
              <a:rPr lang="es-AR" sz="1200" b="0" dirty="0" err="1">
                <a:solidFill>
                  <a:srgbClr val="4EC9B0"/>
                </a:solidFill>
                <a:effectLst/>
                <a:latin typeface="Consolas" panose="020B0609020204030204" pitchFamily="49" charset="0"/>
              </a:rPr>
              <a:t>ttk</a:t>
            </a:r>
            <a:endParaRPr lang="es-AR" sz="1200" b="0" dirty="0">
              <a:solidFill>
                <a:srgbClr val="D4D4D4"/>
              </a:solidFill>
              <a:effectLst/>
              <a:latin typeface="Consolas" panose="020B0609020204030204" pitchFamily="49" charset="0"/>
            </a:endParaRPr>
          </a:p>
          <a:p>
            <a:r>
              <a:rPr lang="es-AR" sz="1200" b="0" dirty="0" err="1">
                <a:solidFill>
                  <a:srgbClr val="569CD6"/>
                </a:solidFill>
                <a:effectLst/>
                <a:latin typeface="Consolas" panose="020B0609020204030204" pitchFamily="49" charset="0"/>
              </a:rPr>
              <a:t>class</a:t>
            </a:r>
            <a:r>
              <a:rPr lang="es-AR" sz="1200" b="0" dirty="0">
                <a:solidFill>
                  <a:srgbClr val="D4D4D4"/>
                </a:solidFill>
                <a:effectLst/>
                <a:latin typeface="Consolas" panose="020B0609020204030204" pitchFamily="49" charset="0"/>
              </a:rPr>
              <a:t> </a:t>
            </a:r>
            <a:r>
              <a:rPr lang="es-AR" sz="1200" b="0" dirty="0" err="1">
                <a:solidFill>
                  <a:srgbClr val="4EC9B0"/>
                </a:solidFill>
                <a:effectLst/>
                <a:latin typeface="Consolas" panose="020B0609020204030204" pitchFamily="49" charset="0"/>
              </a:rPr>
              <a:t>Application</a:t>
            </a:r>
            <a:r>
              <a:rPr lang="es-AR" sz="1200" b="0" dirty="0">
                <a:solidFill>
                  <a:srgbClr val="D4D4D4"/>
                </a:solidFill>
                <a:effectLst/>
                <a:latin typeface="Consolas" panose="020B0609020204030204" pitchFamily="49" charset="0"/>
              </a:rPr>
              <a:t>(</a:t>
            </a:r>
            <a:r>
              <a:rPr lang="es-AR" sz="1200" b="0" dirty="0" err="1">
                <a:solidFill>
                  <a:srgbClr val="4EC9B0"/>
                </a:solidFill>
                <a:effectLst/>
                <a:latin typeface="Consolas" panose="020B0609020204030204" pitchFamily="49" charset="0"/>
              </a:rPr>
              <a:t>ttk</a:t>
            </a:r>
            <a:r>
              <a:rPr lang="es-AR" sz="1200" b="0" dirty="0" err="1">
                <a:solidFill>
                  <a:srgbClr val="D4D4D4"/>
                </a:solidFill>
                <a:effectLst/>
                <a:latin typeface="Consolas" panose="020B0609020204030204" pitchFamily="49" charset="0"/>
              </a:rPr>
              <a:t>.</a:t>
            </a:r>
            <a:r>
              <a:rPr lang="es-AR" sz="1200" b="0" dirty="0" err="1">
                <a:solidFill>
                  <a:srgbClr val="4EC9B0"/>
                </a:solidFill>
                <a:effectLst/>
                <a:latin typeface="Consolas" panose="020B0609020204030204" pitchFamily="49" charset="0"/>
              </a:rPr>
              <a:t>Frame</a:t>
            </a:r>
            <a:r>
              <a:rPr lang="es-AR" sz="1200" b="0" dirty="0">
                <a:solidFill>
                  <a:srgbClr val="D4D4D4"/>
                </a:solidFill>
                <a:effectLst/>
                <a:latin typeface="Consolas" panose="020B0609020204030204" pitchFamily="49" charset="0"/>
              </a:rPr>
              <a:t>):</a:t>
            </a:r>
          </a:p>
          <a:p>
            <a:r>
              <a:rPr lang="es-AR" sz="1200" b="0" dirty="0">
                <a:solidFill>
                  <a:srgbClr val="D4D4D4"/>
                </a:solidFill>
                <a:effectLst/>
                <a:latin typeface="Consolas" panose="020B0609020204030204" pitchFamily="49" charset="0"/>
              </a:rPr>
              <a:t>    </a:t>
            </a:r>
            <a:r>
              <a:rPr lang="es-AR" sz="1200" b="0" dirty="0" err="1">
                <a:solidFill>
                  <a:srgbClr val="569CD6"/>
                </a:solidFill>
                <a:effectLst/>
                <a:latin typeface="Consolas" panose="020B0609020204030204" pitchFamily="49" charset="0"/>
              </a:rPr>
              <a:t>def</a:t>
            </a:r>
            <a:r>
              <a:rPr lang="es-AR" sz="1200" b="0" dirty="0">
                <a:solidFill>
                  <a:srgbClr val="D4D4D4"/>
                </a:solidFill>
                <a:effectLst/>
                <a:latin typeface="Consolas" panose="020B0609020204030204" pitchFamily="49" charset="0"/>
              </a:rPr>
              <a:t> </a:t>
            </a:r>
            <a:r>
              <a:rPr lang="es-AR" sz="1200" b="0" dirty="0">
                <a:solidFill>
                  <a:srgbClr val="DCDCAA"/>
                </a:solidFill>
                <a:effectLst/>
                <a:latin typeface="Consolas" panose="020B0609020204030204" pitchFamily="49" charset="0"/>
              </a:rPr>
              <a:t>__</a:t>
            </a:r>
            <a:r>
              <a:rPr lang="es-AR" sz="1200" b="0" dirty="0" err="1">
                <a:solidFill>
                  <a:srgbClr val="DCDCAA"/>
                </a:solidFill>
                <a:effectLst/>
                <a:latin typeface="Consolas" panose="020B0609020204030204" pitchFamily="49" charset="0"/>
              </a:rPr>
              <a:t>init</a:t>
            </a:r>
            <a:r>
              <a:rPr lang="es-AR" sz="1200" b="0" dirty="0">
                <a:solidFill>
                  <a:srgbClr val="DCDCAA"/>
                </a:solidFill>
                <a:effectLst/>
                <a:latin typeface="Consolas" panose="020B0609020204030204" pitchFamily="49" charset="0"/>
              </a:rPr>
              <a:t>__</a:t>
            </a:r>
            <a:r>
              <a:rPr lang="es-AR" sz="1200" b="0" dirty="0">
                <a:solidFill>
                  <a:srgbClr val="D4D4D4"/>
                </a:solidFill>
                <a:effectLst/>
                <a:latin typeface="Consolas" panose="020B0609020204030204" pitchFamily="49" charset="0"/>
              </a:rPr>
              <a:t>(</a:t>
            </a:r>
            <a:r>
              <a:rPr lang="es-AR" sz="1200" b="0" dirty="0" err="1">
                <a:solidFill>
                  <a:srgbClr val="9CDCFE"/>
                </a:solidFill>
                <a:effectLst/>
                <a:latin typeface="Consolas" panose="020B0609020204030204" pitchFamily="49" charset="0"/>
              </a:rPr>
              <a:t>self</a:t>
            </a:r>
            <a:r>
              <a:rPr lang="es-AR" sz="1200" b="0" dirty="0">
                <a:solidFill>
                  <a:srgbClr val="D4D4D4"/>
                </a:solidFill>
                <a:effectLst/>
                <a:latin typeface="Consolas" panose="020B0609020204030204" pitchFamily="49" charset="0"/>
              </a:rPr>
              <a:t>, </a:t>
            </a:r>
            <a:r>
              <a:rPr lang="es-AR" sz="1200" b="0" dirty="0" err="1">
                <a:solidFill>
                  <a:srgbClr val="9CDCFE"/>
                </a:solidFill>
                <a:effectLst/>
                <a:latin typeface="Consolas" panose="020B0609020204030204" pitchFamily="49" charset="0"/>
              </a:rPr>
              <a:t>main_window</a:t>
            </a:r>
            <a:r>
              <a:rPr lang="es-AR" sz="1200" b="0" dirty="0">
                <a:solidFill>
                  <a:srgbClr val="D4D4D4"/>
                </a:solidFill>
                <a:effectLst/>
                <a:latin typeface="Consolas" panose="020B0609020204030204" pitchFamily="49" charset="0"/>
              </a:rPr>
              <a:t>):</a:t>
            </a:r>
          </a:p>
          <a:p>
            <a:r>
              <a:rPr lang="es-AR" sz="1200" b="0" dirty="0">
                <a:solidFill>
                  <a:srgbClr val="D4D4D4"/>
                </a:solidFill>
                <a:effectLst/>
                <a:latin typeface="Consolas" panose="020B0609020204030204" pitchFamily="49" charset="0"/>
              </a:rPr>
              <a:t>        </a:t>
            </a:r>
            <a:r>
              <a:rPr lang="es-AR" sz="1200" b="0" dirty="0">
                <a:solidFill>
                  <a:srgbClr val="4EC9B0"/>
                </a:solidFill>
                <a:effectLst/>
                <a:latin typeface="Consolas" panose="020B0609020204030204" pitchFamily="49" charset="0"/>
              </a:rPr>
              <a:t>super</a:t>
            </a:r>
            <a:r>
              <a:rPr lang="es-AR" sz="1200" b="0" dirty="0">
                <a:solidFill>
                  <a:srgbClr val="D4D4D4"/>
                </a:solidFill>
                <a:effectLst/>
                <a:latin typeface="Consolas" panose="020B0609020204030204" pitchFamily="49" charset="0"/>
              </a:rPr>
              <a:t>().</a:t>
            </a:r>
            <a:r>
              <a:rPr lang="es-AR" sz="1200" b="0" dirty="0">
                <a:solidFill>
                  <a:srgbClr val="DCDCAA"/>
                </a:solidFill>
                <a:effectLst/>
                <a:latin typeface="Consolas" panose="020B0609020204030204" pitchFamily="49" charset="0"/>
              </a:rPr>
              <a:t>__</a:t>
            </a:r>
            <a:r>
              <a:rPr lang="es-AR" sz="1200" b="0" dirty="0" err="1">
                <a:solidFill>
                  <a:srgbClr val="DCDCAA"/>
                </a:solidFill>
                <a:effectLst/>
                <a:latin typeface="Consolas" panose="020B0609020204030204" pitchFamily="49" charset="0"/>
              </a:rPr>
              <a:t>init</a:t>
            </a:r>
            <a:r>
              <a:rPr lang="es-AR" sz="1200" b="0" dirty="0">
                <a:solidFill>
                  <a:srgbClr val="DCDCAA"/>
                </a:solidFill>
                <a:effectLst/>
                <a:latin typeface="Consolas" panose="020B0609020204030204" pitchFamily="49" charset="0"/>
              </a:rPr>
              <a:t>__</a:t>
            </a:r>
            <a:r>
              <a:rPr lang="es-AR" sz="1200" b="0" dirty="0">
                <a:solidFill>
                  <a:srgbClr val="D4D4D4"/>
                </a:solidFill>
                <a:effectLst/>
                <a:latin typeface="Consolas" panose="020B0609020204030204" pitchFamily="49" charset="0"/>
              </a:rPr>
              <a:t>(</a:t>
            </a:r>
            <a:r>
              <a:rPr lang="es-AR" sz="1200" b="0" dirty="0" err="1">
                <a:solidFill>
                  <a:srgbClr val="9CDCFE"/>
                </a:solidFill>
                <a:effectLst/>
                <a:latin typeface="Consolas" panose="020B0609020204030204" pitchFamily="49" charset="0"/>
              </a:rPr>
              <a:t>main_window</a:t>
            </a:r>
            <a:r>
              <a:rPr lang="es-AR" sz="1200" b="0" dirty="0">
                <a:solidFill>
                  <a:srgbClr val="D4D4D4"/>
                </a:solidFill>
                <a:effectLst/>
                <a:latin typeface="Consolas" panose="020B0609020204030204" pitchFamily="49" charset="0"/>
              </a:rPr>
              <a:t>)</a:t>
            </a:r>
          </a:p>
          <a:p>
            <a:r>
              <a:rPr lang="es-AR" sz="1200" b="0" dirty="0">
                <a:solidFill>
                  <a:srgbClr val="D4D4D4"/>
                </a:solidFill>
                <a:effectLst/>
                <a:latin typeface="Consolas" panose="020B0609020204030204" pitchFamily="49" charset="0"/>
              </a:rPr>
              <a:t>        </a:t>
            </a:r>
            <a:r>
              <a:rPr lang="es-AR" sz="1200" b="0" dirty="0" err="1">
                <a:solidFill>
                  <a:srgbClr val="9CDCFE"/>
                </a:solidFill>
                <a:effectLst/>
                <a:latin typeface="Consolas" panose="020B0609020204030204" pitchFamily="49" charset="0"/>
              </a:rPr>
              <a:t>main_window</a:t>
            </a:r>
            <a:r>
              <a:rPr lang="es-AR" sz="1200" b="0" dirty="0" err="1">
                <a:solidFill>
                  <a:srgbClr val="D4D4D4"/>
                </a:solidFill>
                <a:effectLst/>
                <a:latin typeface="Consolas" panose="020B0609020204030204" pitchFamily="49" charset="0"/>
              </a:rPr>
              <a:t>.title</a:t>
            </a:r>
            <a:r>
              <a:rPr lang="es-AR" sz="1200" b="0" dirty="0">
                <a:solidFill>
                  <a:srgbClr val="D4D4D4"/>
                </a:solidFill>
                <a:effectLst/>
                <a:latin typeface="Consolas" panose="020B0609020204030204" pitchFamily="49" charset="0"/>
              </a:rPr>
              <a:t>(</a:t>
            </a:r>
            <a:r>
              <a:rPr lang="es-AR" sz="1200" b="0" dirty="0">
                <a:solidFill>
                  <a:srgbClr val="CE9178"/>
                </a:solidFill>
                <a:effectLst/>
                <a:latin typeface="Consolas" panose="020B0609020204030204" pitchFamily="49" charset="0"/>
              </a:rPr>
              <a:t>"Posicionar elementos en </a:t>
            </a:r>
            <a:r>
              <a:rPr lang="es-AR" sz="1200" b="0" dirty="0" err="1">
                <a:solidFill>
                  <a:srgbClr val="CE9178"/>
                </a:solidFill>
                <a:effectLst/>
                <a:latin typeface="Consolas" panose="020B0609020204030204" pitchFamily="49" charset="0"/>
              </a:rPr>
              <a:t>Tcl</a:t>
            </a:r>
            <a:r>
              <a:rPr lang="es-AR" sz="1200" b="0" dirty="0">
                <a:solidFill>
                  <a:srgbClr val="CE9178"/>
                </a:solidFill>
                <a:effectLst/>
                <a:latin typeface="Consolas" panose="020B0609020204030204" pitchFamily="49" charset="0"/>
              </a:rPr>
              <a:t>/</a:t>
            </a:r>
            <a:r>
              <a:rPr lang="es-AR" sz="1200" b="0" dirty="0" err="1">
                <a:solidFill>
                  <a:srgbClr val="CE9178"/>
                </a:solidFill>
                <a:effectLst/>
                <a:latin typeface="Consolas" panose="020B0609020204030204" pitchFamily="49" charset="0"/>
              </a:rPr>
              <a:t>Tk</a:t>
            </a:r>
            <a:r>
              <a:rPr lang="es-AR" sz="1200" b="0" dirty="0">
                <a:solidFill>
                  <a:srgbClr val="CE9178"/>
                </a:solidFill>
                <a:effectLst/>
                <a:latin typeface="Consolas" panose="020B0609020204030204" pitchFamily="49" charset="0"/>
              </a:rPr>
              <a:t>"</a:t>
            </a:r>
            <a:r>
              <a:rPr lang="es-AR" sz="1200" b="0" dirty="0">
                <a:solidFill>
                  <a:srgbClr val="D4D4D4"/>
                </a:solidFill>
                <a:effectLst/>
                <a:latin typeface="Consolas" panose="020B0609020204030204" pitchFamily="49" charset="0"/>
              </a:rPr>
              <a:t>)</a:t>
            </a:r>
          </a:p>
          <a:p>
            <a:r>
              <a:rPr lang="es-AR" sz="1200" b="0" dirty="0">
                <a:solidFill>
                  <a:srgbClr val="D4D4D4"/>
                </a:solidFill>
                <a:effectLst/>
                <a:latin typeface="Consolas" panose="020B0609020204030204" pitchFamily="49" charset="0"/>
              </a:rPr>
              <a:t>        </a:t>
            </a:r>
            <a:r>
              <a:rPr lang="es-AR" sz="1200" b="0" dirty="0" err="1">
                <a:solidFill>
                  <a:srgbClr val="9CDCFE"/>
                </a:solidFill>
                <a:effectLst/>
                <a:latin typeface="Consolas" panose="020B0609020204030204" pitchFamily="49" charset="0"/>
              </a:rPr>
              <a:t>main_window</a:t>
            </a:r>
            <a:r>
              <a:rPr lang="es-AR" sz="1200" b="0" dirty="0" err="1">
                <a:solidFill>
                  <a:srgbClr val="D4D4D4"/>
                </a:solidFill>
                <a:effectLst/>
                <a:latin typeface="Consolas" panose="020B0609020204030204" pitchFamily="49" charset="0"/>
              </a:rPr>
              <a:t>.configure</a:t>
            </a:r>
            <a:r>
              <a:rPr lang="es-AR" sz="1200" b="0" dirty="0">
                <a:solidFill>
                  <a:srgbClr val="D4D4D4"/>
                </a:solidFill>
                <a:effectLst/>
                <a:latin typeface="Consolas" panose="020B0609020204030204" pitchFamily="49" charset="0"/>
              </a:rPr>
              <a:t>(</a:t>
            </a:r>
            <a:r>
              <a:rPr lang="es-AR" sz="1200" b="0" dirty="0" err="1">
                <a:solidFill>
                  <a:srgbClr val="9CDCFE"/>
                </a:solidFill>
                <a:effectLst/>
                <a:latin typeface="Consolas" panose="020B0609020204030204" pitchFamily="49" charset="0"/>
              </a:rPr>
              <a:t>width</a:t>
            </a:r>
            <a:r>
              <a:rPr lang="es-AR" sz="1200" b="0" dirty="0">
                <a:solidFill>
                  <a:srgbClr val="D4D4D4"/>
                </a:solidFill>
                <a:effectLst/>
                <a:latin typeface="Consolas" panose="020B0609020204030204" pitchFamily="49" charset="0"/>
              </a:rPr>
              <a:t>=</a:t>
            </a:r>
            <a:r>
              <a:rPr lang="es-AR" sz="1200" b="0" dirty="0">
                <a:solidFill>
                  <a:srgbClr val="B5CEA8"/>
                </a:solidFill>
                <a:effectLst/>
                <a:latin typeface="Consolas" panose="020B0609020204030204" pitchFamily="49" charset="0"/>
              </a:rPr>
              <a:t>300</a:t>
            </a:r>
            <a:r>
              <a:rPr lang="es-AR" sz="1200" b="0" dirty="0">
                <a:solidFill>
                  <a:srgbClr val="D4D4D4"/>
                </a:solidFill>
                <a:effectLst/>
                <a:latin typeface="Consolas" panose="020B0609020204030204" pitchFamily="49" charset="0"/>
              </a:rPr>
              <a:t>, </a:t>
            </a:r>
            <a:r>
              <a:rPr lang="es-AR" sz="1200" b="0" dirty="0" err="1">
                <a:solidFill>
                  <a:srgbClr val="9CDCFE"/>
                </a:solidFill>
                <a:effectLst/>
                <a:latin typeface="Consolas" panose="020B0609020204030204" pitchFamily="49" charset="0"/>
              </a:rPr>
              <a:t>height</a:t>
            </a:r>
            <a:r>
              <a:rPr lang="es-AR" sz="1200" b="0" dirty="0">
                <a:solidFill>
                  <a:srgbClr val="D4D4D4"/>
                </a:solidFill>
                <a:effectLst/>
                <a:latin typeface="Consolas" panose="020B0609020204030204" pitchFamily="49" charset="0"/>
              </a:rPr>
              <a:t>=</a:t>
            </a:r>
            <a:r>
              <a:rPr lang="es-AR" sz="1200" b="0" dirty="0">
                <a:solidFill>
                  <a:srgbClr val="B5CEA8"/>
                </a:solidFill>
                <a:effectLst/>
                <a:latin typeface="Consolas" panose="020B0609020204030204" pitchFamily="49" charset="0"/>
              </a:rPr>
              <a:t>200</a:t>
            </a:r>
            <a:r>
              <a:rPr lang="es-AR" sz="1200" b="0" dirty="0">
                <a:solidFill>
                  <a:srgbClr val="D4D4D4"/>
                </a:solidFill>
                <a:effectLst/>
                <a:latin typeface="Consolas" panose="020B0609020204030204" pitchFamily="49" charset="0"/>
              </a:rPr>
              <a:t>)</a:t>
            </a:r>
          </a:p>
          <a:p>
            <a:r>
              <a:rPr lang="es-AR" sz="1200" b="0" dirty="0">
                <a:solidFill>
                  <a:srgbClr val="D4D4D4"/>
                </a:solidFill>
                <a:effectLst/>
                <a:latin typeface="Consolas" panose="020B0609020204030204" pitchFamily="49" charset="0"/>
              </a:rPr>
              <a:t>        </a:t>
            </a:r>
            <a:r>
              <a:rPr lang="es-AR" sz="1200" b="0" dirty="0">
                <a:solidFill>
                  <a:srgbClr val="6A9955"/>
                </a:solidFill>
                <a:effectLst/>
                <a:latin typeface="Consolas" panose="020B0609020204030204" pitchFamily="49" charset="0"/>
              </a:rPr>
              <a:t># Ignorar esto por el momento.</a:t>
            </a:r>
            <a:endParaRPr lang="es-AR" sz="1200" b="0" dirty="0">
              <a:solidFill>
                <a:srgbClr val="D4D4D4"/>
              </a:solidFill>
              <a:effectLst/>
              <a:latin typeface="Consolas" panose="020B0609020204030204" pitchFamily="49" charset="0"/>
            </a:endParaRPr>
          </a:p>
          <a:p>
            <a:r>
              <a:rPr lang="es-AR" sz="1200" b="0" dirty="0">
                <a:solidFill>
                  <a:srgbClr val="D4D4D4"/>
                </a:solidFill>
                <a:effectLst/>
                <a:latin typeface="Consolas" panose="020B0609020204030204" pitchFamily="49" charset="0"/>
              </a:rPr>
              <a:t>        </a:t>
            </a:r>
            <a:r>
              <a:rPr lang="es-AR" sz="1200" b="0" dirty="0" err="1">
                <a:solidFill>
                  <a:srgbClr val="9CDCFE"/>
                </a:solidFill>
                <a:effectLst/>
                <a:latin typeface="Consolas" panose="020B0609020204030204" pitchFamily="49" charset="0"/>
              </a:rPr>
              <a:t>self</a:t>
            </a:r>
            <a:r>
              <a:rPr lang="es-AR" sz="1200" b="0" dirty="0" err="1">
                <a:solidFill>
                  <a:srgbClr val="D4D4D4"/>
                </a:solidFill>
                <a:effectLst/>
                <a:latin typeface="Consolas" panose="020B0609020204030204" pitchFamily="49" charset="0"/>
              </a:rPr>
              <a:t>.</a:t>
            </a:r>
            <a:r>
              <a:rPr lang="es-AR" sz="1200" b="0" dirty="0" err="1">
                <a:solidFill>
                  <a:srgbClr val="9CDCFE"/>
                </a:solidFill>
                <a:effectLst/>
                <a:latin typeface="Consolas" panose="020B0609020204030204" pitchFamily="49" charset="0"/>
              </a:rPr>
              <a:t>place</a:t>
            </a:r>
            <a:r>
              <a:rPr lang="es-AR" sz="1200" b="0" dirty="0">
                <a:solidFill>
                  <a:srgbClr val="D4D4D4"/>
                </a:solidFill>
                <a:effectLst/>
                <a:latin typeface="Consolas" panose="020B0609020204030204" pitchFamily="49" charset="0"/>
              </a:rPr>
              <a:t>(</a:t>
            </a:r>
            <a:r>
              <a:rPr lang="es-AR" sz="1200" b="0" dirty="0" err="1">
                <a:solidFill>
                  <a:srgbClr val="9CDCFE"/>
                </a:solidFill>
                <a:effectLst/>
                <a:latin typeface="Consolas" panose="020B0609020204030204" pitchFamily="49" charset="0"/>
              </a:rPr>
              <a:t>relwidth</a:t>
            </a:r>
            <a:r>
              <a:rPr lang="es-AR" sz="1200" b="0" dirty="0">
                <a:solidFill>
                  <a:srgbClr val="D4D4D4"/>
                </a:solidFill>
                <a:effectLst/>
                <a:latin typeface="Consolas" panose="020B0609020204030204" pitchFamily="49" charset="0"/>
              </a:rPr>
              <a:t>=</a:t>
            </a:r>
            <a:r>
              <a:rPr lang="es-AR" sz="1200" b="0" dirty="0">
                <a:solidFill>
                  <a:srgbClr val="B5CEA8"/>
                </a:solidFill>
                <a:effectLst/>
                <a:latin typeface="Consolas" panose="020B0609020204030204" pitchFamily="49" charset="0"/>
              </a:rPr>
              <a:t>1</a:t>
            </a:r>
            <a:r>
              <a:rPr lang="es-AR" sz="1200" b="0" dirty="0">
                <a:solidFill>
                  <a:srgbClr val="D4D4D4"/>
                </a:solidFill>
                <a:effectLst/>
                <a:latin typeface="Consolas" panose="020B0609020204030204" pitchFamily="49" charset="0"/>
              </a:rPr>
              <a:t>, </a:t>
            </a:r>
            <a:r>
              <a:rPr lang="es-AR" sz="1200" b="0" dirty="0" err="1">
                <a:solidFill>
                  <a:srgbClr val="9CDCFE"/>
                </a:solidFill>
                <a:effectLst/>
                <a:latin typeface="Consolas" panose="020B0609020204030204" pitchFamily="49" charset="0"/>
              </a:rPr>
              <a:t>relheight</a:t>
            </a:r>
            <a:r>
              <a:rPr lang="es-AR" sz="1200" b="0" dirty="0">
                <a:solidFill>
                  <a:srgbClr val="D4D4D4"/>
                </a:solidFill>
                <a:effectLst/>
                <a:latin typeface="Consolas" panose="020B0609020204030204" pitchFamily="49" charset="0"/>
              </a:rPr>
              <a:t>=</a:t>
            </a:r>
            <a:r>
              <a:rPr lang="es-AR" sz="1200" b="0" dirty="0">
                <a:solidFill>
                  <a:srgbClr val="B5CEA8"/>
                </a:solidFill>
                <a:effectLst/>
                <a:latin typeface="Consolas" panose="020B0609020204030204" pitchFamily="49" charset="0"/>
              </a:rPr>
              <a:t>1</a:t>
            </a:r>
            <a:r>
              <a:rPr lang="es-AR" sz="1200" b="0" dirty="0">
                <a:solidFill>
                  <a:srgbClr val="D4D4D4"/>
                </a:solidFill>
                <a:effectLst/>
                <a:latin typeface="Consolas" panose="020B0609020204030204" pitchFamily="49" charset="0"/>
              </a:rPr>
              <a:t>)</a:t>
            </a:r>
          </a:p>
          <a:p>
            <a:r>
              <a:rPr lang="es-AR" sz="1200" b="0" dirty="0" err="1">
                <a:solidFill>
                  <a:srgbClr val="9CDCFE"/>
                </a:solidFill>
                <a:effectLst/>
                <a:latin typeface="Consolas" panose="020B0609020204030204" pitchFamily="49" charset="0"/>
              </a:rPr>
              <a:t>main_window</a:t>
            </a:r>
            <a:r>
              <a:rPr lang="es-AR" sz="1200" b="0" dirty="0">
                <a:solidFill>
                  <a:srgbClr val="D4D4D4"/>
                </a:solidFill>
                <a:effectLst/>
                <a:latin typeface="Consolas" panose="020B0609020204030204" pitchFamily="49" charset="0"/>
              </a:rPr>
              <a:t> = </a:t>
            </a:r>
            <a:r>
              <a:rPr lang="es-AR" sz="1200" b="0" dirty="0" err="1">
                <a:solidFill>
                  <a:srgbClr val="4EC9B0"/>
                </a:solidFill>
                <a:effectLst/>
                <a:latin typeface="Consolas" panose="020B0609020204030204" pitchFamily="49" charset="0"/>
              </a:rPr>
              <a:t>tk</a:t>
            </a:r>
            <a:r>
              <a:rPr lang="es-AR" sz="1200" b="0" dirty="0" err="1">
                <a:solidFill>
                  <a:srgbClr val="D4D4D4"/>
                </a:solidFill>
                <a:effectLst/>
                <a:latin typeface="Consolas" panose="020B0609020204030204" pitchFamily="49" charset="0"/>
              </a:rPr>
              <a:t>.</a:t>
            </a:r>
            <a:r>
              <a:rPr lang="es-AR" sz="1200" b="0" dirty="0" err="1">
                <a:solidFill>
                  <a:srgbClr val="4EC9B0"/>
                </a:solidFill>
                <a:effectLst/>
                <a:latin typeface="Consolas" panose="020B0609020204030204" pitchFamily="49" charset="0"/>
              </a:rPr>
              <a:t>Tk</a:t>
            </a:r>
            <a:r>
              <a:rPr lang="es-AR" sz="1200" b="0" dirty="0">
                <a:solidFill>
                  <a:srgbClr val="D4D4D4"/>
                </a:solidFill>
                <a:effectLst/>
                <a:latin typeface="Consolas" panose="020B0609020204030204" pitchFamily="49" charset="0"/>
              </a:rPr>
              <a:t>()</a:t>
            </a:r>
          </a:p>
          <a:p>
            <a:r>
              <a:rPr lang="es-AR" sz="1200" b="0" dirty="0">
                <a:solidFill>
                  <a:srgbClr val="9CDCFE"/>
                </a:solidFill>
                <a:effectLst/>
                <a:latin typeface="Consolas" panose="020B0609020204030204" pitchFamily="49" charset="0"/>
              </a:rPr>
              <a:t>app</a:t>
            </a:r>
            <a:r>
              <a:rPr lang="es-AR" sz="1200" b="0" dirty="0">
                <a:solidFill>
                  <a:srgbClr val="D4D4D4"/>
                </a:solidFill>
                <a:effectLst/>
                <a:latin typeface="Consolas" panose="020B0609020204030204" pitchFamily="49" charset="0"/>
              </a:rPr>
              <a:t> = </a:t>
            </a:r>
            <a:r>
              <a:rPr lang="es-AR" sz="1200" b="0" dirty="0" err="1">
                <a:solidFill>
                  <a:srgbClr val="4EC9B0"/>
                </a:solidFill>
                <a:effectLst/>
                <a:latin typeface="Consolas" panose="020B0609020204030204" pitchFamily="49" charset="0"/>
              </a:rPr>
              <a:t>Application</a:t>
            </a:r>
            <a:r>
              <a:rPr lang="es-AR" sz="1200" b="0" dirty="0">
                <a:solidFill>
                  <a:srgbClr val="D4D4D4"/>
                </a:solidFill>
                <a:effectLst/>
                <a:latin typeface="Consolas" panose="020B0609020204030204" pitchFamily="49" charset="0"/>
              </a:rPr>
              <a:t>(</a:t>
            </a:r>
            <a:r>
              <a:rPr lang="es-AR" sz="1200" b="0" dirty="0" err="1">
                <a:solidFill>
                  <a:srgbClr val="9CDCFE"/>
                </a:solidFill>
                <a:effectLst/>
                <a:latin typeface="Consolas" panose="020B0609020204030204" pitchFamily="49" charset="0"/>
              </a:rPr>
              <a:t>main_window</a:t>
            </a:r>
            <a:r>
              <a:rPr lang="es-AR" sz="1200" b="0" dirty="0">
                <a:solidFill>
                  <a:srgbClr val="D4D4D4"/>
                </a:solidFill>
                <a:effectLst/>
                <a:latin typeface="Consolas" panose="020B0609020204030204" pitchFamily="49" charset="0"/>
              </a:rPr>
              <a:t>)</a:t>
            </a:r>
          </a:p>
          <a:p>
            <a:r>
              <a:rPr lang="es-AR" sz="1200" b="0" dirty="0" err="1">
                <a:solidFill>
                  <a:srgbClr val="9CDCFE"/>
                </a:solidFill>
                <a:effectLst/>
                <a:latin typeface="Consolas" panose="020B0609020204030204" pitchFamily="49" charset="0"/>
              </a:rPr>
              <a:t>app</a:t>
            </a:r>
            <a:r>
              <a:rPr lang="es-AR" sz="1200" b="0" dirty="0" err="1">
                <a:solidFill>
                  <a:srgbClr val="D4D4D4"/>
                </a:solidFill>
                <a:effectLst/>
                <a:latin typeface="Consolas" panose="020B0609020204030204" pitchFamily="49" charset="0"/>
              </a:rPr>
              <a:t>.</a:t>
            </a:r>
            <a:r>
              <a:rPr lang="es-AR" sz="1200" b="0" dirty="0" err="1">
                <a:solidFill>
                  <a:srgbClr val="DCDCAA"/>
                </a:solidFill>
                <a:effectLst/>
                <a:latin typeface="Consolas" panose="020B0609020204030204" pitchFamily="49" charset="0"/>
              </a:rPr>
              <a:t>mainloop</a:t>
            </a:r>
            <a:r>
              <a:rPr lang="es-AR" sz="1200" b="0" dirty="0">
                <a:solidFill>
                  <a:srgbClr val="D4D4D4"/>
                </a:solidFill>
                <a:effectLst/>
                <a:latin typeface="Consolas" panose="020B0609020204030204" pitchFamily="49" charset="0"/>
              </a:rPr>
              <a:t>()</a:t>
            </a:r>
          </a:p>
        </p:txBody>
      </p:sp>
      <p:pic>
        <p:nvPicPr>
          <p:cNvPr id="9" name="Imagen 8">
            <a:extLst>
              <a:ext uri="{FF2B5EF4-FFF2-40B4-BE49-F238E27FC236}">
                <a16:creationId xmlns:a16="http://schemas.microsoft.com/office/drawing/2014/main" id="{F744EADB-8EEE-DDE0-42D3-F9F4363C6FFB}"/>
              </a:ext>
            </a:extLst>
          </p:cNvPr>
          <p:cNvPicPr>
            <a:picLocks noChangeAspect="1"/>
          </p:cNvPicPr>
          <p:nvPr/>
        </p:nvPicPr>
        <p:blipFill>
          <a:blip r:embed="rId5"/>
          <a:stretch>
            <a:fillRect/>
          </a:stretch>
        </p:blipFill>
        <p:spPr>
          <a:xfrm>
            <a:off x="7970937" y="1961719"/>
            <a:ext cx="3336731" cy="2597516"/>
          </a:xfrm>
          <a:prstGeom prst="rect">
            <a:avLst/>
          </a:prstGeom>
        </p:spPr>
      </p:pic>
      <p:sp>
        <p:nvSpPr>
          <p:cNvPr id="10" name="Flecha: a la derecha 9">
            <a:extLst>
              <a:ext uri="{FF2B5EF4-FFF2-40B4-BE49-F238E27FC236}">
                <a16:creationId xmlns:a16="http://schemas.microsoft.com/office/drawing/2014/main" id="{83B26017-89AA-81B3-3A32-803FC23D8C6E}"/>
              </a:ext>
            </a:extLst>
          </p:cNvPr>
          <p:cNvSpPr/>
          <p:nvPr/>
        </p:nvSpPr>
        <p:spPr>
          <a:xfrm>
            <a:off x="6969476" y="2726780"/>
            <a:ext cx="841828" cy="856343"/>
          </a:xfrm>
          <a:prstGeom prst="rightArrow">
            <a:avLst/>
          </a:prstGeom>
          <a:solidFill>
            <a:schemeClr val="accent1">
              <a:alpha val="4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1" name="CuadroTexto 10">
            <a:extLst>
              <a:ext uri="{FF2B5EF4-FFF2-40B4-BE49-F238E27FC236}">
                <a16:creationId xmlns:a16="http://schemas.microsoft.com/office/drawing/2014/main" id="{46E7B458-8111-1774-F64D-F607A03E330D}"/>
              </a:ext>
            </a:extLst>
          </p:cNvPr>
          <p:cNvSpPr txBox="1"/>
          <p:nvPr/>
        </p:nvSpPr>
        <p:spPr>
          <a:xfrm>
            <a:off x="9142149" y="2924118"/>
            <a:ext cx="922047" cy="461665"/>
          </a:xfrm>
          <a:prstGeom prst="rect">
            <a:avLst/>
          </a:prstGeom>
          <a:noFill/>
        </p:spPr>
        <p:txBody>
          <a:bodyPr wrap="none" rtlCol="0">
            <a:spAutoFit/>
          </a:bodyPr>
          <a:lstStyle/>
          <a:p>
            <a:r>
              <a:rPr lang="es-AR" sz="2400" dirty="0">
                <a:solidFill>
                  <a:schemeClr val="accent1">
                    <a:lumMod val="75000"/>
                  </a:schemeClr>
                </a:solidFill>
                <a:effectLst>
                  <a:outerShdw blurRad="38100" dist="38100" dir="2700000" algn="tl">
                    <a:srgbClr val="000000">
                      <a:alpha val="43137"/>
                    </a:srgbClr>
                  </a:outerShdw>
                </a:effectLst>
              </a:rPr>
              <a:t>place</a:t>
            </a:r>
          </a:p>
        </p:txBody>
      </p:sp>
      <p:pic>
        <p:nvPicPr>
          <p:cNvPr id="5" name="Cámara 4">
            <a:extLst>
              <a:ext uri="{FF2B5EF4-FFF2-40B4-BE49-F238E27FC236}">
                <a16:creationId xmlns:a16="http://schemas.microsoft.com/office/drawing/2014/main" id="{39140629-C07B-7E2F-5FA1-0AD86CC25FAF}"/>
              </a:ext>
            </a:extLst>
          </p:cNvPr>
          <p:cNvPicPr>
            <a:picLocks noChangeAspect="1"/>
            <a:extLst>
              <a:ext uri="{51228E76-BA90-4043-B771-695A4F85340A}">
                <alf:liveFeedProps xmlns:alf="http://schemas.microsoft.com/office/drawing/2021/livefeed"/>
              </a:ext>
            </a:extLst>
          </p:cNvPicPr>
          <p:nvPr/>
        </p:nvPicPr>
        <p:blipFill>
          <a:blip r:embed="rId6">
            <a:extLst>
              <a:ext uri="{96DAC541-7B7A-43D3-8B79-37D633B846F1}">
                <asvg:svgBlip xmlns:asvg="http://schemas.microsoft.com/office/drawing/2016/SVG/main" r:embed="rId7"/>
              </a:ext>
            </a:extLst>
          </a:blip>
          <a:stretch>
            <a:fillRect/>
          </a:stretch>
        </p:blipFill>
        <p:spPr>
          <a:xfrm>
            <a:off x="10586714" y="56294"/>
            <a:ext cx="1539112" cy="1539112"/>
          </a:xfrm>
          <a:prstGeom prst="ellipse">
            <a:avLst/>
          </a:prstGeom>
          <a:ln>
            <a:noFill/>
          </a:ln>
          <a:effectLst>
            <a:outerShdw blurRad="190500" algn="tl" rotWithShape="0">
              <a:srgbClr val="000000">
                <a:alpha val="30000"/>
              </a:srgbClr>
            </a:outerShdw>
          </a:effectLst>
        </p:spPr>
      </p:pic>
    </p:spTree>
    <p:extLst>
      <p:ext uri="{BB962C8B-B14F-4D97-AF65-F5344CB8AC3E}">
        <p14:creationId xmlns:p14="http://schemas.microsoft.com/office/powerpoint/2010/main" val="8592716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Marcador de posición de imagen 11" descr="Imagen en blanco y negro">
            <a:extLst>
              <a:ext uri="{FF2B5EF4-FFF2-40B4-BE49-F238E27FC236}">
                <a16:creationId xmlns:a16="http://schemas.microsoft.com/office/drawing/2014/main" id="{616419AE-0FC1-B6F5-A3D6-D5B249750254}"/>
              </a:ext>
            </a:extLst>
          </p:cNvPr>
          <p:cNvPicPr>
            <a:picLocks noGrp="1" noChangeAspect="1"/>
          </p:cNvPicPr>
          <p:nvPr>
            <p:ph type="pic" idx="11"/>
          </p:nvPr>
        </p:nvPicPr>
        <p:blipFill>
          <a:blip r:embed="rId2">
            <a:extLst>
              <a:ext uri="{28A0092B-C50C-407E-A947-70E740481C1C}">
                <a14:useLocalDpi xmlns:a14="http://schemas.microsoft.com/office/drawing/2010/main" val="0"/>
              </a:ext>
            </a:extLst>
          </a:blip>
          <a:srcRect t="5984" b="5984"/>
          <a:stretch>
            <a:fillRect/>
          </a:stretch>
        </p:blipFill>
        <p:spPr/>
      </p:pic>
      <p:sp>
        <p:nvSpPr>
          <p:cNvPr id="3" name="CuadroTexto 2">
            <a:extLst>
              <a:ext uri="{FF2B5EF4-FFF2-40B4-BE49-F238E27FC236}">
                <a16:creationId xmlns:a16="http://schemas.microsoft.com/office/drawing/2014/main" id="{4FA5DEA9-94D0-2BE4-18FA-F93147AED449}"/>
              </a:ext>
            </a:extLst>
          </p:cNvPr>
          <p:cNvSpPr txBox="1"/>
          <p:nvPr/>
        </p:nvSpPr>
        <p:spPr>
          <a:xfrm>
            <a:off x="190500" y="114692"/>
            <a:ext cx="6096000" cy="523220"/>
          </a:xfrm>
          <a:prstGeom prst="rect">
            <a:avLst/>
          </a:prstGeom>
          <a:noFill/>
        </p:spPr>
        <p:txBody>
          <a:bodyPr wrap="square">
            <a:spAutoFit/>
          </a:bodyPr>
          <a:lstStyle/>
          <a:p>
            <a:pPr algn="l"/>
            <a:r>
              <a:rPr lang="es-MX" sz="2800" b="0" i="0">
                <a:solidFill>
                  <a:srgbClr val="444444"/>
                </a:solidFill>
                <a:effectLst/>
                <a:latin typeface="-apple-system"/>
              </a:rPr>
              <a:t>Introducción a Tcl/Tk (tkinter)</a:t>
            </a:r>
            <a:endParaRPr lang="es-AR" sz="2800" b="0" i="0" dirty="0">
              <a:solidFill>
                <a:srgbClr val="444444"/>
              </a:solidFill>
              <a:effectLst/>
              <a:latin typeface="-apple-system"/>
            </a:endParaRPr>
          </a:p>
        </p:txBody>
      </p:sp>
      <p:sp>
        <p:nvSpPr>
          <p:cNvPr id="4" name="CuadroTexto 3">
            <a:extLst>
              <a:ext uri="{FF2B5EF4-FFF2-40B4-BE49-F238E27FC236}">
                <a16:creationId xmlns:a16="http://schemas.microsoft.com/office/drawing/2014/main" id="{82EE2B39-7C59-F184-F3E3-1AFE2AE3492A}"/>
              </a:ext>
            </a:extLst>
          </p:cNvPr>
          <p:cNvSpPr txBox="1"/>
          <p:nvPr/>
        </p:nvSpPr>
        <p:spPr>
          <a:xfrm>
            <a:off x="9171777" y="6339133"/>
            <a:ext cx="1559723" cy="307777"/>
          </a:xfrm>
          <a:prstGeom prst="rect">
            <a:avLst/>
          </a:prstGeom>
          <a:solidFill>
            <a:schemeClr val="accent1"/>
          </a:solidFill>
          <a:ln>
            <a:solidFill>
              <a:schemeClr val="accent1"/>
            </a:solidFill>
          </a:ln>
        </p:spPr>
        <p:txBody>
          <a:bodyPr wrap="square">
            <a:spAutoFit/>
          </a:bodyPr>
          <a:lstStyle/>
          <a:p>
            <a:pPr algn="ctr"/>
            <a:r>
              <a:rPr lang="es-MX" sz="1400" dirty="0">
                <a:solidFill>
                  <a:schemeClr val="accent1">
                    <a:lumMod val="75000"/>
                  </a:schemeClr>
                </a:solidFill>
              </a:rPr>
              <a:t>Acceso al </a:t>
            </a:r>
            <a:r>
              <a:rPr lang="es-MX" sz="1400" dirty="0">
                <a:solidFill>
                  <a:schemeClr val="bg1"/>
                </a:solidFill>
                <a:hlinkClick r:id="rId3" action="ppaction://hlinkfile"/>
              </a:rPr>
              <a:t>IDLE</a:t>
            </a:r>
            <a:endParaRPr lang="es-AR" sz="1400" dirty="0"/>
          </a:p>
        </p:txBody>
      </p:sp>
      <p:pic>
        <p:nvPicPr>
          <p:cNvPr id="13" name="Imagen 12">
            <a:extLst>
              <a:ext uri="{FF2B5EF4-FFF2-40B4-BE49-F238E27FC236}">
                <a16:creationId xmlns:a16="http://schemas.microsoft.com/office/drawing/2014/main" id="{C8648B35-4F12-B49D-8F57-6F0792835852}"/>
              </a:ext>
            </a:extLst>
          </p:cNvPr>
          <p:cNvPicPr>
            <a:picLocks noChangeAspect="1"/>
          </p:cNvPicPr>
          <p:nvPr/>
        </p:nvPicPr>
        <p:blipFill>
          <a:blip r:embed="rId4"/>
          <a:stretch>
            <a:fillRect/>
          </a:stretch>
        </p:blipFill>
        <p:spPr>
          <a:xfrm>
            <a:off x="10951203" y="6392574"/>
            <a:ext cx="914400" cy="254336"/>
          </a:xfrm>
          <a:prstGeom prst="rect">
            <a:avLst/>
          </a:prstGeom>
        </p:spPr>
      </p:pic>
      <p:sp>
        <p:nvSpPr>
          <p:cNvPr id="2" name="CuadroTexto 1">
            <a:extLst>
              <a:ext uri="{FF2B5EF4-FFF2-40B4-BE49-F238E27FC236}">
                <a16:creationId xmlns:a16="http://schemas.microsoft.com/office/drawing/2014/main" id="{1D6947C7-4BE0-4C7D-5EC4-A0508477F393}"/>
              </a:ext>
            </a:extLst>
          </p:cNvPr>
          <p:cNvSpPr txBox="1"/>
          <p:nvPr/>
        </p:nvSpPr>
        <p:spPr>
          <a:xfrm>
            <a:off x="227171" y="609100"/>
            <a:ext cx="7195303" cy="369332"/>
          </a:xfrm>
          <a:prstGeom prst="rect">
            <a:avLst/>
          </a:prstGeom>
          <a:noFill/>
        </p:spPr>
        <p:txBody>
          <a:bodyPr wrap="none" rtlCol="0">
            <a:spAutoFit/>
          </a:bodyPr>
          <a:lstStyle/>
          <a:p>
            <a:r>
              <a:rPr lang="es-AR" dirty="0"/>
              <a:t> </a:t>
            </a:r>
            <a:r>
              <a:rPr lang="es-MX" dirty="0"/>
              <a:t>Posicionar elementos en </a:t>
            </a:r>
            <a:r>
              <a:rPr lang="es-MX" dirty="0" err="1"/>
              <a:t>Tcl</a:t>
            </a:r>
            <a:r>
              <a:rPr lang="es-MX" dirty="0"/>
              <a:t>/</a:t>
            </a:r>
            <a:r>
              <a:rPr lang="es-MX" dirty="0" err="1"/>
              <a:t>Tk</a:t>
            </a:r>
            <a:r>
              <a:rPr lang="es-MX" dirty="0"/>
              <a:t> (</a:t>
            </a:r>
            <a:r>
              <a:rPr lang="es-MX" dirty="0" err="1"/>
              <a:t>tkinter</a:t>
            </a:r>
            <a:r>
              <a:rPr lang="es-MX" dirty="0"/>
              <a:t>) </a:t>
            </a:r>
            <a:r>
              <a:rPr lang="es-MX" b="1" dirty="0"/>
              <a:t>Posición absoluta (place) </a:t>
            </a:r>
            <a:endParaRPr lang="es-AR" b="1" dirty="0"/>
          </a:p>
        </p:txBody>
      </p:sp>
      <p:sp>
        <p:nvSpPr>
          <p:cNvPr id="8" name="CuadroTexto 7">
            <a:extLst>
              <a:ext uri="{FF2B5EF4-FFF2-40B4-BE49-F238E27FC236}">
                <a16:creationId xmlns:a16="http://schemas.microsoft.com/office/drawing/2014/main" id="{9600AA6D-A4EF-3F22-D264-8DCB581F6CEC}"/>
              </a:ext>
            </a:extLst>
          </p:cNvPr>
          <p:cNvSpPr txBox="1"/>
          <p:nvPr/>
        </p:nvSpPr>
        <p:spPr>
          <a:xfrm>
            <a:off x="480499" y="1167324"/>
            <a:ext cx="7789508" cy="4524315"/>
          </a:xfrm>
          <a:prstGeom prst="rect">
            <a:avLst/>
          </a:prstGeom>
          <a:noFill/>
        </p:spPr>
        <p:txBody>
          <a:bodyPr wrap="square">
            <a:spAutoFit/>
          </a:bodyPr>
          <a:lstStyle/>
          <a:p>
            <a:endParaRPr lang="es-MX" sz="1200" dirty="0"/>
          </a:p>
          <a:p>
            <a:r>
              <a:rPr lang="es-MX" sz="1200" dirty="0"/>
              <a:t>Ahora bien, vamos a crear un botón y lo vamos a ubicar en la posición (60, 40).</a:t>
            </a:r>
          </a:p>
          <a:p>
            <a:endParaRPr lang="es-MX" sz="1200" dirty="0"/>
          </a:p>
          <a:p>
            <a:endParaRPr lang="es-MX" sz="1200" dirty="0"/>
          </a:p>
          <a:p>
            <a:endParaRPr lang="es-MX" sz="1200" dirty="0"/>
          </a:p>
          <a:p>
            <a:endParaRPr lang="es-MX" sz="1200" dirty="0"/>
          </a:p>
          <a:p>
            <a:r>
              <a:rPr lang="es-MX" sz="1200" dirty="0"/>
              <a:t>Ya que el origen de coordenadas (es decir, la posición (0, 0)) es la esquina superior izquierda, esto quiere decir que entre el borde izquierdo de la ventana y nuestro botón habrá una distancia de 60 píxeles y entre el borde superior de la ventana y el botón habrá 40 píxeles</a:t>
            </a:r>
          </a:p>
          <a:p>
            <a:endParaRPr lang="es-MX" sz="1200" dirty="0"/>
          </a:p>
          <a:p>
            <a:r>
              <a:rPr lang="es-MX" sz="1200" dirty="0"/>
              <a:t>Es posible indicar el tamaño de cualquier otro elemento de </a:t>
            </a:r>
            <a:r>
              <a:rPr lang="es-MX" sz="1200" dirty="0" err="1"/>
              <a:t>Tk</a:t>
            </a:r>
            <a:r>
              <a:rPr lang="es-MX" sz="1200" dirty="0"/>
              <a:t> utilizando los parámetros </a:t>
            </a:r>
            <a:r>
              <a:rPr lang="es-MX" sz="1200" dirty="0" err="1"/>
              <a:t>width</a:t>
            </a:r>
            <a:r>
              <a:rPr lang="es-MX" sz="1200" dirty="0"/>
              <a:t> y </a:t>
            </a:r>
            <a:r>
              <a:rPr lang="es-MX" sz="1200" dirty="0" err="1"/>
              <a:t>height</a:t>
            </a:r>
            <a:r>
              <a:rPr lang="es-MX" sz="1200" dirty="0"/>
              <a:t>, que indican el ancho y el alto en píxeles.</a:t>
            </a:r>
          </a:p>
          <a:p>
            <a:endParaRPr lang="es-MX" sz="1200" dirty="0"/>
          </a:p>
          <a:p>
            <a:endParaRPr lang="es-MX" sz="1200" dirty="0">
              <a:solidFill>
                <a:srgbClr val="777777"/>
              </a:solidFill>
              <a:latin typeface="Source Code Pro" panose="020B0509030403020204" pitchFamily="49" charset="0"/>
            </a:endParaRPr>
          </a:p>
          <a:p>
            <a:endParaRPr lang="es-MX" sz="1200" dirty="0">
              <a:solidFill>
                <a:srgbClr val="777777"/>
              </a:solidFill>
              <a:latin typeface="Source Code Pro" panose="020B0509030403020204" pitchFamily="49" charset="0"/>
            </a:endParaRPr>
          </a:p>
          <a:p>
            <a:r>
              <a:rPr lang="es-MX" sz="1200" dirty="0"/>
              <a:t>La siguiente imagen </a:t>
            </a:r>
            <a:r>
              <a:rPr lang="es-MX" sz="1200" dirty="0" err="1"/>
              <a:t>ilusta</a:t>
            </a:r>
            <a:r>
              <a:rPr lang="es-MX" sz="1200" dirty="0"/>
              <a:t> cómo influyen los cuatro argumentos (x, y, </a:t>
            </a:r>
            <a:r>
              <a:rPr lang="es-MX" sz="1200" dirty="0" err="1"/>
              <a:t>width</a:t>
            </a:r>
            <a:r>
              <a:rPr lang="es-MX" sz="1200" dirty="0"/>
              <a:t>, </a:t>
            </a:r>
            <a:r>
              <a:rPr lang="es-MX" sz="1200" dirty="0" err="1"/>
              <a:t>height</a:t>
            </a:r>
            <a:r>
              <a:rPr lang="es-MX" sz="1200" dirty="0"/>
              <a:t>) en la posición y el tamaño del widget.</a:t>
            </a:r>
          </a:p>
          <a:p>
            <a:r>
              <a:rPr lang="es-MX" sz="1200" dirty="0"/>
              <a:t>Estas cuatro propiedades también pueden formularse en términos de proporción respecto del elemento padre. Por ejemplo, podemos decirle a </a:t>
            </a:r>
            <a:r>
              <a:rPr lang="es-MX" sz="1200" dirty="0" err="1"/>
              <a:t>Tk</a:t>
            </a:r>
            <a:r>
              <a:rPr lang="es-MX" sz="1200" dirty="0"/>
              <a:t> que el tamaño del botón debe ser la mitad del tamaño de la ventana.</a:t>
            </a:r>
          </a:p>
          <a:p>
            <a:endParaRPr lang="en-US" sz="1200" b="0" i="0" dirty="0">
              <a:solidFill>
                <a:srgbClr val="000000"/>
              </a:solidFill>
              <a:effectLst/>
              <a:latin typeface="Source Code Pro" panose="020B0509030403020204" pitchFamily="49" charset="0"/>
            </a:endParaRPr>
          </a:p>
          <a:p>
            <a:endParaRPr lang="es-AR" sz="1200" dirty="0"/>
          </a:p>
          <a:p>
            <a:endParaRPr lang="es-AR" sz="1200" dirty="0"/>
          </a:p>
          <a:p>
            <a:r>
              <a:rPr lang="es-MX" sz="1200" dirty="0"/>
              <a:t>De este modo, cuando la ventana se expanda o se contraiga, </a:t>
            </a:r>
            <a:r>
              <a:rPr lang="es-MX" sz="1200" dirty="0" err="1"/>
              <a:t>Tk</a:t>
            </a:r>
            <a:r>
              <a:rPr lang="es-MX" sz="1200" dirty="0"/>
              <a:t> automáticamente ajustará su tamaño para que cumpla con la proporción indicada</a:t>
            </a:r>
            <a:endParaRPr lang="es-AR" sz="1200" dirty="0"/>
          </a:p>
        </p:txBody>
      </p:sp>
      <p:pic>
        <p:nvPicPr>
          <p:cNvPr id="3074" name="Picture 2" descr="Un botón ubicado en forma absoluta en Tcl/Tk (tkinter)">
            <a:extLst>
              <a:ext uri="{FF2B5EF4-FFF2-40B4-BE49-F238E27FC236}">
                <a16:creationId xmlns:a16="http://schemas.microsoft.com/office/drawing/2014/main" id="{1D4BAF27-D0F9-AA56-DBAF-4630D756A6B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85985" y="144493"/>
            <a:ext cx="2681974" cy="1793903"/>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3076" name="Picture 4" descr="Posición absoluta y tamaño de un elemento en Tcl/Tk (tkinter)">
            <a:extLst>
              <a:ext uri="{FF2B5EF4-FFF2-40B4-BE49-F238E27FC236}">
                <a16:creationId xmlns:a16="http://schemas.microsoft.com/office/drawing/2014/main" id="{23DA8BB3-2F76-F5BB-1DD4-D7220138A55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985985" y="2094432"/>
            <a:ext cx="2725516" cy="1823027"/>
          </a:xfrm>
          <a:prstGeom prst="rect">
            <a:avLst/>
          </a:prstGeom>
          <a:noFill/>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6" name="CuadroTexto 5">
            <a:extLst>
              <a:ext uri="{FF2B5EF4-FFF2-40B4-BE49-F238E27FC236}">
                <a16:creationId xmlns:a16="http://schemas.microsoft.com/office/drawing/2014/main" id="{42C0EDBB-98B1-1244-8A87-53E3F0A368D5}"/>
              </a:ext>
            </a:extLst>
          </p:cNvPr>
          <p:cNvSpPr txBox="1"/>
          <p:nvPr/>
        </p:nvSpPr>
        <p:spPr>
          <a:xfrm>
            <a:off x="524041" y="1709624"/>
            <a:ext cx="6197600" cy="461665"/>
          </a:xfrm>
          <a:prstGeom prst="rect">
            <a:avLst/>
          </a:prstGeom>
          <a:solidFill>
            <a:schemeClr val="tx1">
              <a:lumMod val="85000"/>
              <a:lumOff val="15000"/>
            </a:schemeClr>
          </a:solidFill>
        </p:spPr>
        <p:txBody>
          <a:bodyPr wrap="square">
            <a:spAutoFit/>
          </a:bodyPr>
          <a:lstStyle/>
          <a:p>
            <a:r>
              <a:rPr lang="es-AR" sz="1200" b="0" dirty="0">
                <a:solidFill>
                  <a:srgbClr val="D4D4D4"/>
                </a:solidFill>
                <a:effectLst/>
                <a:latin typeface="Consolas" panose="020B0609020204030204" pitchFamily="49" charset="0"/>
              </a:rPr>
              <a:t>        </a:t>
            </a:r>
            <a:r>
              <a:rPr lang="es-AR" sz="1200" b="0" dirty="0" err="1">
                <a:solidFill>
                  <a:srgbClr val="9CDCFE"/>
                </a:solidFill>
                <a:effectLst/>
                <a:latin typeface="Consolas" panose="020B0609020204030204" pitchFamily="49" charset="0"/>
              </a:rPr>
              <a:t>self</a:t>
            </a:r>
            <a:r>
              <a:rPr lang="es-AR" sz="1200" b="0" dirty="0" err="1">
                <a:solidFill>
                  <a:srgbClr val="D4D4D4"/>
                </a:solidFill>
                <a:effectLst/>
                <a:latin typeface="Consolas" panose="020B0609020204030204" pitchFamily="49" charset="0"/>
              </a:rPr>
              <a:t>.</a:t>
            </a:r>
            <a:r>
              <a:rPr lang="es-AR" sz="1200" b="0" dirty="0" err="1">
                <a:solidFill>
                  <a:srgbClr val="9CDCFE"/>
                </a:solidFill>
                <a:effectLst/>
                <a:latin typeface="Consolas" panose="020B0609020204030204" pitchFamily="49" charset="0"/>
              </a:rPr>
              <a:t>button</a:t>
            </a:r>
            <a:r>
              <a:rPr lang="es-AR" sz="1200" b="0" dirty="0">
                <a:solidFill>
                  <a:srgbClr val="D4D4D4"/>
                </a:solidFill>
                <a:effectLst/>
                <a:latin typeface="Consolas" panose="020B0609020204030204" pitchFamily="49" charset="0"/>
              </a:rPr>
              <a:t> = </a:t>
            </a:r>
            <a:r>
              <a:rPr lang="es-AR" sz="1200" b="0" dirty="0" err="1">
                <a:solidFill>
                  <a:srgbClr val="4EC9B0"/>
                </a:solidFill>
                <a:effectLst/>
                <a:latin typeface="Consolas" panose="020B0609020204030204" pitchFamily="49" charset="0"/>
              </a:rPr>
              <a:t>ttk</a:t>
            </a:r>
            <a:r>
              <a:rPr lang="es-AR" sz="1200" b="0" dirty="0" err="1">
                <a:solidFill>
                  <a:srgbClr val="D4D4D4"/>
                </a:solidFill>
                <a:effectLst/>
                <a:latin typeface="Consolas" panose="020B0609020204030204" pitchFamily="49" charset="0"/>
              </a:rPr>
              <a:t>.</a:t>
            </a:r>
            <a:r>
              <a:rPr lang="es-AR" sz="1200" b="0" dirty="0" err="1">
                <a:solidFill>
                  <a:srgbClr val="4EC9B0"/>
                </a:solidFill>
                <a:effectLst/>
                <a:latin typeface="Consolas" panose="020B0609020204030204" pitchFamily="49" charset="0"/>
              </a:rPr>
              <a:t>Button</a:t>
            </a:r>
            <a:r>
              <a:rPr lang="es-AR" sz="1200" b="0" dirty="0">
                <a:solidFill>
                  <a:srgbClr val="D4D4D4"/>
                </a:solidFill>
                <a:effectLst/>
                <a:latin typeface="Consolas" panose="020B0609020204030204" pitchFamily="49" charset="0"/>
              </a:rPr>
              <a:t>(</a:t>
            </a:r>
            <a:r>
              <a:rPr lang="es-AR" sz="1200" b="0" dirty="0" err="1">
                <a:solidFill>
                  <a:srgbClr val="9CDCFE"/>
                </a:solidFill>
                <a:effectLst/>
                <a:latin typeface="Consolas" panose="020B0609020204030204" pitchFamily="49" charset="0"/>
              </a:rPr>
              <a:t>self</a:t>
            </a:r>
            <a:r>
              <a:rPr lang="es-AR" sz="1200" b="0" dirty="0">
                <a:solidFill>
                  <a:srgbClr val="D4D4D4"/>
                </a:solidFill>
                <a:effectLst/>
                <a:latin typeface="Consolas" panose="020B0609020204030204" pitchFamily="49" charset="0"/>
              </a:rPr>
              <a:t>, </a:t>
            </a:r>
            <a:r>
              <a:rPr lang="es-AR" sz="1200" b="0" dirty="0" err="1">
                <a:solidFill>
                  <a:srgbClr val="9CDCFE"/>
                </a:solidFill>
                <a:effectLst/>
                <a:latin typeface="Consolas" panose="020B0609020204030204" pitchFamily="49" charset="0"/>
              </a:rPr>
              <a:t>text</a:t>
            </a:r>
            <a:r>
              <a:rPr lang="es-AR" sz="1200" b="0" dirty="0">
                <a:solidFill>
                  <a:srgbClr val="D4D4D4"/>
                </a:solidFill>
                <a:effectLst/>
                <a:latin typeface="Consolas" panose="020B0609020204030204" pitchFamily="49" charset="0"/>
              </a:rPr>
              <a:t>=</a:t>
            </a:r>
            <a:r>
              <a:rPr lang="es-AR" sz="1200" b="0" dirty="0">
                <a:solidFill>
                  <a:srgbClr val="CE9178"/>
                </a:solidFill>
                <a:effectLst/>
                <a:latin typeface="Consolas" panose="020B0609020204030204" pitchFamily="49" charset="0"/>
              </a:rPr>
              <a:t>"Hola, mundo!"</a:t>
            </a:r>
            <a:r>
              <a:rPr lang="es-AR" sz="1200" b="0" dirty="0">
                <a:solidFill>
                  <a:srgbClr val="D4D4D4"/>
                </a:solidFill>
                <a:effectLst/>
                <a:latin typeface="Consolas" panose="020B0609020204030204" pitchFamily="49" charset="0"/>
              </a:rPr>
              <a:t>)</a:t>
            </a:r>
          </a:p>
          <a:p>
            <a:r>
              <a:rPr lang="es-AR" sz="1200" b="0" dirty="0">
                <a:solidFill>
                  <a:srgbClr val="D4D4D4"/>
                </a:solidFill>
                <a:effectLst/>
                <a:latin typeface="Consolas" panose="020B0609020204030204" pitchFamily="49" charset="0"/>
              </a:rPr>
              <a:t>        </a:t>
            </a:r>
            <a:r>
              <a:rPr lang="es-AR" sz="1200" b="0" dirty="0" err="1">
                <a:solidFill>
                  <a:srgbClr val="9CDCFE"/>
                </a:solidFill>
                <a:effectLst/>
                <a:latin typeface="Consolas" panose="020B0609020204030204" pitchFamily="49" charset="0"/>
              </a:rPr>
              <a:t>self</a:t>
            </a:r>
            <a:r>
              <a:rPr lang="es-AR" sz="1200" b="0" dirty="0" err="1">
                <a:solidFill>
                  <a:srgbClr val="D4D4D4"/>
                </a:solidFill>
                <a:effectLst/>
                <a:latin typeface="Consolas" panose="020B0609020204030204" pitchFamily="49" charset="0"/>
              </a:rPr>
              <a:t>.</a:t>
            </a:r>
            <a:r>
              <a:rPr lang="es-AR" sz="1200" b="0" dirty="0" err="1">
                <a:solidFill>
                  <a:srgbClr val="9CDCFE"/>
                </a:solidFill>
                <a:effectLst/>
                <a:latin typeface="Consolas" panose="020B0609020204030204" pitchFamily="49" charset="0"/>
              </a:rPr>
              <a:t>button</a:t>
            </a:r>
            <a:r>
              <a:rPr lang="es-AR" sz="1200" b="0" dirty="0" err="1">
                <a:solidFill>
                  <a:srgbClr val="D4D4D4"/>
                </a:solidFill>
                <a:effectLst/>
                <a:latin typeface="Consolas" panose="020B0609020204030204" pitchFamily="49" charset="0"/>
              </a:rPr>
              <a:t>.</a:t>
            </a:r>
            <a:r>
              <a:rPr lang="es-AR" sz="1200" b="0" dirty="0" err="1">
                <a:solidFill>
                  <a:srgbClr val="9CDCFE"/>
                </a:solidFill>
                <a:effectLst/>
                <a:latin typeface="Consolas" panose="020B0609020204030204" pitchFamily="49" charset="0"/>
              </a:rPr>
              <a:t>place</a:t>
            </a:r>
            <a:r>
              <a:rPr lang="es-AR" sz="1200" b="0" dirty="0">
                <a:solidFill>
                  <a:srgbClr val="D4D4D4"/>
                </a:solidFill>
                <a:effectLst/>
                <a:latin typeface="Consolas" panose="020B0609020204030204" pitchFamily="49" charset="0"/>
              </a:rPr>
              <a:t>(</a:t>
            </a:r>
            <a:r>
              <a:rPr lang="es-AR" sz="1200" b="0" dirty="0">
                <a:solidFill>
                  <a:srgbClr val="9CDCFE"/>
                </a:solidFill>
                <a:effectLst/>
                <a:latin typeface="Consolas" panose="020B0609020204030204" pitchFamily="49" charset="0"/>
              </a:rPr>
              <a:t>x</a:t>
            </a:r>
            <a:r>
              <a:rPr lang="es-AR" sz="1200" b="0" dirty="0">
                <a:solidFill>
                  <a:srgbClr val="D4D4D4"/>
                </a:solidFill>
                <a:effectLst/>
                <a:latin typeface="Consolas" panose="020B0609020204030204" pitchFamily="49" charset="0"/>
              </a:rPr>
              <a:t>=</a:t>
            </a:r>
            <a:r>
              <a:rPr lang="es-AR" sz="1200" b="0" dirty="0">
                <a:solidFill>
                  <a:srgbClr val="B5CEA8"/>
                </a:solidFill>
                <a:effectLst/>
                <a:latin typeface="Consolas" panose="020B0609020204030204" pitchFamily="49" charset="0"/>
              </a:rPr>
              <a:t>60</a:t>
            </a:r>
            <a:r>
              <a:rPr lang="es-AR" sz="1200" b="0" dirty="0">
                <a:solidFill>
                  <a:srgbClr val="D4D4D4"/>
                </a:solidFill>
                <a:effectLst/>
                <a:latin typeface="Consolas" panose="020B0609020204030204" pitchFamily="49" charset="0"/>
              </a:rPr>
              <a:t>, </a:t>
            </a:r>
            <a:r>
              <a:rPr lang="es-AR" sz="1200" b="0" dirty="0">
                <a:solidFill>
                  <a:srgbClr val="9CDCFE"/>
                </a:solidFill>
                <a:effectLst/>
                <a:latin typeface="Consolas" panose="020B0609020204030204" pitchFamily="49" charset="0"/>
              </a:rPr>
              <a:t>y</a:t>
            </a:r>
            <a:r>
              <a:rPr lang="es-AR" sz="1200" b="0" dirty="0">
                <a:solidFill>
                  <a:srgbClr val="D4D4D4"/>
                </a:solidFill>
                <a:effectLst/>
                <a:latin typeface="Consolas" panose="020B0609020204030204" pitchFamily="49" charset="0"/>
              </a:rPr>
              <a:t>=</a:t>
            </a:r>
            <a:r>
              <a:rPr lang="es-AR" sz="1200" b="0" dirty="0">
                <a:solidFill>
                  <a:srgbClr val="B5CEA8"/>
                </a:solidFill>
                <a:effectLst/>
                <a:latin typeface="Consolas" panose="020B0609020204030204" pitchFamily="49" charset="0"/>
              </a:rPr>
              <a:t>40</a:t>
            </a:r>
            <a:r>
              <a:rPr lang="es-AR" sz="1200" b="0" dirty="0">
                <a:solidFill>
                  <a:srgbClr val="D4D4D4"/>
                </a:solidFill>
                <a:effectLst/>
                <a:latin typeface="Consolas" panose="020B0609020204030204" pitchFamily="49" charset="0"/>
              </a:rPr>
              <a:t>)</a:t>
            </a:r>
          </a:p>
        </p:txBody>
      </p:sp>
      <p:sp>
        <p:nvSpPr>
          <p:cNvPr id="9" name="CuadroTexto 8">
            <a:extLst>
              <a:ext uri="{FF2B5EF4-FFF2-40B4-BE49-F238E27FC236}">
                <a16:creationId xmlns:a16="http://schemas.microsoft.com/office/drawing/2014/main" id="{619E02A5-8BA1-B32E-7269-4077D5C094FD}"/>
              </a:ext>
            </a:extLst>
          </p:cNvPr>
          <p:cNvSpPr txBox="1"/>
          <p:nvPr/>
        </p:nvSpPr>
        <p:spPr>
          <a:xfrm>
            <a:off x="524041" y="3565914"/>
            <a:ext cx="6197600" cy="276999"/>
          </a:xfrm>
          <a:prstGeom prst="rect">
            <a:avLst/>
          </a:prstGeom>
          <a:solidFill>
            <a:schemeClr val="tx1">
              <a:lumMod val="85000"/>
              <a:lumOff val="15000"/>
            </a:schemeClr>
          </a:solidFill>
        </p:spPr>
        <p:txBody>
          <a:bodyPr wrap="square">
            <a:spAutoFit/>
          </a:bodyPr>
          <a:lstStyle/>
          <a:p>
            <a:r>
              <a:rPr lang="en-US" sz="1200" b="0" dirty="0">
                <a:solidFill>
                  <a:srgbClr val="D4D4D4"/>
                </a:solidFill>
                <a:effectLst/>
                <a:latin typeface="Consolas" panose="020B0609020204030204" pitchFamily="49" charset="0"/>
              </a:rPr>
              <a:t> </a:t>
            </a:r>
            <a:r>
              <a:rPr lang="en-US" sz="1200" b="0" dirty="0" err="1">
                <a:solidFill>
                  <a:srgbClr val="9CDCFE"/>
                </a:solidFill>
                <a:effectLst/>
                <a:latin typeface="Consolas" panose="020B0609020204030204" pitchFamily="49" charset="0"/>
              </a:rPr>
              <a:t>self</a:t>
            </a:r>
            <a:r>
              <a:rPr lang="en-US" sz="1200" b="0" dirty="0" err="1">
                <a:solidFill>
                  <a:srgbClr val="D4D4D4"/>
                </a:solidFill>
                <a:effectLst/>
                <a:latin typeface="Consolas" panose="020B0609020204030204" pitchFamily="49" charset="0"/>
              </a:rPr>
              <a:t>.</a:t>
            </a:r>
            <a:r>
              <a:rPr lang="en-US" sz="1200" b="0" dirty="0" err="1">
                <a:solidFill>
                  <a:srgbClr val="9CDCFE"/>
                </a:solidFill>
                <a:effectLst/>
                <a:latin typeface="Consolas" panose="020B0609020204030204" pitchFamily="49" charset="0"/>
              </a:rPr>
              <a:t>button</a:t>
            </a:r>
            <a:r>
              <a:rPr lang="en-US" sz="1200" b="0" dirty="0" err="1">
                <a:solidFill>
                  <a:srgbClr val="D4D4D4"/>
                </a:solidFill>
                <a:effectLst/>
                <a:latin typeface="Consolas" panose="020B0609020204030204" pitchFamily="49" charset="0"/>
              </a:rPr>
              <a:t>.</a:t>
            </a:r>
            <a:r>
              <a:rPr lang="en-US" sz="1200" b="0" dirty="0" err="1">
                <a:solidFill>
                  <a:srgbClr val="9CDCFE"/>
                </a:solidFill>
                <a:effectLst/>
                <a:latin typeface="Consolas" panose="020B0609020204030204" pitchFamily="49" charset="0"/>
              </a:rPr>
              <a:t>place</a:t>
            </a:r>
            <a:r>
              <a:rPr lang="en-US" sz="1200" b="0" dirty="0">
                <a:solidFill>
                  <a:srgbClr val="D4D4D4"/>
                </a:solidFill>
                <a:effectLst/>
                <a:latin typeface="Consolas" panose="020B0609020204030204" pitchFamily="49" charset="0"/>
              </a:rPr>
              <a:t>(</a:t>
            </a:r>
            <a:r>
              <a:rPr lang="en-US" sz="1200" b="0" dirty="0">
                <a:solidFill>
                  <a:srgbClr val="9CDCFE"/>
                </a:solidFill>
                <a:effectLst/>
                <a:latin typeface="Consolas" panose="020B0609020204030204" pitchFamily="49" charset="0"/>
              </a:rPr>
              <a:t>x</a:t>
            </a:r>
            <a:r>
              <a:rPr lang="en-US" sz="1200" b="0" dirty="0">
                <a:solidFill>
                  <a:srgbClr val="D4D4D4"/>
                </a:solidFill>
                <a:effectLst/>
                <a:latin typeface="Consolas" panose="020B0609020204030204" pitchFamily="49" charset="0"/>
              </a:rPr>
              <a:t>=</a:t>
            </a:r>
            <a:r>
              <a:rPr lang="en-US" sz="1200" b="0" dirty="0">
                <a:solidFill>
                  <a:srgbClr val="B5CEA8"/>
                </a:solidFill>
                <a:effectLst/>
                <a:latin typeface="Consolas" panose="020B0609020204030204" pitchFamily="49" charset="0"/>
              </a:rPr>
              <a:t>60</a:t>
            </a:r>
            <a:r>
              <a:rPr lang="en-US" sz="1200" b="0" dirty="0">
                <a:solidFill>
                  <a:srgbClr val="D4D4D4"/>
                </a:solidFill>
                <a:effectLst/>
                <a:latin typeface="Consolas" panose="020B0609020204030204" pitchFamily="49" charset="0"/>
              </a:rPr>
              <a:t>, </a:t>
            </a:r>
            <a:r>
              <a:rPr lang="en-US" sz="1200" b="0" dirty="0">
                <a:solidFill>
                  <a:srgbClr val="9CDCFE"/>
                </a:solidFill>
                <a:effectLst/>
                <a:latin typeface="Consolas" panose="020B0609020204030204" pitchFamily="49" charset="0"/>
              </a:rPr>
              <a:t>y</a:t>
            </a:r>
            <a:r>
              <a:rPr lang="en-US" sz="1200" b="0" dirty="0">
                <a:solidFill>
                  <a:srgbClr val="D4D4D4"/>
                </a:solidFill>
                <a:effectLst/>
                <a:latin typeface="Consolas" panose="020B0609020204030204" pitchFamily="49" charset="0"/>
              </a:rPr>
              <a:t>=</a:t>
            </a:r>
            <a:r>
              <a:rPr lang="en-US" sz="1200" b="0" dirty="0">
                <a:solidFill>
                  <a:srgbClr val="B5CEA8"/>
                </a:solidFill>
                <a:effectLst/>
                <a:latin typeface="Consolas" panose="020B0609020204030204" pitchFamily="49" charset="0"/>
              </a:rPr>
              <a:t>40</a:t>
            </a:r>
            <a:r>
              <a:rPr lang="en-US" sz="1200" b="0" dirty="0">
                <a:solidFill>
                  <a:srgbClr val="D4D4D4"/>
                </a:solidFill>
                <a:effectLst/>
                <a:latin typeface="Consolas" panose="020B0609020204030204" pitchFamily="49" charset="0"/>
              </a:rPr>
              <a:t>, </a:t>
            </a:r>
            <a:r>
              <a:rPr lang="en-US" sz="1200" b="0" dirty="0">
                <a:solidFill>
                  <a:srgbClr val="9CDCFE"/>
                </a:solidFill>
                <a:effectLst/>
                <a:latin typeface="Consolas" panose="020B0609020204030204" pitchFamily="49" charset="0"/>
              </a:rPr>
              <a:t>width</a:t>
            </a:r>
            <a:r>
              <a:rPr lang="en-US" sz="1200" b="0" dirty="0">
                <a:solidFill>
                  <a:srgbClr val="D4D4D4"/>
                </a:solidFill>
                <a:effectLst/>
                <a:latin typeface="Consolas" panose="020B0609020204030204" pitchFamily="49" charset="0"/>
              </a:rPr>
              <a:t>=</a:t>
            </a:r>
            <a:r>
              <a:rPr lang="en-US" sz="1200" b="0" dirty="0">
                <a:solidFill>
                  <a:srgbClr val="B5CEA8"/>
                </a:solidFill>
                <a:effectLst/>
                <a:latin typeface="Consolas" panose="020B0609020204030204" pitchFamily="49" charset="0"/>
              </a:rPr>
              <a:t>100</a:t>
            </a:r>
            <a:r>
              <a:rPr lang="en-US" sz="1200" b="0" dirty="0">
                <a:solidFill>
                  <a:srgbClr val="D4D4D4"/>
                </a:solidFill>
                <a:effectLst/>
                <a:latin typeface="Consolas" panose="020B0609020204030204" pitchFamily="49" charset="0"/>
              </a:rPr>
              <a:t>, </a:t>
            </a:r>
            <a:r>
              <a:rPr lang="en-US" sz="1200" b="0" dirty="0">
                <a:solidFill>
                  <a:srgbClr val="9CDCFE"/>
                </a:solidFill>
                <a:effectLst/>
                <a:latin typeface="Consolas" panose="020B0609020204030204" pitchFamily="49" charset="0"/>
              </a:rPr>
              <a:t>height</a:t>
            </a:r>
            <a:r>
              <a:rPr lang="en-US" sz="1200" b="0" dirty="0">
                <a:solidFill>
                  <a:srgbClr val="D4D4D4"/>
                </a:solidFill>
                <a:effectLst/>
                <a:latin typeface="Consolas" panose="020B0609020204030204" pitchFamily="49" charset="0"/>
              </a:rPr>
              <a:t>=</a:t>
            </a:r>
            <a:r>
              <a:rPr lang="en-US" sz="1200" b="0" dirty="0">
                <a:solidFill>
                  <a:srgbClr val="B5CEA8"/>
                </a:solidFill>
                <a:effectLst/>
                <a:latin typeface="Consolas" panose="020B0609020204030204" pitchFamily="49" charset="0"/>
              </a:rPr>
              <a:t>30</a:t>
            </a:r>
            <a:r>
              <a:rPr lang="en-US" sz="1200" b="0" dirty="0">
                <a:solidFill>
                  <a:srgbClr val="D4D4D4"/>
                </a:solidFill>
                <a:effectLst/>
                <a:latin typeface="Consolas" panose="020B0609020204030204" pitchFamily="49" charset="0"/>
              </a:rPr>
              <a:t>)</a:t>
            </a:r>
          </a:p>
        </p:txBody>
      </p:sp>
      <p:sp>
        <p:nvSpPr>
          <p:cNvPr id="11" name="CuadroTexto 10">
            <a:extLst>
              <a:ext uri="{FF2B5EF4-FFF2-40B4-BE49-F238E27FC236}">
                <a16:creationId xmlns:a16="http://schemas.microsoft.com/office/drawing/2014/main" id="{00248FEE-C537-BA3D-6280-0158284A08C5}"/>
              </a:ext>
            </a:extLst>
          </p:cNvPr>
          <p:cNvSpPr txBox="1"/>
          <p:nvPr/>
        </p:nvSpPr>
        <p:spPr>
          <a:xfrm>
            <a:off x="596611" y="4840946"/>
            <a:ext cx="6197600" cy="276999"/>
          </a:xfrm>
          <a:prstGeom prst="rect">
            <a:avLst/>
          </a:prstGeom>
          <a:solidFill>
            <a:schemeClr val="tx1">
              <a:lumMod val="85000"/>
              <a:lumOff val="15000"/>
            </a:schemeClr>
          </a:solidFill>
        </p:spPr>
        <p:txBody>
          <a:bodyPr wrap="square">
            <a:spAutoFit/>
          </a:bodyPr>
          <a:lstStyle/>
          <a:p>
            <a:r>
              <a:rPr lang="en-US" sz="1200" b="0" dirty="0">
                <a:solidFill>
                  <a:srgbClr val="D4D4D4"/>
                </a:solidFill>
                <a:effectLst/>
                <a:latin typeface="Consolas" panose="020B0609020204030204" pitchFamily="49" charset="0"/>
              </a:rPr>
              <a:t> </a:t>
            </a:r>
            <a:r>
              <a:rPr lang="en-US" sz="1200" b="0" dirty="0" err="1">
                <a:solidFill>
                  <a:srgbClr val="9CDCFE"/>
                </a:solidFill>
                <a:effectLst/>
                <a:latin typeface="Consolas" panose="020B0609020204030204" pitchFamily="49" charset="0"/>
              </a:rPr>
              <a:t>self</a:t>
            </a:r>
            <a:r>
              <a:rPr lang="en-US" sz="1200" b="0" dirty="0" err="1">
                <a:solidFill>
                  <a:srgbClr val="D4D4D4"/>
                </a:solidFill>
                <a:effectLst/>
                <a:latin typeface="Consolas" panose="020B0609020204030204" pitchFamily="49" charset="0"/>
              </a:rPr>
              <a:t>.</a:t>
            </a:r>
            <a:r>
              <a:rPr lang="en-US" sz="1200" b="0" dirty="0" err="1">
                <a:solidFill>
                  <a:srgbClr val="9CDCFE"/>
                </a:solidFill>
                <a:effectLst/>
                <a:latin typeface="Consolas" panose="020B0609020204030204" pitchFamily="49" charset="0"/>
              </a:rPr>
              <a:t>button</a:t>
            </a:r>
            <a:r>
              <a:rPr lang="en-US" sz="1200" b="0" dirty="0" err="1">
                <a:solidFill>
                  <a:srgbClr val="D4D4D4"/>
                </a:solidFill>
                <a:effectLst/>
                <a:latin typeface="Consolas" panose="020B0609020204030204" pitchFamily="49" charset="0"/>
              </a:rPr>
              <a:t>.</a:t>
            </a:r>
            <a:r>
              <a:rPr lang="en-US" sz="1200" b="0" dirty="0" err="1">
                <a:solidFill>
                  <a:srgbClr val="9CDCFE"/>
                </a:solidFill>
                <a:effectLst/>
                <a:latin typeface="Consolas" panose="020B0609020204030204" pitchFamily="49" charset="0"/>
              </a:rPr>
              <a:t>place</a:t>
            </a:r>
            <a:r>
              <a:rPr lang="en-US" sz="1200" b="0" dirty="0">
                <a:solidFill>
                  <a:srgbClr val="D4D4D4"/>
                </a:solidFill>
                <a:effectLst/>
                <a:latin typeface="Consolas" panose="020B0609020204030204" pitchFamily="49" charset="0"/>
              </a:rPr>
              <a:t>(</a:t>
            </a:r>
            <a:r>
              <a:rPr lang="en-US" sz="1200" b="0" dirty="0" err="1">
                <a:solidFill>
                  <a:srgbClr val="9CDCFE"/>
                </a:solidFill>
                <a:effectLst/>
                <a:latin typeface="Consolas" panose="020B0609020204030204" pitchFamily="49" charset="0"/>
              </a:rPr>
              <a:t>relwidth</a:t>
            </a:r>
            <a:r>
              <a:rPr lang="en-US" sz="1200" b="0" dirty="0">
                <a:solidFill>
                  <a:srgbClr val="D4D4D4"/>
                </a:solidFill>
                <a:effectLst/>
                <a:latin typeface="Consolas" panose="020B0609020204030204" pitchFamily="49" charset="0"/>
              </a:rPr>
              <a:t>=</a:t>
            </a:r>
            <a:r>
              <a:rPr lang="en-US" sz="1200" b="0" dirty="0">
                <a:solidFill>
                  <a:srgbClr val="B5CEA8"/>
                </a:solidFill>
                <a:effectLst/>
                <a:latin typeface="Consolas" panose="020B0609020204030204" pitchFamily="49" charset="0"/>
              </a:rPr>
              <a:t>0.5</a:t>
            </a:r>
            <a:r>
              <a:rPr lang="en-US" sz="1200" b="0" dirty="0">
                <a:solidFill>
                  <a:srgbClr val="D4D4D4"/>
                </a:solidFill>
                <a:effectLst/>
                <a:latin typeface="Consolas" panose="020B0609020204030204" pitchFamily="49" charset="0"/>
              </a:rPr>
              <a:t>, </a:t>
            </a:r>
            <a:r>
              <a:rPr lang="en-US" sz="1200" b="0" dirty="0" err="1">
                <a:solidFill>
                  <a:srgbClr val="9CDCFE"/>
                </a:solidFill>
                <a:effectLst/>
                <a:latin typeface="Consolas" panose="020B0609020204030204" pitchFamily="49" charset="0"/>
              </a:rPr>
              <a:t>relheight</a:t>
            </a:r>
            <a:r>
              <a:rPr lang="en-US" sz="1200" b="0" dirty="0">
                <a:solidFill>
                  <a:srgbClr val="D4D4D4"/>
                </a:solidFill>
                <a:effectLst/>
                <a:latin typeface="Consolas" panose="020B0609020204030204" pitchFamily="49" charset="0"/>
              </a:rPr>
              <a:t>=</a:t>
            </a:r>
            <a:r>
              <a:rPr lang="en-US" sz="1200" b="0" dirty="0">
                <a:solidFill>
                  <a:srgbClr val="B5CEA8"/>
                </a:solidFill>
                <a:effectLst/>
                <a:latin typeface="Consolas" panose="020B0609020204030204" pitchFamily="49" charset="0"/>
              </a:rPr>
              <a:t>0.5</a:t>
            </a:r>
            <a:r>
              <a:rPr lang="en-US" sz="1200" b="0" dirty="0">
                <a:solidFill>
                  <a:srgbClr val="D4D4D4"/>
                </a:solidFill>
                <a:effectLst/>
                <a:latin typeface="Consolas" panose="020B0609020204030204" pitchFamily="49" charset="0"/>
              </a:rPr>
              <a:t>)</a:t>
            </a:r>
          </a:p>
        </p:txBody>
      </p:sp>
      <p:pic>
        <p:nvPicPr>
          <p:cNvPr id="15" name="Imagen 14">
            <a:extLst>
              <a:ext uri="{FF2B5EF4-FFF2-40B4-BE49-F238E27FC236}">
                <a16:creationId xmlns:a16="http://schemas.microsoft.com/office/drawing/2014/main" id="{8740D67F-1D86-1B31-2219-0445B5E77017}"/>
              </a:ext>
            </a:extLst>
          </p:cNvPr>
          <p:cNvPicPr>
            <a:picLocks noChangeAspect="1"/>
          </p:cNvPicPr>
          <p:nvPr/>
        </p:nvPicPr>
        <p:blipFill>
          <a:blip r:embed="rId7"/>
          <a:stretch>
            <a:fillRect/>
          </a:stretch>
        </p:blipFill>
        <p:spPr>
          <a:xfrm>
            <a:off x="8956958" y="4032243"/>
            <a:ext cx="2888370" cy="2244523"/>
          </a:xfrm>
          <a:prstGeom prst="rect">
            <a:avLst/>
          </a:prstGeom>
        </p:spPr>
      </p:pic>
      <p:sp>
        <p:nvSpPr>
          <p:cNvPr id="16" name="CuadroTexto 15">
            <a:extLst>
              <a:ext uri="{FF2B5EF4-FFF2-40B4-BE49-F238E27FC236}">
                <a16:creationId xmlns:a16="http://schemas.microsoft.com/office/drawing/2014/main" id="{5616CC0D-D938-20B3-6906-00DE51A5E2BB}"/>
              </a:ext>
            </a:extLst>
          </p:cNvPr>
          <p:cNvSpPr txBox="1"/>
          <p:nvPr/>
        </p:nvSpPr>
        <p:spPr>
          <a:xfrm>
            <a:off x="480499" y="5894630"/>
            <a:ext cx="922047" cy="461665"/>
          </a:xfrm>
          <a:prstGeom prst="rect">
            <a:avLst/>
          </a:prstGeom>
          <a:noFill/>
        </p:spPr>
        <p:txBody>
          <a:bodyPr wrap="none" rtlCol="0">
            <a:spAutoFit/>
          </a:bodyPr>
          <a:lstStyle/>
          <a:p>
            <a:r>
              <a:rPr lang="es-AR" sz="2400" dirty="0">
                <a:solidFill>
                  <a:schemeClr val="accent1">
                    <a:lumMod val="75000"/>
                  </a:schemeClr>
                </a:solidFill>
                <a:effectLst>
                  <a:outerShdw blurRad="38100" dist="38100" dir="2700000" algn="tl">
                    <a:srgbClr val="000000">
                      <a:alpha val="43137"/>
                    </a:srgbClr>
                  </a:outerShdw>
                </a:effectLst>
              </a:rPr>
              <a:t>place</a:t>
            </a:r>
          </a:p>
        </p:txBody>
      </p:sp>
    </p:spTree>
    <p:extLst>
      <p:ext uri="{BB962C8B-B14F-4D97-AF65-F5344CB8AC3E}">
        <p14:creationId xmlns:p14="http://schemas.microsoft.com/office/powerpoint/2010/main" val="30875106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Marcador de posición de imagen 11" descr="Imagen en blanco y negro">
            <a:extLst>
              <a:ext uri="{FF2B5EF4-FFF2-40B4-BE49-F238E27FC236}">
                <a16:creationId xmlns:a16="http://schemas.microsoft.com/office/drawing/2014/main" id="{616419AE-0FC1-B6F5-A3D6-D5B249750254}"/>
              </a:ext>
            </a:extLst>
          </p:cNvPr>
          <p:cNvPicPr>
            <a:picLocks noGrp="1" noChangeAspect="1"/>
          </p:cNvPicPr>
          <p:nvPr>
            <p:ph type="pic" idx="11"/>
          </p:nvPr>
        </p:nvPicPr>
        <p:blipFill>
          <a:blip r:embed="rId2">
            <a:extLst>
              <a:ext uri="{28A0092B-C50C-407E-A947-70E740481C1C}">
                <a14:useLocalDpi xmlns:a14="http://schemas.microsoft.com/office/drawing/2010/main" val="0"/>
              </a:ext>
            </a:extLst>
          </a:blip>
          <a:srcRect t="5984" b="5984"/>
          <a:stretch>
            <a:fillRect/>
          </a:stretch>
        </p:blipFill>
        <p:spPr/>
      </p:pic>
      <p:sp>
        <p:nvSpPr>
          <p:cNvPr id="3" name="CuadroTexto 2">
            <a:extLst>
              <a:ext uri="{FF2B5EF4-FFF2-40B4-BE49-F238E27FC236}">
                <a16:creationId xmlns:a16="http://schemas.microsoft.com/office/drawing/2014/main" id="{4FA5DEA9-94D0-2BE4-18FA-F93147AED449}"/>
              </a:ext>
            </a:extLst>
          </p:cNvPr>
          <p:cNvSpPr txBox="1"/>
          <p:nvPr/>
        </p:nvSpPr>
        <p:spPr>
          <a:xfrm>
            <a:off x="190500" y="114692"/>
            <a:ext cx="6096000" cy="523220"/>
          </a:xfrm>
          <a:prstGeom prst="rect">
            <a:avLst/>
          </a:prstGeom>
          <a:noFill/>
        </p:spPr>
        <p:txBody>
          <a:bodyPr wrap="square">
            <a:spAutoFit/>
          </a:bodyPr>
          <a:lstStyle/>
          <a:p>
            <a:pPr algn="l"/>
            <a:r>
              <a:rPr lang="es-MX" sz="2800" b="0" i="0">
                <a:solidFill>
                  <a:srgbClr val="444444"/>
                </a:solidFill>
                <a:effectLst/>
                <a:latin typeface="-apple-system"/>
              </a:rPr>
              <a:t>Introducción a Tcl/Tk (tkinter)</a:t>
            </a:r>
            <a:endParaRPr lang="es-AR" sz="2800" b="0" i="0" dirty="0">
              <a:solidFill>
                <a:srgbClr val="444444"/>
              </a:solidFill>
              <a:effectLst/>
              <a:latin typeface="-apple-system"/>
            </a:endParaRPr>
          </a:p>
        </p:txBody>
      </p:sp>
      <p:pic>
        <p:nvPicPr>
          <p:cNvPr id="13" name="Imagen 12">
            <a:extLst>
              <a:ext uri="{FF2B5EF4-FFF2-40B4-BE49-F238E27FC236}">
                <a16:creationId xmlns:a16="http://schemas.microsoft.com/office/drawing/2014/main" id="{C8648B35-4F12-B49D-8F57-6F0792835852}"/>
              </a:ext>
            </a:extLst>
          </p:cNvPr>
          <p:cNvPicPr>
            <a:picLocks noChangeAspect="1"/>
          </p:cNvPicPr>
          <p:nvPr/>
        </p:nvPicPr>
        <p:blipFill>
          <a:blip r:embed="rId3"/>
          <a:stretch>
            <a:fillRect/>
          </a:stretch>
        </p:blipFill>
        <p:spPr>
          <a:xfrm>
            <a:off x="10951203" y="6392574"/>
            <a:ext cx="914400" cy="254336"/>
          </a:xfrm>
          <a:prstGeom prst="rect">
            <a:avLst/>
          </a:prstGeom>
        </p:spPr>
      </p:pic>
      <p:sp>
        <p:nvSpPr>
          <p:cNvPr id="2" name="CuadroTexto 1">
            <a:extLst>
              <a:ext uri="{FF2B5EF4-FFF2-40B4-BE49-F238E27FC236}">
                <a16:creationId xmlns:a16="http://schemas.microsoft.com/office/drawing/2014/main" id="{1D6947C7-4BE0-4C7D-5EC4-A0508477F393}"/>
              </a:ext>
            </a:extLst>
          </p:cNvPr>
          <p:cNvSpPr txBox="1"/>
          <p:nvPr/>
        </p:nvSpPr>
        <p:spPr>
          <a:xfrm>
            <a:off x="227171" y="609100"/>
            <a:ext cx="7195303" cy="369332"/>
          </a:xfrm>
          <a:prstGeom prst="rect">
            <a:avLst/>
          </a:prstGeom>
          <a:noFill/>
        </p:spPr>
        <p:txBody>
          <a:bodyPr wrap="none" rtlCol="0">
            <a:spAutoFit/>
          </a:bodyPr>
          <a:lstStyle/>
          <a:p>
            <a:r>
              <a:rPr lang="es-AR" dirty="0"/>
              <a:t> </a:t>
            </a:r>
            <a:r>
              <a:rPr lang="es-MX" dirty="0"/>
              <a:t>Posicionar elementos en </a:t>
            </a:r>
            <a:r>
              <a:rPr lang="es-MX" dirty="0" err="1"/>
              <a:t>Tcl</a:t>
            </a:r>
            <a:r>
              <a:rPr lang="es-MX" dirty="0"/>
              <a:t>/</a:t>
            </a:r>
            <a:r>
              <a:rPr lang="es-MX" dirty="0" err="1"/>
              <a:t>Tk</a:t>
            </a:r>
            <a:r>
              <a:rPr lang="es-MX" dirty="0"/>
              <a:t> (</a:t>
            </a:r>
            <a:r>
              <a:rPr lang="es-MX" dirty="0" err="1"/>
              <a:t>tkinter</a:t>
            </a:r>
            <a:r>
              <a:rPr lang="es-MX" dirty="0"/>
              <a:t>) </a:t>
            </a:r>
            <a:r>
              <a:rPr lang="es-MX" b="1" dirty="0"/>
              <a:t>Posición absoluta (place) </a:t>
            </a:r>
            <a:endParaRPr lang="es-AR" b="1" dirty="0"/>
          </a:p>
        </p:txBody>
      </p:sp>
      <p:sp>
        <p:nvSpPr>
          <p:cNvPr id="8" name="CuadroTexto 7">
            <a:extLst>
              <a:ext uri="{FF2B5EF4-FFF2-40B4-BE49-F238E27FC236}">
                <a16:creationId xmlns:a16="http://schemas.microsoft.com/office/drawing/2014/main" id="{9600AA6D-A4EF-3F22-D264-8DCB581F6CEC}"/>
              </a:ext>
            </a:extLst>
          </p:cNvPr>
          <p:cNvSpPr txBox="1"/>
          <p:nvPr/>
        </p:nvSpPr>
        <p:spPr>
          <a:xfrm>
            <a:off x="480499" y="1167324"/>
            <a:ext cx="7789508" cy="4524315"/>
          </a:xfrm>
          <a:prstGeom prst="rect">
            <a:avLst/>
          </a:prstGeom>
          <a:noFill/>
        </p:spPr>
        <p:txBody>
          <a:bodyPr wrap="square">
            <a:spAutoFit/>
          </a:bodyPr>
          <a:lstStyle/>
          <a:p>
            <a:r>
              <a:rPr lang="es-MX" sz="1200" dirty="0"/>
              <a:t>Esto explica por qué utilizamos la siguiente línea para que el marco de la aplicación (que es una instancia de </a:t>
            </a:r>
            <a:r>
              <a:rPr lang="es-MX" sz="1200" dirty="0" err="1"/>
              <a:t>ttk.Frame</a:t>
            </a:r>
            <a:r>
              <a:rPr lang="es-MX" sz="1200" dirty="0"/>
              <a:t> y que nos sirve como elemento padre) tenga siempre el mismo tamaño de la ventana.</a:t>
            </a:r>
          </a:p>
          <a:p>
            <a:endParaRPr lang="es-MX" sz="1200" dirty="0"/>
          </a:p>
          <a:p>
            <a:endParaRPr lang="es-MX" sz="1200" dirty="0">
              <a:solidFill>
                <a:srgbClr val="777777"/>
              </a:solidFill>
              <a:latin typeface="Source Code Pro" panose="020B0509030403020204" pitchFamily="49" charset="0"/>
            </a:endParaRPr>
          </a:p>
          <a:p>
            <a:endParaRPr lang="es-MX" sz="1200" dirty="0">
              <a:solidFill>
                <a:srgbClr val="777777"/>
              </a:solidFill>
              <a:latin typeface="Source Code Pro" panose="020B0509030403020204" pitchFamily="49" charset="0"/>
            </a:endParaRPr>
          </a:p>
          <a:p>
            <a:r>
              <a:rPr lang="es-MX" sz="1200" dirty="0"/>
              <a:t>Del mismo modo operan </a:t>
            </a:r>
            <a:r>
              <a:rPr lang="es-MX" sz="1200" dirty="0" err="1"/>
              <a:t>relx</a:t>
            </a:r>
            <a:r>
              <a:rPr lang="es-MX" sz="1200" dirty="0"/>
              <a:t> y </a:t>
            </a:r>
            <a:r>
              <a:rPr lang="es-MX" sz="1200" dirty="0" err="1"/>
              <a:t>rely</a:t>
            </a:r>
            <a:r>
              <a:rPr lang="es-MX" sz="1200" dirty="0"/>
              <a:t>, que expresan la posición de un elemento en términos proporcionales.</a:t>
            </a:r>
          </a:p>
          <a:p>
            <a:endParaRPr lang="es-MX" sz="1200" dirty="0"/>
          </a:p>
          <a:p>
            <a:endParaRPr lang="en-US" sz="1200" b="0" i="0" dirty="0">
              <a:solidFill>
                <a:srgbClr val="121212"/>
              </a:solidFill>
              <a:effectLst/>
              <a:latin typeface="Source Code Pro" panose="020B0509030403020204" pitchFamily="49" charset="0"/>
            </a:endParaRPr>
          </a:p>
          <a:p>
            <a:br>
              <a:rPr lang="en-US" sz="1200" b="0" i="0" dirty="0">
                <a:solidFill>
                  <a:srgbClr val="121212"/>
                </a:solidFill>
                <a:effectLst/>
                <a:latin typeface="Source Code Pro" panose="020B0509030403020204" pitchFamily="49" charset="0"/>
              </a:rPr>
            </a:br>
            <a:r>
              <a:rPr lang="es-MX" sz="1200" dirty="0"/>
              <a:t>Así, al abrir el programa, cuando el tamaño de la ventana es de 300×200, el botón se encontrará en la posición (30, 20), ya que 300x0.1 = 30 y 200x0.1 = 20. A medida que el tamaño de la ventana cambie, </a:t>
            </a:r>
            <a:r>
              <a:rPr lang="es-MX" sz="1200" dirty="0" err="1"/>
              <a:t>Tk</a:t>
            </a:r>
            <a:r>
              <a:rPr lang="es-MX" sz="1200" dirty="0"/>
              <a:t> actualizará la posición del botón para que siempre cumpla con el 10% de la medida.</a:t>
            </a:r>
          </a:p>
          <a:p>
            <a:endParaRPr lang="es-MX" sz="1200" dirty="0"/>
          </a:p>
          <a:p>
            <a:r>
              <a:rPr lang="es-MX" sz="1200" dirty="0" err="1"/>
              <a:t>relwidth</a:t>
            </a:r>
            <a:r>
              <a:rPr lang="es-MX" sz="1200" dirty="0"/>
              <a:t>, </a:t>
            </a:r>
            <a:r>
              <a:rPr lang="es-MX" sz="1200" dirty="0" err="1"/>
              <a:t>relheight</a:t>
            </a:r>
            <a:r>
              <a:rPr lang="es-MX" sz="1200" dirty="0"/>
              <a:t>, </a:t>
            </a:r>
            <a:r>
              <a:rPr lang="es-MX" sz="1200" dirty="0" err="1"/>
              <a:t>relx</a:t>
            </a:r>
            <a:r>
              <a:rPr lang="es-MX" sz="1200" dirty="0"/>
              <a:t> y </a:t>
            </a:r>
            <a:r>
              <a:rPr lang="es-MX" sz="1200" dirty="0" err="1"/>
              <a:t>rely</a:t>
            </a:r>
            <a:r>
              <a:rPr lang="es-MX" sz="1200" dirty="0"/>
              <a:t> aceptan valores entre 0 y 1.</a:t>
            </a:r>
          </a:p>
          <a:p>
            <a:endParaRPr lang="es-MX" sz="1200" dirty="0"/>
          </a:p>
          <a:p>
            <a:r>
              <a:rPr lang="es-MX" sz="1200" dirty="0"/>
              <a:t>El método place() para posicionar elementos es bastante sencillo de comprender, sobre todo para usuarios de otras librerías y otros lenguajes con los que hayan desarrollado aplicaciones de escritorio. Brinda exactitud en cada uno de los objetos de nuestra interfaz y puede resultar útil en muchos casos.</a:t>
            </a:r>
          </a:p>
          <a:p>
            <a:endParaRPr lang="es-MX" sz="1200" dirty="0"/>
          </a:p>
          <a:p>
            <a:r>
              <a:rPr lang="es-MX" sz="1200" dirty="0"/>
              <a:t>El principal problema radica al momento de expandir o contraer la ventana. Si bien los argumentos proporcionales descriptos anteriormente pueden ser útiles, generalmente resultan no ser suficientes. Ubicar elementos de forma absoluta (indicando su posición como coordenadas X e Y) implica una ventana estática, que generará espacios vacíos cuando el usuario la agrande o bien se perderán algunos elementos de la vista cuando ésta se contraiga.</a:t>
            </a:r>
            <a:endParaRPr lang="es-AR" sz="1200" dirty="0"/>
          </a:p>
        </p:txBody>
      </p:sp>
      <p:pic>
        <p:nvPicPr>
          <p:cNvPr id="3074" name="Picture 2" descr="Un botón ubicado en forma absoluta en Tcl/Tk (tkinter)">
            <a:extLst>
              <a:ext uri="{FF2B5EF4-FFF2-40B4-BE49-F238E27FC236}">
                <a16:creationId xmlns:a16="http://schemas.microsoft.com/office/drawing/2014/main" id="{1D4BAF27-D0F9-AA56-DBAF-4630D756A6B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34951" y="460627"/>
            <a:ext cx="2876550" cy="192405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Posición absoluta y tamaño de un elemento en Tcl/Tk (tkinter)">
            <a:extLst>
              <a:ext uri="{FF2B5EF4-FFF2-40B4-BE49-F238E27FC236}">
                <a16:creationId xmlns:a16="http://schemas.microsoft.com/office/drawing/2014/main" id="{23DA8BB3-2F76-F5BB-1DD4-D7220138A55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34951" y="2660370"/>
            <a:ext cx="2876550" cy="1924050"/>
          </a:xfrm>
          <a:prstGeom prst="rect">
            <a:avLst/>
          </a:prstGeom>
          <a:noFill/>
          <a:extLst>
            <a:ext uri="{909E8E84-426E-40DD-AFC4-6F175D3DCCD1}">
              <a14:hiddenFill xmlns:a14="http://schemas.microsoft.com/office/drawing/2010/main">
                <a:solidFill>
                  <a:srgbClr val="FFFFFF"/>
                </a:solidFill>
              </a14:hiddenFill>
            </a:ext>
          </a:extLst>
        </p:spPr>
      </p:pic>
      <p:sp>
        <p:nvSpPr>
          <p:cNvPr id="9" name="CuadroTexto 8">
            <a:extLst>
              <a:ext uri="{FF2B5EF4-FFF2-40B4-BE49-F238E27FC236}">
                <a16:creationId xmlns:a16="http://schemas.microsoft.com/office/drawing/2014/main" id="{1922A176-DC31-CA21-70AE-496BCEE98659}"/>
              </a:ext>
            </a:extLst>
          </p:cNvPr>
          <p:cNvSpPr txBox="1"/>
          <p:nvPr/>
        </p:nvSpPr>
        <p:spPr>
          <a:xfrm>
            <a:off x="553069" y="1781672"/>
            <a:ext cx="6197600" cy="276999"/>
          </a:xfrm>
          <a:prstGeom prst="rect">
            <a:avLst/>
          </a:prstGeom>
          <a:solidFill>
            <a:schemeClr val="tx1">
              <a:lumMod val="85000"/>
              <a:lumOff val="15000"/>
            </a:schemeClr>
          </a:solidFill>
        </p:spPr>
        <p:txBody>
          <a:bodyPr wrap="square">
            <a:spAutoFit/>
          </a:bodyPr>
          <a:lstStyle/>
          <a:p>
            <a:r>
              <a:rPr lang="en-US" sz="1200" b="0" dirty="0">
                <a:solidFill>
                  <a:srgbClr val="D4D4D4"/>
                </a:solidFill>
                <a:effectLst/>
                <a:latin typeface="Consolas" panose="020B0609020204030204" pitchFamily="49" charset="0"/>
              </a:rPr>
              <a:t>        </a:t>
            </a:r>
            <a:r>
              <a:rPr lang="en-US" sz="1200" b="0" dirty="0" err="1">
                <a:solidFill>
                  <a:srgbClr val="9CDCFE"/>
                </a:solidFill>
                <a:effectLst/>
                <a:latin typeface="Consolas" panose="020B0609020204030204" pitchFamily="49" charset="0"/>
              </a:rPr>
              <a:t>self</a:t>
            </a:r>
            <a:r>
              <a:rPr lang="en-US" sz="1200" b="0" dirty="0" err="1">
                <a:solidFill>
                  <a:srgbClr val="D4D4D4"/>
                </a:solidFill>
                <a:effectLst/>
                <a:latin typeface="Consolas" panose="020B0609020204030204" pitchFamily="49" charset="0"/>
              </a:rPr>
              <a:t>.</a:t>
            </a:r>
            <a:r>
              <a:rPr lang="en-US" sz="1200" b="0" dirty="0" err="1">
                <a:solidFill>
                  <a:srgbClr val="9CDCFE"/>
                </a:solidFill>
                <a:effectLst/>
                <a:latin typeface="Consolas" panose="020B0609020204030204" pitchFamily="49" charset="0"/>
              </a:rPr>
              <a:t>button</a:t>
            </a:r>
            <a:r>
              <a:rPr lang="en-US" sz="1200" b="0" dirty="0" err="1">
                <a:solidFill>
                  <a:srgbClr val="D4D4D4"/>
                </a:solidFill>
                <a:effectLst/>
                <a:latin typeface="Consolas" panose="020B0609020204030204" pitchFamily="49" charset="0"/>
              </a:rPr>
              <a:t>.</a:t>
            </a:r>
            <a:r>
              <a:rPr lang="en-US" sz="1200" b="0" dirty="0" err="1">
                <a:solidFill>
                  <a:srgbClr val="9CDCFE"/>
                </a:solidFill>
                <a:effectLst/>
                <a:latin typeface="Consolas" panose="020B0609020204030204" pitchFamily="49" charset="0"/>
              </a:rPr>
              <a:t>place</a:t>
            </a:r>
            <a:r>
              <a:rPr lang="en-US" sz="1200" b="0" dirty="0">
                <a:solidFill>
                  <a:srgbClr val="D4D4D4"/>
                </a:solidFill>
                <a:effectLst/>
                <a:latin typeface="Consolas" panose="020B0609020204030204" pitchFamily="49" charset="0"/>
              </a:rPr>
              <a:t>(</a:t>
            </a:r>
            <a:r>
              <a:rPr lang="en-US" sz="1200" b="0" dirty="0" err="1">
                <a:solidFill>
                  <a:srgbClr val="9CDCFE"/>
                </a:solidFill>
                <a:effectLst/>
                <a:latin typeface="Consolas" panose="020B0609020204030204" pitchFamily="49" charset="0"/>
              </a:rPr>
              <a:t>relwidth</a:t>
            </a:r>
            <a:r>
              <a:rPr lang="en-US" sz="1200" b="0" dirty="0">
                <a:solidFill>
                  <a:srgbClr val="D4D4D4"/>
                </a:solidFill>
                <a:effectLst/>
                <a:latin typeface="Consolas" panose="020B0609020204030204" pitchFamily="49" charset="0"/>
              </a:rPr>
              <a:t>=</a:t>
            </a:r>
            <a:r>
              <a:rPr lang="en-US" sz="1200" b="0" dirty="0">
                <a:solidFill>
                  <a:srgbClr val="B5CEA8"/>
                </a:solidFill>
                <a:effectLst/>
                <a:latin typeface="Consolas" panose="020B0609020204030204" pitchFamily="49" charset="0"/>
              </a:rPr>
              <a:t>0.5</a:t>
            </a:r>
            <a:r>
              <a:rPr lang="en-US" sz="1200" b="0" dirty="0">
                <a:solidFill>
                  <a:srgbClr val="D4D4D4"/>
                </a:solidFill>
                <a:effectLst/>
                <a:latin typeface="Consolas" panose="020B0609020204030204" pitchFamily="49" charset="0"/>
              </a:rPr>
              <a:t>, </a:t>
            </a:r>
            <a:r>
              <a:rPr lang="en-US" sz="1200" b="0" dirty="0" err="1">
                <a:solidFill>
                  <a:srgbClr val="9CDCFE"/>
                </a:solidFill>
                <a:effectLst/>
                <a:latin typeface="Consolas" panose="020B0609020204030204" pitchFamily="49" charset="0"/>
              </a:rPr>
              <a:t>relheight</a:t>
            </a:r>
            <a:r>
              <a:rPr lang="en-US" sz="1200" b="0" dirty="0">
                <a:solidFill>
                  <a:srgbClr val="D4D4D4"/>
                </a:solidFill>
                <a:effectLst/>
                <a:latin typeface="Consolas" panose="020B0609020204030204" pitchFamily="49" charset="0"/>
              </a:rPr>
              <a:t>=</a:t>
            </a:r>
            <a:r>
              <a:rPr lang="en-US" sz="1200" b="0" dirty="0">
                <a:solidFill>
                  <a:srgbClr val="B5CEA8"/>
                </a:solidFill>
                <a:effectLst/>
                <a:latin typeface="Consolas" panose="020B0609020204030204" pitchFamily="49" charset="0"/>
              </a:rPr>
              <a:t>0.5</a:t>
            </a:r>
            <a:r>
              <a:rPr lang="en-US" sz="1200" b="0" dirty="0">
                <a:solidFill>
                  <a:srgbClr val="D4D4D4"/>
                </a:solidFill>
                <a:effectLst/>
                <a:latin typeface="Consolas" panose="020B0609020204030204" pitchFamily="49" charset="0"/>
              </a:rPr>
              <a:t>)</a:t>
            </a:r>
          </a:p>
        </p:txBody>
      </p:sp>
      <p:sp>
        <p:nvSpPr>
          <p:cNvPr id="11" name="CuadroTexto 10">
            <a:extLst>
              <a:ext uri="{FF2B5EF4-FFF2-40B4-BE49-F238E27FC236}">
                <a16:creationId xmlns:a16="http://schemas.microsoft.com/office/drawing/2014/main" id="{E025EFA1-C94D-E5D8-9722-58A1954DA3A0}"/>
              </a:ext>
            </a:extLst>
          </p:cNvPr>
          <p:cNvSpPr txBox="1"/>
          <p:nvPr/>
        </p:nvSpPr>
        <p:spPr>
          <a:xfrm>
            <a:off x="589642" y="2487366"/>
            <a:ext cx="7480302" cy="276999"/>
          </a:xfrm>
          <a:prstGeom prst="rect">
            <a:avLst/>
          </a:prstGeom>
          <a:solidFill>
            <a:schemeClr val="tx1">
              <a:lumMod val="85000"/>
              <a:lumOff val="15000"/>
            </a:schemeClr>
          </a:solidFill>
        </p:spPr>
        <p:txBody>
          <a:bodyPr wrap="square">
            <a:spAutoFit/>
          </a:bodyPr>
          <a:lstStyle/>
          <a:p>
            <a:r>
              <a:rPr lang="en-US" sz="1200" b="0" dirty="0">
                <a:solidFill>
                  <a:srgbClr val="D4D4D4"/>
                </a:solidFill>
                <a:effectLst/>
                <a:latin typeface="Consolas" panose="020B0609020204030204" pitchFamily="49" charset="0"/>
              </a:rPr>
              <a:t>        </a:t>
            </a:r>
            <a:r>
              <a:rPr lang="en-US" sz="1200" b="0" dirty="0" err="1">
                <a:solidFill>
                  <a:srgbClr val="9CDCFE"/>
                </a:solidFill>
                <a:effectLst/>
                <a:latin typeface="Consolas" panose="020B0609020204030204" pitchFamily="49" charset="0"/>
              </a:rPr>
              <a:t>self</a:t>
            </a:r>
            <a:r>
              <a:rPr lang="en-US" sz="1200" b="0" dirty="0" err="1">
                <a:solidFill>
                  <a:srgbClr val="D4D4D4"/>
                </a:solidFill>
                <a:effectLst/>
                <a:latin typeface="Consolas" panose="020B0609020204030204" pitchFamily="49" charset="0"/>
              </a:rPr>
              <a:t>.</a:t>
            </a:r>
            <a:r>
              <a:rPr lang="en-US" sz="1200" b="0" dirty="0" err="1">
                <a:solidFill>
                  <a:srgbClr val="9CDCFE"/>
                </a:solidFill>
                <a:effectLst/>
                <a:latin typeface="Consolas" panose="020B0609020204030204" pitchFamily="49" charset="0"/>
              </a:rPr>
              <a:t>button</a:t>
            </a:r>
            <a:r>
              <a:rPr lang="en-US" sz="1200" b="0" dirty="0" err="1">
                <a:solidFill>
                  <a:srgbClr val="D4D4D4"/>
                </a:solidFill>
                <a:effectLst/>
                <a:latin typeface="Consolas" panose="020B0609020204030204" pitchFamily="49" charset="0"/>
              </a:rPr>
              <a:t>.</a:t>
            </a:r>
            <a:r>
              <a:rPr lang="en-US" sz="1200" b="0" dirty="0" err="1">
                <a:solidFill>
                  <a:srgbClr val="9CDCFE"/>
                </a:solidFill>
                <a:effectLst/>
                <a:latin typeface="Consolas" panose="020B0609020204030204" pitchFamily="49" charset="0"/>
              </a:rPr>
              <a:t>place</a:t>
            </a:r>
            <a:r>
              <a:rPr lang="en-US" sz="1200" b="0" dirty="0">
                <a:solidFill>
                  <a:srgbClr val="D4D4D4"/>
                </a:solidFill>
                <a:effectLst/>
                <a:latin typeface="Consolas" panose="020B0609020204030204" pitchFamily="49" charset="0"/>
              </a:rPr>
              <a:t>(</a:t>
            </a:r>
            <a:r>
              <a:rPr lang="en-US" sz="1200" b="0" dirty="0" err="1">
                <a:solidFill>
                  <a:srgbClr val="9CDCFE"/>
                </a:solidFill>
                <a:effectLst/>
                <a:latin typeface="Consolas" panose="020B0609020204030204" pitchFamily="49" charset="0"/>
              </a:rPr>
              <a:t>relx</a:t>
            </a:r>
            <a:r>
              <a:rPr lang="en-US" sz="1200" b="0" dirty="0">
                <a:solidFill>
                  <a:srgbClr val="D4D4D4"/>
                </a:solidFill>
                <a:effectLst/>
                <a:latin typeface="Consolas" panose="020B0609020204030204" pitchFamily="49" charset="0"/>
              </a:rPr>
              <a:t>=</a:t>
            </a:r>
            <a:r>
              <a:rPr lang="en-US" sz="1200" b="0" dirty="0">
                <a:solidFill>
                  <a:srgbClr val="B5CEA8"/>
                </a:solidFill>
                <a:effectLst/>
                <a:latin typeface="Consolas" panose="020B0609020204030204" pitchFamily="49" charset="0"/>
              </a:rPr>
              <a:t>0.1</a:t>
            </a:r>
            <a:r>
              <a:rPr lang="en-US" sz="1200" b="0" dirty="0">
                <a:solidFill>
                  <a:srgbClr val="D4D4D4"/>
                </a:solidFill>
                <a:effectLst/>
                <a:latin typeface="Consolas" panose="020B0609020204030204" pitchFamily="49" charset="0"/>
              </a:rPr>
              <a:t>, </a:t>
            </a:r>
            <a:r>
              <a:rPr lang="en-US" sz="1200" b="0" dirty="0">
                <a:solidFill>
                  <a:srgbClr val="9CDCFE"/>
                </a:solidFill>
                <a:effectLst/>
                <a:latin typeface="Consolas" panose="020B0609020204030204" pitchFamily="49" charset="0"/>
              </a:rPr>
              <a:t>rely</a:t>
            </a:r>
            <a:r>
              <a:rPr lang="en-US" sz="1200" b="0" dirty="0">
                <a:solidFill>
                  <a:srgbClr val="D4D4D4"/>
                </a:solidFill>
                <a:effectLst/>
                <a:latin typeface="Consolas" panose="020B0609020204030204" pitchFamily="49" charset="0"/>
              </a:rPr>
              <a:t>=</a:t>
            </a:r>
            <a:r>
              <a:rPr lang="en-US" sz="1200" b="0" dirty="0">
                <a:solidFill>
                  <a:srgbClr val="B5CEA8"/>
                </a:solidFill>
                <a:effectLst/>
                <a:latin typeface="Consolas" panose="020B0609020204030204" pitchFamily="49" charset="0"/>
              </a:rPr>
              <a:t>0.1</a:t>
            </a:r>
            <a:r>
              <a:rPr lang="en-US" sz="1200" b="0" dirty="0">
                <a:solidFill>
                  <a:srgbClr val="D4D4D4"/>
                </a:solidFill>
                <a:effectLst/>
                <a:latin typeface="Consolas" panose="020B0609020204030204" pitchFamily="49" charset="0"/>
              </a:rPr>
              <a:t>, </a:t>
            </a:r>
            <a:r>
              <a:rPr lang="en-US" sz="1200" b="0" dirty="0" err="1">
                <a:solidFill>
                  <a:srgbClr val="9CDCFE"/>
                </a:solidFill>
                <a:effectLst/>
                <a:latin typeface="Consolas" panose="020B0609020204030204" pitchFamily="49" charset="0"/>
              </a:rPr>
              <a:t>relwidth</a:t>
            </a:r>
            <a:r>
              <a:rPr lang="en-US" sz="1200" b="0" dirty="0">
                <a:solidFill>
                  <a:srgbClr val="D4D4D4"/>
                </a:solidFill>
                <a:effectLst/>
                <a:latin typeface="Consolas" panose="020B0609020204030204" pitchFamily="49" charset="0"/>
              </a:rPr>
              <a:t>=</a:t>
            </a:r>
            <a:r>
              <a:rPr lang="en-US" sz="1200" b="0" dirty="0">
                <a:solidFill>
                  <a:srgbClr val="B5CEA8"/>
                </a:solidFill>
                <a:effectLst/>
                <a:latin typeface="Consolas" panose="020B0609020204030204" pitchFamily="49" charset="0"/>
              </a:rPr>
              <a:t>0.5</a:t>
            </a:r>
            <a:r>
              <a:rPr lang="en-US" sz="1200" b="0" dirty="0">
                <a:solidFill>
                  <a:srgbClr val="D4D4D4"/>
                </a:solidFill>
                <a:effectLst/>
                <a:latin typeface="Consolas" panose="020B0609020204030204" pitchFamily="49" charset="0"/>
              </a:rPr>
              <a:t>, </a:t>
            </a:r>
            <a:r>
              <a:rPr lang="en-US" sz="1200" b="0" dirty="0" err="1">
                <a:solidFill>
                  <a:srgbClr val="9CDCFE"/>
                </a:solidFill>
                <a:effectLst/>
                <a:latin typeface="Consolas" panose="020B0609020204030204" pitchFamily="49" charset="0"/>
              </a:rPr>
              <a:t>relheight</a:t>
            </a:r>
            <a:r>
              <a:rPr lang="en-US" sz="1200" b="0" dirty="0">
                <a:solidFill>
                  <a:srgbClr val="D4D4D4"/>
                </a:solidFill>
                <a:effectLst/>
                <a:latin typeface="Consolas" panose="020B0609020204030204" pitchFamily="49" charset="0"/>
              </a:rPr>
              <a:t>=</a:t>
            </a:r>
            <a:r>
              <a:rPr lang="en-US" sz="1200" b="0" dirty="0">
                <a:solidFill>
                  <a:srgbClr val="B5CEA8"/>
                </a:solidFill>
                <a:effectLst/>
                <a:latin typeface="Consolas" panose="020B0609020204030204" pitchFamily="49" charset="0"/>
              </a:rPr>
              <a:t>0.5</a:t>
            </a:r>
            <a:r>
              <a:rPr lang="en-US" sz="1200" b="0" dirty="0">
                <a:solidFill>
                  <a:srgbClr val="D4D4D4"/>
                </a:solidFill>
                <a:effectLst/>
                <a:latin typeface="Consolas" panose="020B0609020204030204" pitchFamily="49" charset="0"/>
              </a:rPr>
              <a:t>)</a:t>
            </a:r>
          </a:p>
        </p:txBody>
      </p:sp>
      <p:sp>
        <p:nvSpPr>
          <p:cNvPr id="14" name="CuadroTexto 13">
            <a:extLst>
              <a:ext uri="{FF2B5EF4-FFF2-40B4-BE49-F238E27FC236}">
                <a16:creationId xmlns:a16="http://schemas.microsoft.com/office/drawing/2014/main" id="{EBB662AA-6BFB-2048-6B21-914B9FA2F737}"/>
              </a:ext>
            </a:extLst>
          </p:cNvPr>
          <p:cNvSpPr txBox="1"/>
          <p:nvPr/>
        </p:nvSpPr>
        <p:spPr>
          <a:xfrm>
            <a:off x="480499" y="5894630"/>
            <a:ext cx="922047" cy="461665"/>
          </a:xfrm>
          <a:prstGeom prst="rect">
            <a:avLst/>
          </a:prstGeom>
          <a:noFill/>
        </p:spPr>
        <p:txBody>
          <a:bodyPr wrap="none" rtlCol="0">
            <a:spAutoFit/>
          </a:bodyPr>
          <a:lstStyle/>
          <a:p>
            <a:r>
              <a:rPr lang="es-AR" sz="2400" dirty="0">
                <a:solidFill>
                  <a:schemeClr val="accent1">
                    <a:lumMod val="75000"/>
                  </a:schemeClr>
                </a:solidFill>
                <a:effectLst>
                  <a:outerShdw blurRad="38100" dist="38100" dir="2700000" algn="tl">
                    <a:srgbClr val="000000">
                      <a:alpha val="43137"/>
                    </a:srgbClr>
                  </a:outerShdw>
                </a:effectLst>
              </a:rPr>
              <a:t>place</a:t>
            </a:r>
          </a:p>
        </p:txBody>
      </p:sp>
      <p:pic>
        <p:nvPicPr>
          <p:cNvPr id="15" name="Imagen 14">
            <a:hlinkClick r:id="rId6"/>
            <a:extLst>
              <a:ext uri="{FF2B5EF4-FFF2-40B4-BE49-F238E27FC236}">
                <a16:creationId xmlns:a16="http://schemas.microsoft.com/office/drawing/2014/main" id="{4F901FC3-F547-4388-4283-EBDFAFD00D0D}"/>
              </a:ext>
            </a:extLst>
          </p:cNvPr>
          <p:cNvPicPr>
            <a:picLocks noChangeAspect="1"/>
          </p:cNvPicPr>
          <p:nvPr/>
        </p:nvPicPr>
        <p:blipFill>
          <a:blip r:embed="rId7">
            <a:duotone>
              <a:prstClr val="black"/>
              <a:schemeClr val="accent1">
                <a:tint val="45000"/>
                <a:satMod val="400000"/>
              </a:schemeClr>
            </a:duotone>
          </a:blip>
          <a:stretch>
            <a:fillRect/>
          </a:stretch>
        </p:blipFill>
        <p:spPr>
          <a:xfrm>
            <a:off x="10979525" y="5355238"/>
            <a:ext cx="992674" cy="771009"/>
          </a:xfrm>
          <a:prstGeom prst="rect">
            <a:avLst/>
          </a:prstGeom>
        </p:spPr>
      </p:pic>
      <p:sp>
        <p:nvSpPr>
          <p:cNvPr id="16" name="CuadroTexto 15">
            <a:extLst>
              <a:ext uri="{FF2B5EF4-FFF2-40B4-BE49-F238E27FC236}">
                <a16:creationId xmlns:a16="http://schemas.microsoft.com/office/drawing/2014/main" id="{D4FC81FF-AA24-D0D1-3DF9-41391BF30887}"/>
              </a:ext>
            </a:extLst>
          </p:cNvPr>
          <p:cNvSpPr txBox="1"/>
          <p:nvPr/>
        </p:nvSpPr>
        <p:spPr>
          <a:xfrm>
            <a:off x="10751048" y="6142289"/>
            <a:ext cx="1346844" cy="276999"/>
          </a:xfrm>
          <a:prstGeom prst="rect">
            <a:avLst/>
          </a:prstGeom>
          <a:noFill/>
        </p:spPr>
        <p:txBody>
          <a:bodyPr wrap="none" rtlCol="0">
            <a:spAutoFit/>
          </a:bodyPr>
          <a:lstStyle/>
          <a:p>
            <a:r>
              <a:rPr lang="es-AR" sz="1200" b="1" dirty="0">
                <a:solidFill>
                  <a:srgbClr val="3A8995"/>
                </a:solidFill>
              </a:rPr>
              <a:t>03-GUI Place.py</a:t>
            </a:r>
          </a:p>
        </p:txBody>
      </p:sp>
      <p:pic>
        <p:nvPicPr>
          <p:cNvPr id="5" name="Cámara 4">
            <a:extLst>
              <a:ext uri="{FF2B5EF4-FFF2-40B4-BE49-F238E27FC236}">
                <a16:creationId xmlns:a16="http://schemas.microsoft.com/office/drawing/2014/main" id="{9AC548B5-0894-2810-5B46-4F49EBB5DD57}"/>
              </a:ext>
            </a:extLst>
          </p:cNvPr>
          <p:cNvPicPr>
            <a:picLocks noChangeAspect="1"/>
            <a:extLst>
              <a:ext uri="{51228E76-BA90-4043-B771-695A4F85340A}">
                <alf:liveFeedProps xmlns:alf="http://schemas.microsoft.com/office/drawing/2021/livefeed"/>
              </a:ext>
            </a:extLst>
          </p:cNvPicPr>
          <p:nvPr/>
        </p:nvPicPr>
        <p:blipFill>
          <a:blip r:embed="rId8">
            <a:extLst>
              <a:ext uri="{96DAC541-7B7A-43D3-8B79-37D633B846F1}">
                <asvg:svgBlip xmlns:asvg="http://schemas.microsoft.com/office/drawing/2016/SVG/main" r:embed="rId9"/>
              </a:ext>
            </a:extLst>
          </a:blip>
          <a:stretch>
            <a:fillRect/>
          </a:stretch>
        </p:blipFill>
        <p:spPr>
          <a:xfrm>
            <a:off x="9069653" y="5102197"/>
            <a:ext cx="1539112" cy="1539112"/>
          </a:xfrm>
          <a:prstGeom prst="ellipse">
            <a:avLst/>
          </a:prstGeom>
          <a:ln>
            <a:noFill/>
          </a:ln>
          <a:effectLst>
            <a:outerShdw blurRad="190500" algn="tl" rotWithShape="0">
              <a:srgbClr val="000000">
                <a:alpha val="30000"/>
              </a:srgbClr>
            </a:outerShdw>
          </a:effectLst>
        </p:spPr>
      </p:pic>
    </p:spTree>
    <p:extLst>
      <p:ext uri="{BB962C8B-B14F-4D97-AF65-F5344CB8AC3E}">
        <p14:creationId xmlns:p14="http://schemas.microsoft.com/office/powerpoint/2010/main" val="14196017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3">
            <a:extLst>
              <a:ext uri="{FF2B5EF4-FFF2-40B4-BE49-F238E27FC236}">
                <a16:creationId xmlns:a16="http://schemas.microsoft.com/office/drawing/2014/main" id="{F397BEEA-3871-ECAE-B0D2-E04FB88C81F9}"/>
              </a:ext>
            </a:extLst>
          </p:cNvPr>
          <p:cNvSpPr txBox="1"/>
          <p:nvPr/>
        </p:nvSpPr>
        <p:spPr>
          <a:xfrm>
            <a:off x="6820911" y="2719137"/>
            <a:ext cx="3568440" cy="830997"/>
          </a:xfrm>
          <a:prstGeom prst="rect">
            <a:avLst/>
          </a:prstGeom>
          <a:noFill/>
        </p:spPr>
        <p:txBody>
          <a:bodyPr wrap="square" rtlCol="0" anchor="ctr">
            <a:spAutoFit/>
          </a:bodyPr>
          <a:lstStyle/>
          <a:p>
            <a:r>
              <a:rPr lang="es-MX" altLang="ko-KR" sz="4800" b="1" dirty="0">
                <a:solidFill>
                  <a:schemeClr val="bg1"/>
                </a:solidFill>
                <a:cs typeface="Arial" pitchFamily="34" charset="0"/>
              </a:rPr>
              <a:t>PYTHON</a:t>
            </a:r>
            <a:endParaRPr lang="ko-KR" altLang="en-US" sz="4800" b="1" dirty="0">
              <a:solidFill>
                <a:schemeClr val="bg1"/>
              </a:solidFill>
              <a:cs typeface="Arial" pitchFamily="34" charset="0"/>
            </a:endParaRPr>
          </a:p>
        </p:txBody>
      </p:sp>
      <p:sp>
        <p:nvSpPr>
          <p:cNvPr id="8" name="TextBox 5">
            <a:extLst>
              <a:ext uri="{FF2B5EF4-FFF2-40B4-BE49-F238E27FC236}">
                <a16:creationId xmlns:a16="http://schemas.microsoft.com/office/drawing/2014/main" id="{8A39D584-A11D-4AAD-1B6C-5F10130F53CC}"/>
              </a:ext>
            </a:extLst>
          </p:cNvPr>
          <p:cNvSpPr txBox="1"/>
          <p:nvPr/>
        </p:nvSpPr>
        <p:spPr>
          <a:xfrm>
            <a:off x="6859917" y="3386897"/>
            <a:ext cx="3568440" cy="830997"/>
          </a:xfrm>
          <a:prstGeom prst="rect">
            <a:avLst/>
          </a:prstGeom>
          <a:noFill/>
        </p:spPr>
        <p:txBody>
          <a:bodyPr wrap="square" rtlCol="0" anchor="ctr">
            <a:spAutoFit/>
          </a:bodyPr>
          <a:lstStyle/>
          <a:p>
            <a:pPr algn="l" rtl="0"/>
            <a:r>
              <a:rPr lang="es-MX" sz="2400" b="1" i="0" dirty="0">
                <a:solidFill>
                  <a:schemeClr val="bg1"/>
                </a:solidFill>
                <a:effectLst/>
                <a:latin typeface="Lato" panose="020F0502020204030203" pitchFamily="34" charset="0"/>
              </a:rPr>
              <a:t>Posicionar elementos en </a:t>
            </a:r>
            <a:r>
              <a:rPr lang="es-MX" sz="2400" b="1" i="0" dirty="0" err="1">
                <a:solidFill>
                  <a:schemeClr val="bg1"/>
                </a:solidFill>
                <a:effectLst/>
                <a:latin typeface="Lato" panose="020F0502020204030203" pitchFamily="34" charset="0"/>
              </a:rPr>
              <a:t>Tcl</a:t>
            </a:r>
            <a:r>
              <a:rPr lang="es-MX" sz="2400" b="1" i="0" dirty="0">
                <a:solidFill>
                  <a:schemeClr val="bg1"/>
                </a:solidFill>
                <a:effectLst/>
                <a:latin typeface="Lato" panose="020F0502020204030203" pitchFamily="34" charset="0"/>
              </a:rPr>
              <a:t>/</a:t>
            </a:r>
            <a:r>
              <a:rPr lang="es-MX" sz="2400" b="1" i="0" dirty="0" err="1">
                <a:solidFill>
                  <a:schemeClr val="bg1"/>
                </a:solidFill>
                <a:effectLst/>
                <a:latin typeface="Lato" panose="020F0502020204030203" pitchFamily="34" charset="0"/>
              </a:rPr>
              <a:t>Tk</a:t>
            </a:r>
            <a:r>
              <a:rPr lang="es-MX" sz="2400" b="1" i="0" dirty="0">
                <a:solidFill>
                  <a:schemeClr val="bg1"/>
                </a:solidFill>
                <a:effectLst/>
                <a:latin typeface="Lato" panose="020F0502020204030203" pitchFamily="34" charset="0"/>
              </a:rPr>
              <a:t> (</a:t>
            </a:r>
            <a:r>
              <a:rPr lang="es-MX" sz="2400" b="1" i="0" dirty="0" err="1">
                <a:solidFill>
                  <a:schemeClr val="bg1"/>
                </a:solidFill>
                <a:effectLst/>
                <a:latin typeface="Lato" panose="020F0502020204030203" pitchFamily="34" charset="0"/>
              </a:rPr>
              <a:t>tkinter</a:t>
            </a:r>
            <a:r>
              <a:rPr lang="es-MX" sz="2400" b="1" i="0" dirty="0">
                <a:solidFill>
                  <a:schemeClr val="bg1"/>
                </a:solidFill>
                <a:effectLst/>
                <a:latin typeface="Lato" panose="020F0502020204030203" pitchFamily="34" charset="0"/>
              </a:rPr>
              <a:t>)</a:t>
            </a:r>
          </a:p>
        </p:txBody>
      </p:sp>
      <p:sp>
        <p:nvSpPr>
          <p:cNvPr id="9" name="CuadroTexto 8">
            <a:extLst>
              <a:ext uri="{FF2B5EF4-FFF2-40B4-BE49-F238E27FC236}">
                <a16:creationId xmlns:a16="http://schemas.microsoft.com/office/drawing/2014/main" id="{C1A1BAB0-6440-DF85-5CDD-C33CD7182EC6}"/>
              </a:ext>
            </a:extLst>
          </p:cNvPr>
          <p:cNvSpPr txBox="1"/>
          <p:nvPr/>
        </p:nvSpPr>
        <p:spPr>
          <a:xfrm>
            <a:off x="9364978" y="2824064"/>
            <a:ext cx="1043876" cy="523220"/>
          </a:xfrm>
          <a:prstGeom prst="rect">
            <a:avLst/>
          </a:prstGeom>
          <a:noFill/>
        </p:spPr>
        <p:txBody>
          <a:bodyPr wrap="none" rtlCol="0">
            <a:spAutoFit/>
          </a:bodyPr>
          <a:lstStyle/>
          <a:p>
            <a:r>
              <a:rPr lang="es-AR" sz="2800" dirty="0">
                <a:solidFill>
                  <a:schemeClr val="bg1"/>
                </a:solidFill>
                <a:effectLst>
                  <a:outerShdw blurRad="38100" dist="38100" dir="2700000" algn="tl">
                    <a:srgbClr val="000000">
                      <a:alpha val="43137"/>
                    </a:srgbClr>
                  </a:outerShdw>
                </a:effectLst>
              </a:rPr>
              <a:t> pack</a:t>
            </a:r>
          </a:p>
        </p:txBody>
      </p:sp>
      <p:pic>
        <p:nvPicPr>
          <p:cNvPr id="2" name="Imagen 1">
            <a:extLst>
              <a:ext uri="{FF2B5EF4-FFF2-40B4-BE49-F238E27FC236}">
                <a16:creationId xmlns:a16="http://schemas.microsoft.com/office/drawing/2014/main" id="{F0903421-656B-FC2D-903F-E1B6B6CD1C1D}"/>
              </a:ext>
            </a:extLst>
          </p:cNvPr>
          <p:cNvPicPr>
            <a:picLocks noChangeAspect="1"/>
          </p:cNvPicPr>
          <p:nvPr/>
        </p:nvPicPr>
        <p:blipFill>
          <a:blip r:embed="rId2">
            <a:duotone>
              <a:schemeClr val="accent1">
                <a:shade val="45000"/>
                <a:satMod val="135000"/>
              </a:schemeClr>
              <a:prstClr val="white"/>
            </a:duotone>
          </a:blip>
          <a:stretch>
            <a:fillRect/>
          </a:stretch>
        </p:blipFill>
        <p:spPr>
          <a:xfrm>
            <a:off x="10936515" y="6378861"/>
            <a:ext cx="914400" cy="254336"/>
          </a:xfrm>
          <a:prstGeom prst="rect">
            <a:avLst/>
          </a:prstGeom>
        </p:spPr>
      </p:pic>
      <p:pic>
        <p:nvPicPr>
          <p:cNvPr id="3" name="Cámara 2">
            <a:extLst>
              <a:ext uri="{FF2B5EF4-FFF2-40B4-BE49-F238E27FC236}">
                <a16:creationId xmlns:a16="http://schemas.microsoft.com/office/drawing/2014/main" id="{C624CD86-CFE5-8E1C-AF62-E1B6AB73BAFA}"/>
              </a:ext>
            </a:extLst>
          </p:cNvPr>
          <p:cNvPicPr>
            <a:picLocks noChangeAspect="1"/>
            <a:extLst>
              <a:ext uri="{51228E76-BA90-4043-B771-695A4F85340A}">
                <alf:liveFeedProps xmlns:alf="http://schemas.microsoft.com/office/drawing/2021/livefeed"/>
              </a:ext>
            </a:extLst>
          </p:cNvPicPr>
          <p:nvPr/>
        </p:nvPicPr>
        <p:blipFill>
          <a:blip r:embed="rId3">
            <a:extLst>
              <a:ext uri="{96DAC541-7B7A-43D3-8B79-37D633B846F1}">
                <asvg:svgBlip xmlns:asvg="http://schemas.microsoft.com/office/drawing/2016/SVG/main" r:embed="rId4"/>
              </a:ext>
            </a:extLst>
          </a:blip>
          <a:stretch>
            <a:fillRect/>
          </a:stretch>
        </p:blipFill>
        <p:spPr>
          <a:xfrm>
            <a:off x="10548482" y="2617341"/>
            <a:ext cx="1539112" cy="1539112"/>
          </a:xfrm>
          <a:prstGeom prst="ellipse">
            <a:avLst/>
          </a:prstGeom>
          <a:ln>
            <a:noFill/>
          </a:ln>
          <a:effectLst>
            <a:outerShdw blurRad="190500" algn="tl" rotWithShape="0">
              <a:srgbClr val="000000">
                <a:alpha val="30000"/>
              </a:srgbClr>
            </a:outerShdw>
          </a:effectLst>
        </p:spPr>
      </p:pic>
      <p:sp>
        <p:nvSpPr>
          <p:cNvPr id="4" name="Rectángulo 3">
            <a:extLst>
              <a:ext uri="{FF2B5EF4-FFF2-40B4-BE49-F238E27FC236}">
                <a16:creationId xmlns:a16="http://schemas.microsoft.com/office/drawing/2014/main" id="{4FC6BDFC-D6E0-064A-1D85-3A96FA0C64D2}"/>
              </a:ext>
            </a:extLst>
          </p:cNvPr>
          <p:cNvSpPr/>
          <p:nvPr/>
        </p:nvSpPr>
        <p:spPr>
          <a:xfrm>
            <a:off x="6568773" y="2421159"/>
            <a:ext cx="112295" cy="23261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0" name="CuadroTexto 9">
            <a:extLst>
              <a:ext uri="{FF2B5EF4-FFF2-40B4-BE49-F238E27FC236}">
                <a16:creationId xmlns:a16="http://schemas.microsoft.com/office/drawing/2014/main" id="{645E769A-6B28-5D2C-BD96-1EBC045FDDC4}"/>
              </a:ext>
            </a:extLst>
          </p:cNvPr>
          <p:cNvSpPr txBox="1"/>
          <p:nvPr/>
        </p:nvSpPr>
        <p:spPr>
          <a:xfrm>
            <a:off x="271967" y="2833211"/>
            <a:ext cx="6158752" cy="1477328"/>
          </a:xfrm>
          <a:prstGeom prst="rect">
            <a:avLst/>
          </a:prstGeom>
          <a:noFill/>
        </p:spPr>
        <p:txBody>
          <a:bodyPr wrap="square">
            <a:spAutoFit/>
          </a:bodyPr>
          <a:lstStyle/>
          <a:p>
            <a:pPr algn="r"/>
            <a:r>
              <a:rPr lang="es-MX" dirty="0">
                <a:solidFill>
                  <a:srgbClr val="E2EEFF"/>
                </a:solidFill>
                <a:latin typeface="Google Sans"/>
              </a:rPr>
              <a:t>Pack: cuando añadimos un nuevo componente, se “hace hueco” a continuación de los que ya están incluidos (podemos indicar que se inserte en cualquiera de las 4 direcciones), para finalmente calcular el tamaño que necesita el widget padre para contenerlos a todos.</a:t>
            </a:r>
            <a:endParaRPr lang="es-AR" dirty="0">
              <a:solidFill>
                <a:srgbClr val="E2EEFF"/>
              </a:solidFill>
              <a:latin typeface="Google Sans"/>
            </a:endParaRPr>
          </a:p>
        </p:txBody>
      </p:sp>
    </p:spTree>
    <p:extLst>
      <p:ext uri="{BB962C8B-B14F-4D97-AF65-F5344CB8AC3E}">
        <p14:creationId xmlns:p14="http://schemas.microsoft.com/office/powerpoint/2010/main" val="89467226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Marcador de posición de imagen 11" descr="Imagen en blanco y negro">
            <a:extLst>
              <a:ext uri="{FF2B5EF4-FFF2-40B4-BE49-F238E27FC236}">
                <a16:creationId xmlns:a16="http://schemas.microsoft.com/office/drawing/2014/main" id="{616419AE-0FC1-B6F5-A3D6-D5B249750254}"/>
              </a:ext>
            </a:extLst>
          </p:cNvPr>
          <p:cNvPicPr>
            <a:picLocks noGrp="1" noChangeAspect="1"/>
          </p:cNvPicPr>
          <p:nvPr>
            <p:ph type="pic" idx="11"/>
          </p:nvPr>
        </p:nvPicPr>
        <p:blipFill>
          <a:blip r:embed="rId2">
            <a:extLst>
              <a:ext uri="{28A0092B-C50C-407E-A947-70E740481C1C}">
                <a14:useLocalDpi xmlns:a14="http://schemas.microsoft.com/office/drawing/2010/main" val="0"/>
              </a:ext>
            </a:extLst>
          </a:blip>
          <a:srcRect t="5984" b="5984"/>
          <a:stretch>
            <a:fillRect/>
          </a:stretch>
        </p:blipFill>
        <p:spPr/>
      </p:pic>
      <p:sp>
        <p:nvSpPr>
          <p:cNvPr id="3" name="CuadroTexto 2">
            <a:extLst>
              <a:ext uri="{FF2B5EF4-FFF2-40B4-BE49-F238E27FC236}">
                <a16:creationId xmlns:a16="http://schemas.microsoft.com/office/drawing/2014/main" id="{4FA5DEA9-94D0-2BE4-18FA-F93147AED449}"/>
              </a:ext>
            </a:extLst>
          </p:cNvPr>
          <p:cNvSpPr txBox="1"/>
          <p:nvPr/>
        </p:nvSpPr>
        <p:spPr>
          <a:xfrm>
            <a:off x="190500" y="114692"/>
            <a:ext cx="6096000" cy="523220"/>
          </a:xfrm>
          <a:prstGeom prst="rect">
            <a:avLst/>
          </a:prstGeom>
          <a:noFill/>
        </p:spPr>
        <p:txBody>
          <a:bodyPr wrap="square">
            <a:spAutoFit/>
          </a:bodyPr>
          <a:lstStyle/>
          <a:p>
            <a:pPr algn="l"/>
            <a:r>
              <a:rPr lang="es-MX" sz="2800" b="0" i="0">
                <a:solidFill>
                  <a:srgbClr val="444444"/>
                </a:solidFill>
                <a:effectLst/>
                <a:latin typeface="-apple-system"/>
              </a:rPr>
              <a:t>Introducción a Tcl/Tk (tkinter)</a:t>
            </a:r>
            <a:endParaRPr lang="es-AR" sz="2800" b="0" i="0" dirty="0">
              <a:solidFill>
                <a:srgbClr val="444444"/>
              </a:solidFill>
              <a:effectLst/>
              <a:latin typeface="-apple-system"/>
            </a:endParaRPr>
          </a:p>
        </p:txBody>
      </p:sp>
      <p:sp>
        <p:nvSpPr>
          <p:cNvPr id="4" name="CuadroTexto 3">
            <a:extLst>
              <a:ext uri="{FF2B5EF4-FFF2-40B4-BE49-F238E27FC236}">
                <a16:creationId xmlns:a16="http://schemas.microsoft.com/office/drawing/2014/main" id="{82EE2B39-7C59-F184-F3E3-1AFE2AE3492A}"/>
              </a:ext>
            </a:extLst>
          </p:cNvPr>
          <p:cNvSpPr txBox="1"/>
          <p:nvPr/>
        </p:nvSpPr>
        <p:spPr>
          <a:xfrm>
            <a:off x="10336064" y="5918823"/>
            <a:ext cx="1559723" cy="307777"/>
          </a:xfrm>
          <a:prstGeom prst="rect">
            <a:avLst/>
          </a:prstGeom>
          <a:solidFill>
            <a:schemeClr val="accent1"/>
          </a:solidFill>
          <a:ln>
            <a:solidFill>
              <a:schemeClr val="accent1"/>
            </a:solidFill>
          </a:ln>
        </p:spPr>
        <p:txBody>
          <a:bodyPr wrap="square">
            <a:spAutoFit/>
          </a:bodyPr>
          <a:lstStyle/>
          <a:p>
            <a:pPr algn="ctr"/>
            <a:r>
              <a:rPr lang="es-MX" sz="1400" dirty="0">
                <a:solidFill>
                  <a:schemeClr val="accent1">
                    <a:lumMod val="75000"/>
                  </a:schemeClr>
                </a:solidFill>
              </a:rPr>
              <a:t>Acceso al </a:t>
            </a:r>
            <a:r>
              <a:rPr lang="es-MX" sz="1400" dirty="0">
                <a:solidFill>
                  <a:schemeClr val="bg1"/>
                </a:solidFill>
                <a:hlinkClick r:id="rId3" action="ppaction://hlinkfile"/>
              </a:rPr>
              <a:t>IDLE</a:t>
            </a:r>
            <a:endParaRPr lang="es-AR" sz="1400" dirty="0"/>
          </a:p>
        </p:txBody>
      </p:sp>
      <p:pic>
        <p:nvPicPr>
          <p:cNvPr id="13" name="Imagen 12">
            <a:extLst>
              <a:ext uri="{FF2B5EF4-FFF2-40B4-BE49-F238E27FC236}">
                <a16:creationId xmlns:a16="http://schemas.microsoft.com/office/drawing/2014/main" id="{C8648B35-4F12-B49D-8F57-6F0792835852}"/>
              </a:ext>
            </a:extLst>
          </p:cNvPr>
          <p:cNvPicPr>
            <a:picLocks noChangeAspect="1"/>
          </p:cNvPicPr>
          <p:nvPr/>
        </p:nvPicPr>
        <p:blipFill>
          <a:blip r:embed="rId4"/>
          <a:stretch>
            <a:fillRect/>
          </a:stretch>
        </p:blipFill>
        <p:spPr>
          <a:xfrm>
            <a:off x="10951203" y="6392574"/>
            <a:ext cx="914400" cy="254336"/>
          </a:xfrm>
          <a:prstGeom prst="rect">
            <a:avLst/>
          </a:prstGeom>
        </p:spPr>
      </p:pic>
      <p:sp>
        <p:nvSpPr>
          <p:cNvPr id="2" name="CuadroTexto 1">
            <a:extLst>
              <a:ext uri="{FF2B5EF4-FFF2-40B4-BE49-F238E27FC236}">
                <a16:creationId xmlns:a16="http://schemas.microsoft.com/office/drawing/2014/main" id="{1D6947C7-4BE0-4C7D-5EC4-A0508477F393}"/>
              </a:ext>
            </a:extLst>
          </p:cNvPr>
          <p:cNvSpPr txBox="1"/>
          <p:nvPr/>
        </p:nvSpPr>
        <p:spPr>
          <a:xfrm>
            <a:off x="227171" y="609100"/>
            <a:ext cx="7887800" cy="369332"/>
          </a:xfrm>
          <a:prstGeom prst="rect">
            <a:avLst/>
          </a:prstGeom>
          <a:noFill/>
        </p:spPr>
        <p:txBody>
          <a:bodyPr wrap="none" rtlCol="0">
            <a:spAutoFit/>
          </a:bodyPr>
          <a:lstStyle/>
          <a:p>
            <a:r>
              <a:rPr lang="es-AR" dirty="0"/>
              <a:t> </a:t>
            </a:r>
            <a:r>
              <a:rPr lang="es-MX" dirty="0"/>
              <a:t>Posicionar elementos en </a:t>
            </a:r>
            <a:r>
              <a:rPr lang="es-MX" dirty="0" err="1"/>
              <a:t>Tcl</a:t>
            </a:r>
            <a:r>
              <a:rPr lang="es-MX" dirty="0"/>
              <a:t>/</a:t>
            </a:r>
            <a:r>
              <a:rPr lang="es-MX" dirty="0" err="1"/>
              <a:t>Tk</a:t>
            </a:r>
            <a:r>
              <a:rPr lang="es-MX" dirty="0"/>
              <a:t> (</a:t>
            </a:r>
            <a:r>
              <a:rPr lang="es-MX" dirty="0" err="1"/>
              <a:t>tkinter</a:t>
            </a:r>
            <a:r>
              <a:rPr lang="es-MX" dirty="0"/>
              <a:t>) </a:t>
            </a:r>
            <a:r>
              <a:rPr lang="es-MX" b="1" dirty="0"/>
              <a:t>Posicionamiento relativo (pack) </a:t>
            </a:r>
            <a:endParaRPr lang="es-AR" b="1" dirty="0"/>
          </a:p>
        </p:txBody>
      </p:sp>
      <p:sp>
        <p:nvSpPr>
          <p:cNvPr id="8" name="CuadroTexto 7">
            <a:extLst>
              <a:ext uri="{FF2B5EF4-FFF2-40B4-BE49-F238E27FC236}">
                <a16:creationId xmlns:a16="http://schemas.microsoft.com/office/drawing/2014/main" id="{9600AA6D-A4EF-3F22-D264-8DCB581F6CEC}"/>
              </a:ext>
            </a:extLst>
          </p:cNvPr>
          <p:cNvSpPr txBox="1"/>
          <p:nvPr/>
        </p:nvSpPr>
        <p:spPr>
          <a:xfrm>
            <a:off x="227172" y="1131168"/>
            <a:ext cx="4983224" cy="1754326"/>
          </a:xfrm>
          <a:prstGeom prst="rect">
            <a:avLst/>
          </a:prstGeom>
          <a:noFill/>
        </p:spPr>
        <p:txBody>
          <a:bodyPr wrap="square">
            <a:spAutoFit/>
          </a:bodyPr>
          <a:lstStyle/>
          <a:p>
            <a:r>
              <a:rPr lang="es-MX" sz="1200" dirty="0"/>
              <a:t>Este método es el más sencillo de los tres. En lugar de especificar las coordenadas de un elemento, simplemente le decimos que debe ir arriba, abajo, a la izquierda o a la derecha respecto de algún otro control o bien la ventana principal.</a:t>
            </a:r>
          </a:p>
          <a:p>
            <a:endParaRPr lang="es-MX" sz="1200" dirty="0"/>
          </a:p>
          <a:p>
            <a:r>
              <a:rPr lang="es-MX" sz="1200" dirty="0"/>
              <a:t>A pesar de su sencillez es muy potente y, dentro de sus limitaciones, puede resolver interfaces de usuario complejas sin perder versatilidad.</a:t>
            </a:r>
          </a:p>
          <a:p>
            <a:endParaRPr lang="es-MX" sz="1200" dirty="0"/>
          </a:p>
          <a:p>
            <a:endParaRPr lang="es-AR" sz="1200" dirty="0"/>
          </a:p>
        </p:txBody>
      </p:sp>
      <p:sp>
        <p:nvSpPr>
          <p:cNvPr id="6" name="CuadroTexto 5">
            <a:extLst>
              <a:ext uri="{FF2B5EF4-FFF2-40B4-BE49-F238E27FC236}">
                <a16:creationId xmlns:a16="http://schemas.microsoft.com/office/drawing/2014/main" id="{DD3CE34C-D12F-5B49-B86E-EC4F6A698B3A}"/>
              </a:ext>
            </a:extLst>
          </p:cNvPr>
          <p:cNvSpPr txBox="1"/>
          <p:nvPr/>
        </p:nvSpPr>
        <p:spPr>
          <a:xfrm>
            <a:off x="227406" y="2617011"/>
            <a:ext cx="4983223" cy="2800767"/>
          </a:xfrm>
          <a:prstGeom prst="rect">
            <a:avLst/>
          </a:prstGeom>
          <a:solidFill>
            <a:schemeClr val="tx1">
              <a:lumMod val="85000"/>
              <a:lumOff val="15000"/>
            </a:schemeClr>
          </a:solidFill>
        </p:spPr>
        <p:txBody>
          <a:bodyPr wrap="square">
            <a:spAutoFit/>
          </a:bodyPr>
          <a:lstStyle/>
          <a:p>
            <a:r>
              <a:rPr lang="es-AR" sz="1100" b="0" dirty="0" err="1">
                <a:solidFill>
                  <a:srgbClr val="C586C0"/>
                </a:solidFill>
                <a:effectLst/>
                <a:latin typeface="Consolas" panose="020B0609020204030204" pitchFamily="49" charset="0"/>
              </a:rPr>
              <a:t>import</a:t>
            </a:r>
            <a:r>
              <a:rPr lang="es-AR" sz="1100" b="0" dirty="0">
                <a:solidFill>
                  <a:srgbClr val="D4D4D4"/>
                </a:solidFill>
                <a:effectLst/>
                <a:latin typeface="Consolas" panose="020B0609020204030204" pitchFamily="49" charset="0"/>
              </a:rPr>
              <a:t> </a:t>
            </a:r>
            <a:r>
              <a:rPr lang="es-AR" sz="1100" b="0" dirty="0" err="1">
                <a:solidFill>
                  <a:srgbClr val="4EC9B0"/>
                </a:solidFill>
                <a:effectLst/>
                <a:latin typeface="Consolas" panose="020B0609020204030204" pitchFamily="49" charset="0"/>
              </a:rPr>
              <a:t>tkinter</a:t>
            </a:r>
            <a:r>
              <a:rPr lang="es-AR" sz="1100" b="0" dirty="0">
                <a:solidFill>
                  <a:srgbClr val="D4D4D4"/>
                </a:solidFill>
                <a:effectLst/>
                <a:latin typeface="Consolas" panose="020B0609020204030204" pitchFamily="49" charset="0"/>
              </a:rPr>
              <a:t> </a:t>
            </a:r>
            <a:r>
              <a:rPr lang="es-AR" sz="1100" b="0" dirty="0">
                <a:solidFill>
                  <a:srgbClr val="C586C0"/>
                </a:solidFill>
                <a:effectLst/>
                <a:latin typeface="Consolas" panose="020B0609020204030204" pitchFamily="49" charset="0"/>
              </a:rPr>
              <a:t>as</a:t>
            </a:r>
            <a:r>
              <a:rPr lang="es-AR" sz="1100" b="0" dirty="0">
                <a:solidFill>
                  <a:srgbClr val="D4D4D4"/>
                </a:solidFill>
                <a:effectLst/>
                <a:latin typeface="Consolas" panose="020B0609020204030204" pitchFamily="49" charset="0"/>
              </a:rPr>
              <a:t> </a:t>
            </a:r>
            <a:r>
              <a:rPr lang="es-AR" sz="1100" b="0" dirty="0" err="1">
                <a:solidFill>
                  <a:srgbClr val="4EC9B0"/>
                </a:solidFill>
                <a:effectLst/>
                <a:latin typeface="Consolas" panose="020B0609020204030204" pitchFamily="49" charset="0"/>
              </a:rPr>
              <a:t>tk</a:t>
            </a:r>
            <a:endParaRPr lang="es-AR" sz="1100" b="0" dirty="0">
              <a:solidFill>
                <a:srgbClr val="D4D4D4"/>
              </a:solidFill>
              <a:effectLst/>
              <a:latin typeface="Consolas" panose="020B0609020204030204" pitchFamily="49" charset="0"/>
            </a:endParaRPr>
          </a:p>
          <a:p>
            <a:r>
              <a:rPr lang="es-AR" sz="1100" b="0" dirty="0" err="1">
                <a:solidFill>
                  <a:srgbClr val="C586C0"/>
                </a:solidFill>
                <a:effectLst/>
                <a:latin typeface="Consolas" panose="020B0609020204030204" pitchFamily="49" charset="0"/>
              </a:rPr>
              <a:t>from</a:t>
            </a:r>
            <a:r>
              <a:rPr lang="es-AR" sz="1100" b="0" dirty="0">
                <a:solidFill>
                  <a:srgbClr val="D4D4D4"/>
                </a:solidFill>
                <a:effectLst/>
                <a:latin typeface="Consolas" panose="020B0609020204030204" pitchFamily="49" charset="0"/>
              </a:rPr>
              <a:t> </a:t>
            </a:r>
            <a:r>
              <a:rPr lang="es-AR" sz="1100" b="0" dirty="0" err="1">
                <a:solidFill>
                  <a:srgbClr val="4EC9B0"/>
                </a:solidFill>
                <a:effectLst/>
                <a:latin typeface="Consolas" panose="020B0609020204030204" pitchFamily="49" charset="0"/>
              </a:rPr>
              <a:t>tkinter</a:t>
            </a:r>
            <a:r>
              <a:rPr lang="es-AR" sz="1100" b="0" dirty="0">
                <a:solidFill>
                  <a:srgbClr val="D4D4D4"/>
                </a:solidFill>
                <a:effectLst/>
                <a:latin typeface="Consolas" panose="020B0609020204030204" pitchFamily="49" charset="0"/>
              </a:rPr>
              <a:t> </a:t>
            </a:r>
            <a:r>
              <a:rPr lang="es-AR" sz="1100" b="0" dirty="0" err="1">
                <a:solidFill>
                  <a:srgbClr val="C586C0"/>
                </a:solidFill>
                <a:effectLst/>
                <a:latin typeface="Consolas" panose="020B0609020204030204" pitchFamily="49" charset="0"/>
              </a:rPr>
              <a:t>import</a:t>
            </a:r>
            <a:r>
              <a:rPr lang="es-AR" sz="1100" b="0" dirty="0">
                <a:solidFill>
                  <a:srgbClr val="D4D4D4"/>
                </a:solidFill>
                <a:effectLst/>
                <a:latin typeface="Consolas" panose="020B0609020204030204" pitchFamily="49" charset="0"/>
              </a:rPr>
              <a:t> </a:t>
            </a:r>
            <a:r>
              <a:rPr lang="es-AR" sz="1100" b="0" dirty="0" err="1">
                <a:solidFill>
                  <a:srgbClr val="4EC9B0"/>
                </a:solidFill>
                <a:effectLst/>
                <a:latin typeface="Consolas" panose="020B0609020204030204" pitchFamily="49" charset="0"/>
              </a:rPr>
              <a:t>ttk</a:t>
            </a:r>
            <a:endParaRPr lang="es-AR" sz="1100" b="0" dirty="0">
              <a:solidFill>
                <a:srgbClr val="D4D4D4"/>
              </a:solidFill>
              <a:effectLst/>
              <a:latin typeface="Consolas" panose="020B0609020204030204" pitchFamily="49" charset="0"/>
            </a:endParaRPr>
          </a:p>
          <a:p>
            <a:br>
              <a:rPr lang="es-AR" sz="1100" b="0" dirty="0">
                <a:solidFill>
                  <a:srgbClr val="D4D4D4"/>
                </a:solidFill>
                <a:effectLst/>
                <a:latin typeface="Consolas" panose="020B0609020204030204" pitchFamily="49" charset="0"/>
              </a:rPr>
            </a:br>
            <a:r>
              <a:rPr lang="es-AR" sz="1100" b="0" dirty="0" err="1">
                <a:solidFill>
                  <a:srgbClr val="569CD6"/>
                </a:solidFill>
                <a:effectLst/>
                <a:latin typeface="Consolas" panose="020B0609020204030204" pitchFamily="49" charset="0"/>
              </a:rPr>
              <a:t>class</a:t>
            </a:r>
            <a:r>
              <a:rPr lang="es-AR" sz="1100" b="0" dirty="0">
                <a:solidFill>
                  <a:srgbClr val="D4D4D4"/>
                </a:solidFill>
                <a:effectLst/>
                <a:latin typeface="Consolas" panose="020B0609020204030204" pitchFamily="49" charset="0"/>
              </a:rPr>
              <a:t> </a:t>
            </a:r>
            <a:r>
              <a:rPr lang="es-AR" sz="1100" b="0" dirty="0" err="1">
                <a:solidFill>
                  <a:srgbClr val="4EC9B0"/>
                </a:solidFill>
                <a:effectLst/>
                <a:latin typeface="Consolas" panose="020B0609020204030204" pitchFamily="49" charset="0"/>
              </a:rPr>
              <a:t>Application</a:t>
            </a:r>
            <a:r>
              <a:rPr lang="es-AR" sz="1100" b="0" dirty="0">
                <a:solidFill>
                  <a:srgbClr val="D4D4D4"/>
                </a:solidFill>
                <a:effectLst/>
                <a:latin typeface="Consolas" panose="020B0609020204030204" pitchFamily="49" charset="0"/>
              </a:rPr>
              <a:t>(</a:t>
            </a:r>
            <a:r>
              <a:rPr lang="es-AR" sz="1100" b="0" dirty="0" err="1">
                <a:solidFill>
                  <a:srgbClr val="4EC9B0"/>
                </a:solidFill>
                <a:effectLst/>
                <a:latin typeface="Consolas" panose="020B0609020204030204" pitchFamily="49" charset="0"/>
              </a:rPr>
              <a:t>ttk</a:t>
            </a:r>
            <a:r>
              <a:rPr lang="es-AR" sz="1100" b="0" dirty="0" err="1">
                <a:solidFill>
                  <a:srgbClr val="D4D4D4"/>
                </a:solidFill>
                <a:effectLst/>
                <a:latin typeface="Consolas" panose="020B0609020204030204" pitchFamily="49" charset="0"/>
              </a:rPr>
              <a:t>.</a:t>
            </a:r>
            <a:r>
              <a:rPr lang="es-AR" sz="1100" b="0" dirty="0" err="1">
                <a:solidFill>
                  <a:srgbClr val="4EC9B0"/>
                </a:solidFill>
                <a:effectLst/>
                <a:latin typeface="Consolas" panose="020B0609020204030204" pitchFamily="49" charset="0"/>
              </a:rPr>
              <a:t>Frame</a:t>
            </a:r>
            <a:r>
              <a:rPr lang="es-AR" sz="1100" b="0" dirty="0">
                <a:solidFill>
                  <a:srgbClr val="D4D4D4"/>
                </a:solidFill>
                <a:effectLst/>
                <a:latin typeface="Consolas" panose="020B0609020204030204" pitchFamily="49" charset="0"/>
              </a:rPr>
              <a:t>):</a:t>
            </a:r>
          </a:p>
          <a:p>
            <a:r>
              <a:rPr lang="es-AR" sz="1100" b="0" dirty="0">
                <a:solidFill>
                  <a:srgbClr val="D4D4D4"/>
                </a:solidFill>
                <a:effectLst/>
                <a:latin typeface="Consolas" panose="020B0609020204030204" pitchFamily="49" charset="0"/>
              </a:rPr>
              <a:t>    </a:t>
            </a:r>
            <a:r>
              <a:rPr lang="es-AR" sz="1100" b="0" dirty="0" err="1">
                <a:solidFill>
                  <a:srgbClr val="569CD6"/>
                </a:solidFill>
                <a:effectLst/>
                <a:latin typeface="Consolas" panose="020B0609020204030204" pitchFamily="49" charset="0"/>
              </a:rPr>
              <a:t>def</a:t>
            </a:r>
            <a:r>
              <a:rPr lang="es-AR" sz="1100" b="0" dirty="0">
                <a:solidFill>
                  <a:srgbClr val="D4D4D4"/>
                </a:solidFill>
                <a:effectLst/>
                <a:latin typeface="Consolas" panose="020B0609020204030204" pitchFamily="49" charset="0"/>
              </a:rPr>
              <a:t> </a:t>
            </a:r>
            <a:r>
              <a:rPr lang="es-AR" sz="1100" b="0" dirty="0">
                <a:solidFill>
                  <a:srgbClr val="DCDCAA"/>
                </a:solidFill>
                <a:effectLst/>
                <a:latin typeface="Consolas" panose="020B0609020204030204" pitchFamily="49" charset="0"/>
              </a:rPr>
              <a:t>__</a:t>
            </a:r>
            <a:r>
              <a:rPr lang="es-AR" sz="1100" b="0" dirty="0" err="1">
                <a:solidFill>
                  <a:srgbClr val="DCDCAA"/>
                </a:solidFill>
                <a:effectLst/>
                <a:latin typeface="Consolas" panose="020B0609020204030204" pitchFamily="49" charset="0"/>
              </a:rPr>
              <a:t>init</a:t>
            </a:r>
            <a:r>
              <a:rPr lang="es-AR" sz="1100" b="0" dirty="0">
                <a:solidFill>
                  <a:srgbClr val="DCDCAA"/>
                </a:solidFill>
                <a:effectLst/>
                <a:latin typeface="Consolas" panose="020B0609020204030204" pitchFamily="49" charset="0"/>
              </a:rPr>
              <a:t>__</a:t>
            </a:r>
            <a:r>
              <a:rPr lang="es-AR" sz="1100" b="0" dirty="0">
                <a:solidFill>
                  <a:srgbClr val="D4D4D4"/>
                </a:solidFill>
                <a:effectLst/>
                <a:latin typeface="Consolas" panose="020B0609020204030204" pitchFamily="49" charset="0"/>
              </a:rPr>
              <a:t>(</a:t>
            </a:r>
            <a:r>
              <a:rPr lang="es-AR" sz="1100" b="0" dirty="0" err="1">
                <a:solidFill>
                  <a:srgbClr val="9CDCFE"/>
                </a:solidFill>
                <a:effectLst/>
                <a:latin typeface="Consolas" panose="020B0609020204030204" pitchFamily="49" charset="0"/>
              </a:rPr>
              <a:t>self</a:t>
            </a:r>
            <a:r>
              <a:rPr lang="es-AR" sz="1100" b="0" dirty="0">
                <a:solidFill>
                  <a:srgbClr val="D4D4D4"/>
                </a:solidFill>
                <a:effectLst/>
                <a:latin typeface="Consolas" panose="020B0609020204030204" pitchFamily="49" charset="0"/>
              </a:rPr>
              <a:t>, </a:t>
            </a:r>
            <a:r>
              <a:rPr lang="es-AR" sz="1100" b="0" dirty="0" err="1">
                <a:solidFill>
                  <a:srgbClr val="9CDCFE"/>
                </a:solidFill>
                <a:effectLst/>
                <a:latin typeface="Consolas" panose="020B0609020204030204" pitchFamily="49" charset="0"/>
              </a:rPr>
              <a:t>main_window</a:t>
            </a:r>
            <a:r>
              <a:rPr lang="es-AR" sz="1100" b="0" dirty="0">
                <a:solidFill>
                  <a:srgbClr val="D4D4D4"/>
                </a:solidFill>
                <a:effectLst/>
                <a:latin typeface="Consolas" panose="020B0609020204030204" pitchFamily="49" charset="0"/>
              </a:rPr>
              <a:t>):</a:t>
            </a:r>
          </a:p>
          <a:p>
            <a:r>
              <a:rPr lang="es-AR" sz="1100" b="0" dirty="0">
                <a:solidFill>
                  <a:srgbClr val="D4D4D4"/>
                </a:solidFill>
                <a:effectLst/>
                <a:latin typeface="Consolas" panose="020B0609020204030204" pitchFamily="49" charset="0"/>
              </a:rPr>
              <a:t>        </a:t>
            </a:r>
            <a:r>
              <a:rPr lang="es-AR" sz="1100" b="0" dirty="0">
                <a:solidFill>
                  <a:srgbClr val="4EC9B0"/>
                </a:solidFill>
                <a:effectLst/>
                <a:latin typeface="Consolas" panose="020B0609020204030204" pitchFamily="49" charset="0"/>
              </a:rPr>
              <a:t>super</a:t>
            </a:r>
            <a:r>
              <a:rPr lang="es-AR" sz="1100" b="0" dirty="0">
                <a:solidFill>
                  <a:srgbClr val="D4D4D4"/>
                </a:solidFill>
                <a:effectLst/>
                <a:latin typeface="Consolas" panose="020B0609020204030204" pitchFamily="49" charset="0"/>
              </a:rPr>
              <a:t>().</a:t>
            </a:r>
            <a:r>
              <a:rPr lang="es-AR" sz="1100" b="0" dirty="0">
                <a:solidFill>
                  <a:srgbClr val="DCDCAA"/>
                </a:solidFill>
                <a:effectLst/>
                <a:latin typeface="Consolas" panose="020B0609020204030204" pitchFamily="49" charset="0"/>
              </a:rPr>
              <a:t>__</a:t>
            </a:r>
            <a:r>
              <a:rPr lang="es-AR" sz="1100" b="0" dirty="0" err="1">
                <a:solidFill>
                  <a:srgbClr val="DCDCAA"/>
                </a:solidFill>
                <a:effectLst/>
                <a:latin typeface="Consolas" panose="020B0609020204030204" pitchFamily="49" charset="0"/>
              </a:rPr>
              <a:t>init</a:t>
            </a:r>
            <a:r>
              <a:rPr lang="es-AR" sz="1100" b="0" dirty="0">
                <a:solidFill>
                  <a:srgbClr val="DCDCAA"/>
                </a:solidFill>
                <a:effectLst/>
                <a:latin typeface="Consolas" panose="020B0609020204030204" pitchFamily="49" charset="0"/>
              </a:rPr>
              <a:t>__</a:t>
            </a:r>
            <a:r>
              <a:rPr lang="es-AR" sz="1100" b="0" dirty="0">
                <a:solidFill>
                  <a:srgbClr val="D4D4D4"/>
                </a:solidFill>
                <a:effectLst/>
                <a:latin typeface="Consolas" panose="020B0609020204030204" pitchFamily="49" charset="0"/>
              </a:rPr>
              <a:t>(</a:t>
            </a:r>
            <a:r>
              <a:rPr lang="es-AR" sz="1100" b="0" dirty="0" err="1">
                <a:solidFill>
                  <a:srgbClr val="9CDCFE"/>
                </a:solidFill>
                <a:effectLst/>
                <a:latin typeface="Consolas" panose="020B0609020204030204" pitchFamily="49" charset="0"/>
              </a:rPr>
              <a:t>main_window</a:t>
            </a:r>
            <a:r>
              <a:rPr lang="es-AR" sz="1100" b="0" dirty="0">
                <a:solidFill>
                  <a:srgbClr val="D4D4D4"/>
                </a:solidFill>
                <a:effectLst/>
                <a:latin typeface="Consolas" panose="020B0609020204030204" pitchFamily="49" charset="0"/>
              </a:rPr>
              <a:t>)</a:t>
            </a:r>
          </a:p>
          <a:p>
            <a:r>
              <a:rPr lang="es-AR" sz="1100" b="0" dirty="0">
                <a:solidFill>
                  <a:srgbClr val="D4D4D4"/>
                </a:solidFill>
                <a:effectLst/>
                <a:latin typeface="Consolas" panose="020B0609020204030204" pitchFamily="49" charset="0"/>
              </a:rPr>
              <a:t>        </a:t>
            </a:r>
            <a:r>
              <a:rPr lang="es-AR" sz="1100" b="0" dirty="0" err="1">
                <a:solidFill>
                  <a:srgbClr val="9CDCFE"/>
                </a:solidFill>
                <a:effectLst/>
                <a:latin typeface="Consolas" panose="020B0609020204030204" pitchFamily="49" charset="0"/>
              </a:rPr>
              <a:t>main_window</a:t>
            </a:r>
            <a:r>
              <a:rPr lang="es-AR" sz="1100" b="0" dirty="0" err="1">
                <a:solidFill>
                  <a:srgbClr val="D4D4D4"/>
                </a:solidFill>
                <a:effectLst/>
                <a:latin typeface="Consolas" panose="020B0609020204030204" pitchFamily="49" charset="0"/>
              </a:rPr>
              <a:t>.title</a:t>
            </a:r>
            <a:r>
              <a:rPr lang="es-AR" sz="1100" b="0" dirty="0">
                <a:solidFill>
                  <a:srgbClr val="D4D4D4"/>
                </a:solidFill>
                <a:effectLst/>
                <a:latin typeface="Consolas" panose="020B0609020204030204" pitchFamily="49" charset="0"/>
              </a:rPr>
              <a:t>(</a:t>
            </a:r>
            <a:r>
              <a:rPr lang="es-AR" sz="1100" b="0" dirty="0">
                <a:solidFill>
                  <a:srgbClr val="CE9178"/>
                </a:solidFill>
                <a:effectLst/>
                <a:latin typeface="Consolas" panose="020B0609020204030204" pitchFamily="49" charset="0"/>
              </a:rPr>
              <a:t>"Posicionar elementos en </a:t>
            </a:r>
            <a:r>
              <a:rPr lang="es-AR" sz="1100" b="0" dirty="0" err="1">
                <a:solidFill>
                  <a:srgbClr val="CE9178"/>
                </a:solidFill>
                <a:effectLst/>
                <a:latin typeface="Consolas" panose="020B0609020204030204" pitchFamily="49" charset="0"/>
              </a:rPr>
              <a:t>Tcl</a:t>
            </a:r>
            <a:r>
              <a:rPr lang="es-AR" sz="1100" b="0" dirty="0">
                <a:solidFill>
                  <a:srgbClr val="CE9178"/>
                </a:solidFill>
                <a:effectLst/>
                <a:latin typeface="Consolas" panose="020B0609020204030204" pitchFamily="49" charset="0"/>
              </a:rPr>
              <a:t>/</a:t>
            </a:r>
            <a:r>
              <a:rPr lang="es-AR" sz="1100" b="0" dirty="0" err="1">
                <a:solidFill>
                  <a:srgbClr val="CE9178"/>
                </a:solidFill>
                <a:effectLst/>
                <a:latin typeface="Consolas" panose="020B0609020204030204" pitchFamily="49" charset="0"/>
              </a:rPr>
              <a:t>Tk</a:t>
            </a:r>
            <a:r>
              <a:rPr lang="es-AR" sz="1100" b="0" dirty="0">
                <a:solidFill>
                  <a:srgbClr val="CE9178"/>
                </a:solidFill>
                <a:effectLst/>
                <a:latin typeface="Consolas" panose="020B0609020204030204" pitchFamily="49" charset="0"/>
              </a:rPr>
              <a:t>"</a:t>
            </a:r>
            <a:r>
              <a:rPr lang="es-AR" sz="1100" b="0" dirty="0">
                <a:solidFill>
                  <a:srgbClr val="D4D4D4"/>
                </a:solidFill>
                <a:effectLst/>
                <a:latin typeface="Consolas" panose="020B0609020204030204" pitchFamily="49" charset="0"/>
              </a:rPr>
              <a:t>)</a:t>
            </a:r>
          </a:p>
          <a:p>
            <a:r>
              <a:rPr lang="es-AR" sz="1100" b="0" dirty="0">
                <a:solidFill>
                  <a:srgbClr val="D4D4D4"/>
                </a:solidFill>
                <a:effectLst/>
                <a:latin typeface="Consolas" panose="020B0609020204030204" pitchFamily="49" charset="0"/>
              </a:rPr>
              <a:t>        </a:t>
            </a:r>
            <a:r>
              <a:rPr lang="es-AR" sz="1100" b="0" dirty="0" err="1">
                <a:solidFill>
                  <a:srgbClr val="9CDCFE"/>
                </a:solidFill>
                <a:effectLst/>
                <a:latin typeface="Consolas" panose="020B0609020204030204" pitchFamily="49" charset="0"/>
              </a:rPr>
              <a:t>self</a:t>
            </a:r>
            <a:r>
              <a:rPr lang="es-AR" sz="1100" b="0" dirty="0" err="1">
                <a:solidFill>
                  <a:srgbClr val="D4D4D4"/>
                </a:solidFill>
                <a:effectLst/>
                <a:latin typeface="Consolas" panose="020B0609020204030204" pitchFamily="49" charset="0"/>
              </a:rPr>
              <a:t>.</a:t>
            </a:r>
            <a:r>
              <a:rPr lang="es-AR" sz="1100" b="0" dirty="0" err="1">
                <a:solidFill>
                  <a:srgbClr val="9CDCFE"/>
                </a:solidFill>
                <a:effectLst/>
                <a:latin typeface="Consolas" panose="020B0609020204030204" pitchFamily="49" charset="0"/>
              </a:rPr>
              <a:t>entry</a:t>
            </a:r>
            <a:r>
              <a:rPr lang="es-AR" sz="1100" b="0" dirty="0">
                <a:solidFill>
                  <a:srgbClr val="D4D4D4"/>
                </a:solidFill>
                <a:effectLst/>
                <a:latin typeface="Consolas" panose="020B0609020204030204" pitchFamily="49" charset="0"/>
              </a:rPr>
              <a:t> = </a:t>
            </a:r>
            <a:r>
              <a:rPr lang="es-AR" sz="1100" b="0" dirty="0" err="1">
                <a:solidFill>
                  <a:srgbClr val="4EC9B0"/>
                </a:solidFill>
                <a:effectLst/>
                <a:latin typeface="Consolas" panose="020B0609020204030204" pitchFamily="49" charset="0"/>
              </a:rPr>
              <a:t>ttk</a:t>
            </a:r>
            <a:r>
              <a:rPr lang="es-AR" sz="1100" b="0" dirty="0" err="1">
                <a:solidFill>
                  <a:srgbClr val="D4D4D4"/>
                </a:solidFill>
                <a:effectLst/>
                <a:latin typeface="Consolas" panose="020B0609020204030204" pitchFamily="49" charset="0"/>
              </a:rPr>
              <a:t>.</a:t>
            </a:r>
            <a:r>
              <a:rPr lang="es-AR" sz="1100" b="0" dirty="0" err="1">
                <a:solidFill>
                  <a:srgbClr val="4EC9B0"/>
                </a:solidFill>
                <a:effectLst/>
                <a:latin typeface="Consolas" panose="020B0609020204030204" pitchFamily="49" charset="0"/>
              </a:rPr>
              <a:t>Entry</a:t>
            </a:r>
            <a:r>
              <a:rPr lang="es-AR" sz="1100" b="0" dirty="0">
                <a:solidFill>
                  <a:srgbClr val="D4D4D4"/>
                </a:solidFill>
                <a:effectLst/>
                <a:latin typeface="Consolas" panose="020B0609020204030204" pitchFamily="49" charset="0"/>
              </a:rPr>
              <a:t>(</a:t>
            </a:r>
            <a:r>
              <a:rPr lang="es-AR" sz="1100" b="0" dirty="0" err="1">
                <a:solidFill>
                  <a:srgbClr val="9CDCFE"/>
                </a:solidFill>
                <a:effectLst/>
                <a:latin typeface="Consolas" panose="020B0609020204030204" pitchFamily="49" charset="0"/>
              </a:rPr>
              <a:t>self</a:t>
            </a:r>
            <a:r>
              <a:rPr lang="es-AR" sz="1100" b="0" dirty="0">
                <a:solidFill>
                  <a:srgbClr val="D4D4D4"/>
                </a:solidFill>
                <a:effectLst/>
                <a:latin typeface="Consolas" panose="020B0609020204030204" pitchFamily="49" charset="0"/>
              </a:rPr>
              <a:t>)</a:t>
            </a:r>
          </a:p>
          <a:p>
            <a:r>
              <a:rPr lang="es-AR" sz="1100" b="0" dirty="0">
                <a:solidFill>
                  <a:srgbClr val="D4D4D4"/>
                </a:solidFill>
                <a:effectLst/>
                <a:latin typeface="Consolas" panose="020B0609020204030204" pitchFamily="49" charset="0"/>
              </a:rPr>
              <a:t>        </a:t>
            </a:r>
            <a:r>
              <a:rPr lang="es-AR" sz="1100" b="0" dirty="0" err="1">
                <a:solidFill>
                  <a:srgbClr val="9CDCFE"/>
                </a:solidFill>
                <a:effectLst/>
                <a:latin typeface="Consolas" panose="020B0609020204030204" pitchFamily="49" charset="0"/>
              </a:rPr>
              <a:t>self</a:t>
            </a:r>
            <a:r>
              <a:rPr lang="es-AR" sz="1100" b="0" dirty="0" err="1">
                <a:solidFill>
                  <a:srgbClr val="D4D4D4"/>
                </a:solidFill>
                <a:effectLst/>
                <a:latin typeface="Consolas" panose="020B0609020204030204" pitchFamily="49" charset="0"/>
              </a:rPr>
              <a:t>.</a:t>
            </a:r>
            <a:r>
              <a:rPr lang="es-AR" sz="1100" b="0" dirty="0" err="1">
                <a:solidFill>
                  <a:srgbClr val="9CDCFE"/>
                </a:solidFill>
                <a:effectLst/>
                <a:latin typeface="Consolas" panose="020B0609020204030204" pitchFamily="49" charset="0"/>
              </a:rPr>
              <a:t>entry</a:t>
            </a:r>
            <a:r>
              <a:rPr lang="es-AR" sz="1100" b="0" dirty="0" err="1">
                <a:solidFill>
                  <a:srgbClr val="D4D4D4"/>
                </a:solidFill>
                <a:effectLst/>
                <a:latin typeface="Consolas" panose="020B0609020204030204" pitchFamily="49" charset="0"/>
              </a:rPr>
              <a:t>.</a:t>
            </a:r>
            <a:r>
              <a:rPr lang="es-AR" sz="1100" b="0" dirty="0" err="1">
                <a:solidFill>
                  <a:srgbClr val="9CDCFE"/>
                </a:solidFill>
                <a:effectLst/>
                <a:latin typeface="Consolas" panose="020B0609020204030204" pitchFamily="49" charset="0"/>
              </a:rPr>
              <a:t>pack</a:t>
            </a:r>
            <a:r>
              <a:rPr lang="es-AR" sz="1100" b="0" dirty="0">
                <a:solidFill>
                  <a:srgbClr val="D4D4D4"/>
                </a:solidFill>
                <a:effectLst/>
                <a:latin typeface="Consolas" panose="020B0609020204030204" pitchFamily="49" charset="0"/>
              </a:rPr>
              <a:t>()</a:t>
            </a:r>
          </a:p>
          <a:p>
            <a:r>
              <a:rPr lang="es-AR" sz="1100" b="0" dirty="0">
                <a:solidFill>
                  <a:srgbClr val="D4D4D4"/>
                </a:solidFill>
                <a:effectLst/>
                <a:latin typeface="Consolas" panose="020B0609020204030204" pitchFamily="49" charset="0"/>
              </a:rPr>
              <a:t>        </a:t>
            </a:r>
            <a:r>
              <a:rPr lang="es-AR" sz="1100" b="0" dirty="0" err="1">
                <a:solidFill>
                  <a:srgbClr val="9CDCFE"/>
                </a:solidFill>
                <a:effectLst/>
                <a:latin typeface="Consolas" panose="020B0609020204030204" pitchFamily="49" charset="0"/>
              </a:rPr>
              <a:t>self</a:t>
            </a:r>
            <a:r>
              <a:rPr lang="es-AR" sz="1100" b="0" dirty="0" err="1">
                <a:solidFill>
                  <a:srgbClr val="D4D4D4"/>
                </a:solidFill>
                <a:effectLst/>
                <a:latin typeface="Consolas" panose="020B0609020204030204" pitchFamily="49" charset="0"/>
              </a:rPr>
              <a:t>.</a:t>
            </a:r>
            <a:r>
              <a:rPr lang="es-AR" sz="1100" b="0" dirty="0" err="1">
                <a:solidFill>
                  <a:srgbClr val="9CDCFE"/>
                </a:solidFill>
                <a:effectLst/>
                <a:latin typeface="Consolas" panose="020B0609020204030204" pitchFamily="49" charset="0"/>
              </a:rPr>
              <a:t>button</a:t>
            </a:r>
            <a:r>
              <a:rPr lang="es-AR" sz="1100" b="0" dirty="0">
                <a:solidFill>
                  <a:srgbClr val="D4D4D4"/>
                </a:solidFill>
                <a:effectLst/>
                <a:latin typeface="Consolas" panose="020B0609020204030204" pitchFamily="49" charset="0"/>
              </a:rPr>
              <a:t> = </a:t>
            </a:r>
            <a:r>
              <a:rPr lang="es-AR" sz="1100" b="0" dirty="0" err="1">
                <a:solidFill>
                  <a:srgbClr val="4EC9B0"/>
                </a:solidFill>
                <a:effectLst/>
                <a:latin typeface="Consolas" panose="020B0609020204030204" pitchFamily="49" charset="0"/>
              </a:rPr>
              <a:t>ttk</a:t>
            </a:r>
            <a:r>
              <a:rPr lang="es-AR" sz="1100" b="0" dirty="0" err="1">
                <a:solidFill>
                  <a:srgbClr val="D4D4D4"/>
                </a:solidFill>
                <a:effectLst/>
                <a:latin typeface="Consolas" panose="020B0609020204030204" pitchFamily="49" charset="0"/>
              </a:rPr>
              <a:t>.</a:t>
            </a:r>
            <a:r>
              <a:rPr lang="es-AR" sz="1100" b="0" dirty="0" err="1">
                <a:solidFill>
                  <a:srgbClr val="4EC9B0"/>
                </a:solidFill>
                <a:effectLst/>
                <a:latin typeface="Consolas" panose="020B0609020204030204" pitchFamily="49" charset="0"/>
              </a:rPr>
              <a:t>Button</a:t>
            </a:r>
            <a:r>
              <a:rPr lang="es-AR" sz="1100" b="0" dirty="0">
                <a:solidFill>
                  <a:srgbClr val="D4D4D4"/>
                </a:solidFill>
                <a:effectLst/>
                <a:latin typeface="Consolas" panose="020B0609020204030204" pitchFamily="49" charset="0"/>
              </a:rPr>
              <a:t>(</a:t>
            </a:r>
            <a:r>
              <a:rPr lang="es-AR" sz="1100" b="0" dirty="0" err="1">
                <a:solidFill>
                  <a:srgbClr val="9CDCFE"/>
                </a:solidFill>
                <a:effectLst/>
                <a:latin typeface="Consolas" panose="020B0609020204030204" pitchFamily="49" charset="0"/>
              </a:rPr>
              <a:t>self</a:t>
            </a:r>
            <a:r>
              <a:rPr lang="es-AR" sz="1100" b="0" dirty="0">
                <a:solidFill>
                  <a:srgbClr val="D4D4D4"/>
                </a:solidFill>
                <a:effectLst/>
                <a:latin typeface="Consolas" panose="020B0609020204030204" pitchFamily="49" charset="0"/>
              </a:rPr>
              <a:t>, </a:t>
            </a:r>
            <a:r>
              <a:rPr lang="es-AR" sz="1100" b="0" dirty="0" err="1">
                <a:solidFill>
                  <a:srgbClr val="9CDCFE"/>
                </a:solidFill>
                <a:effectLst/>
                <a:latin typeface="Consolas" panose="020B0609020204030204" pitchFamily="49" charset="0"/>
              </a:rPr>
              <a:t>text</a:t>
            </a:r>
            <a:r>
              <a:rPr lang="es-AR" sz="1100" b="0" dirty="0">
                <a:solidFill>
                  <a:srgbClr val="D4D4D4"/>
                </a:solidFill>
                <a:effectLst/>
                <a:latin typeface="Consolas" panose="020B0609020204030204" pitchFamily="49" charset="0"/>
              </a:rPr>
              <a:t>=</a:t>
            </a:r>
            <a:r>
              <a:rPr lang="es-AR" sz="1100" b="0" dirty="0">
                <a:solidFill>
                  <a:srgbClr val="CE9178"/>
                </a:solidFill>
                <a:effectLst/>
                <a:latin typeface="Consolas" panose="020B0609020204030204" pitchFamily="49" charset="0"/>
              </a:rPr>
              <a:t>"Hola, mundo!"</a:t>
            </a:r>
            <a:r>
              <a:rPr lang="es-AR" sz="1100" b="0" dirty="0">
                <a:solidFill>
                  <a:srgbClr val="D4D4D4"/>
                </a:solidFill>
                <a:effectLst/>
                <a:latin typeface="Consolas" panose="020B0609020204030204" pitchFamily="49" charset="0"/>
              </a:rPr>
              <a:t>)</a:t>
            </a:r>
          </a:p>
          <a:p>
            <a:r>
              <a:rPr lang="es-AR" sz="1100" b="0" dirty="0">
                <a:solidFill>
                  <a:srgbClr val="D4D4D4"/>
                </a:solidFill>
                <a:effectLst/>
                <a:latin typeface="Consolas" panose="020B0609020204030204" pitchFamily="49" charset="0"/>
              </a:rPr>
              <a:t>        </a:t>
            </a:r>
            <a:r>
              <a:rPr lang="es-AR" sz="1100" b="0" dirty="0" err="1">
                <a:solidFill>
                  <a:srgbClr val="9CDCFE"/>
                </a:solidFill>
                <a:effectLst/>
                <a:latin typeface="Consolas" panose="020B0609020204030204" pitchFamily="49" charset="0"/>
              </a:rPr>
              <a:t>self</a:t>
            </a:r>
            <a:r>
              <a:rPr lang="es-AR" sz="1100" b="0" dirty="0" err="1">
                <a:solidFill>
                  <a:srgbClr val="D4D4D4"/>
                </a:solidFill>
                <a:effectLst/>
                <a:latin typeface="Consolas" panose="020B0609020204030204" pitchFamily="49" charset="0"/>
              </a:rPr>
              <a:t>.</a:t>
            </a:r>
            <a:r>
              <a:rPr lang="es-AR" sz="1100" b="0" dirty="0" err="1">
                <a:solidFill>
                  <a:srgbClr val="9CDCFE"/>
                </a:solidFill>
                <a:effectLst/>
                <a:latin typeface="Consolas" panose="020B0609020204030204" pitchFamily="49" charset="0"/>
              </a:rPr>
              <a:t>button</a:t>
            </a:r>
            <a:r>
              <a:rPr lang="es-AR" sz="1100" b="0" dirty="0" err="1">
                <a:solidFill>
                  <a:srgbClr val="D4D4D4"/>
                </a:solidFill>
                <a:effectLst/>
                <a:latin typeface="Consolas" panose="020B0609020204030204" pitchFamily="49" charset="0"/>
              </a:rPr>
              <a:t>.</a:t>
            </a:r>
            <a:r>
              <a:rPr lang="es-AR" sz="1100" b="0" dirty="0" err="1">
                <a:solidFill>
                  <a:srgbClr val="9CDCFE"/>
                </a:solidFill>
                <a:effectLst/>
                <a:latin typeface="Consolas" panose="020B0609020204030204" pitchFamily="49" charset="0"/>
              </a:rPr>
              <a:t>pack</a:t>
            </a:r>
            <a:r>
              <a:rPr lang="es-AR" sz="1100" b="0" dirty="0">
                <a:solidFill>
                  <a:srgbClr val="D4D4D4"/>
                </a:solidFill>
                <a:effectLst/>
                <a:latin typeface="Consolas" panose="020B0609020204030204" pitchFamily="49" charset="0"/>
              </a:rPr>
              <a:t>()</a:t>
            </a:r>
          </a:p>
          <a:p>
            <a:r>
              <a:rPr lang="es-AR" sz="1100" b="0" dirty="0">
                <a:solidFill>
                  <a:srgbClr val="D4D4D4"/>
                </a:solidFill>
                <a:effectLst/>
                <a:latin typeface="Consolas" panose="020B0609020204030204" pitchFamily="49" charset="0"/>
              </a:rPr>
              <a:t>        </a:t>
            </a:r>
            <a:r>
              <a:rPr lang="es-AR" sz="1100" b="0" dirty="0" err="1">
                <a:solidFill>
                  <a:srgbClr val="9CDCFE"/>
                </a:solidFill>
                <a:effectLst/>
                <a:latin typeface="Consolas" panose="020B0609020204030204" pitchFamily="49" charset="0"/>
              </a:rPr>
              <a:t>self</a:t>
            </a:r>
            <a:r>
              <a:rPr lang="es-AR" sz="1100" b="0" dirty="0" err="1">
                <a:solidFill>
                  <a:srgbClr val="D4D4D4"/>
                </a:solidFill>
                <a:effectLst/>
                <a:latin typeface="Consolas" panose="020B0609020204030204" pitchFamily="49" charset="0"/>
              </a:rPr>
              <a:t>.</a:t>
            </a:r>
            <a:r>
              <a:rPr lang="es-AR" sz="1100" b="0" dirty="0" err="1">
                <a:solidFill>
                  <a:srgbClr val="9CDCFE"/>
                </a:solidFill>
                <a:effectLst/>
                <a:latin typeface="Consolas" panose="020B0609020204030204" pitchFamily="49" charset="0"/>
              </a:rPr>
              <a:t>pack</a:t>
            </a:r>
            <a:r>
              <a:rPr lang="es-AR" sz="1100" b="0" dirty="0">
                <a:solidFill>
                  <a:srgbClr val="D4D4D4"/>
                </a:solidFill>
                <a:effectLst/>
                <a:latin typeface="Consolas" panose="020B0609020204030204" pitchFamily="49" charset="0"/>
              </a:rPr>
              <a:t>()</a:t>
            </a:r>
          </a:p>
          <a:p>
            <a:br>
              <a:rPr lang="es-AR" sz="1100" b="0" dirty="0">
                <a:solidFill>
                  <a:srgbClr val="D4D4D4"/>
                </a:solidFill>
                <a:effectLst/>
                <a:latin typeface="Consolas" panose="020B0609020204030204" pitchFamily="49" charset="0"/>
              </a:rPr>
            </a:br>
            <a:r>
              <a:rPr lang="es-AR" sz="1100" b="0" dirty="0" err="1">
                <a:solidFill>
                  <a:srgbClr val="9CDCFE"/>
                </a:solidFill>
                <a:effectLst/>
                <a:latin typeface="Consolas" panose="020B0609020204030204" pitchFamily="49" charset="0"/>
              </a:rPr>
              <a:t>main_window</a:t>
            </a:r>
            <a:r>
              <a:rPr lang="es-AR" sz="1100" b="0" dirty="0">
                <a:solidFill>
                  <a:srgbClr val="D4D4D4"/>
                </a:solidFill>
                <a:effectLst/>
                <a:latin typeface="Consolas" panose="020B0609020204030204" pitchFamily="49" charset="0"/>
              </a:rPr>
              <a:t> = </a:t>
            </a:r>
            <a:r>
              <a:rPr lang="es-AR" sz="1100" b="0" dirty="0" err="1">
                <a:solidFill>
                  <a:srgbClr val="4EC9B0"/>
                </a:solidFill>
                <a:effectLst/>
                <a:latin typeface="Consolas" panose="020B0609020204030204" pitchFamily="49" charset="0"/>
              </a:rPr>
              <a:t>tk</a:t>
            </a:r>
            <a:r>
              <a:rPr lang="es-AR" sz="1100" b="0" dirty="0" err="1">
                <a:solidFill>
                  <a:srgbClr val="D4D4D4"/>
                </a:solidFill>
                <a:effectLst/>
                <a:latin typeface="Consolas" panose="020B0609020204030204" pitchFamily="49" charset="0"/>
              </a:rPr>
              <a:t>.</a:t>
            </a:r>
            <a:r>
              <a:rPr lang="es-AR" sz="1100" b="0" dirty="0" err="1">
                <a:solidFill>
                  <a:srgbClr val="4EC9B0"/>
                </a:solidFill>
                <a:effectLst/>
                <a:latin typeface="Consolas" panose="020B0609020204030204" pitchFamily="49" charset="0"/>
              </a:rPr>
              <a:t>Tk</a:t>
            </a:r>
            <a:r>
              <a:rPr lang="es-AR" sz="1100" b="0" dirty="0">
                <a:solidFill>
                  <a:srgbClr val="D4D4D4"/>
                </a:solidFill>
                <a:effectLst/>
                <a:latin typeface="Consolas" panose="020B0609020204030204" pitchFamily="49" charset="0"/>
              </a:rPr>
              <a:t>()</a:t>
            </a:r>
          </a:p>
          <a:p>
            <a:r>
              <a:rPr lang="es-AR" sz="1100" b="0" dirty="0">
                <a:solidFill>
                  <a:srgbClr val="9CDCFE"/>
                </a:solidFill>
                <a:effectLst/>
                <a:latin typeface="Consolas" panose="020B0609020204030204" pitchFamily="49" charset="0"/>
              </a:rPr>
              <a:t>app</a:t>
            </a:r>
            <a:r>
              <a:rPr lang="es-AR" sz="1100" b="0" dirty="0">
                <a:solidFill>
                  <a:srgbClr val="D4D4D4"/>
                </a:solidFill>
                <a:effectLst/>
                <a:latin typeface="Consolas" panose="020B0609020204030204" pitchFamily="49" charset="0"/>
              </a:rPr>
              <a:t> = </a:t>
            </a:r>
            <a:r>
              <a:rPr lang="es-AR" sz="1100" b="0" dirty="0" err="1">
                <a:solidFill>
                  <a:srgbClr val="4EC9B0"/>
                </a:solidFill>
                <a:effectLst/>
                <a:latin typeface="Consolas" panose="020B0609020204030204" pitchFamily="49" charset="0"/>
              </a:rPr>
              <a:t>Application</a:t>
            </a:r>
            <a:r>
              <a:rPr lang="es-AR" sz="1100" b="0" dirty="0">
                <a:solidFill>
                  <a:srgbClr val="D4D4D4"/>
                </a:solidFill>
                <a:effectLst/>
                <a:latin typeface="Consolas" panose="020B0609020204030204" pitchFamily="49" charset="0"/>
              </a:rPr>
              <a:t>(</a:t>
            </a:r>
            <a:r>
              <a:rPr lang="es-AR" sz="1100" b="0" dirty="0" err="1">
                <a:solidFill>
                  <a:srgbClr val="9CDCFE"/>
                </a:solidFill>
                <a:effectLst/>
                <a:latin typeface="Consolas" panose="020B0609020204030204" pitchFamily="49" charset="0"/>
              </a:rPr>
              <a:t>main_window</a:t>
            </a:r>
            <a:r>
              <a:rPr lang="es-AR" sz="1100" b="0" dirty="0">
                <a:solidFill>
                  <a:srgbClr val="D4D4D4"/>
                </a:solidFill>
                <a:effectLst/>
                <a:latin typeface="Consolas" panose="020B0609020204030204" pitchFamily="49" charset="0"/>
              </a:rPr>
              <a:t>)</a:t>
            </a:r>
          </a:p>
          <a:p>
            <a:r>
              <a:rPr lang="es-AR" sz="1100" b="0" dirty="0" err="1">
                <a:solidFill>
                  <a:srgbClr val="9CDCFE"/>
                </a:solidFill>
                <a:effectLst/>
                <a:latin typeface="Consolas" panose="020B0609020204030204" pitchFamily="49" charset="0"/>
              </a:rPr>
              <a:t>app</a:t>
            </a:r>
            <a:r>
              <a:rPr lang="es-AR" sz="1100" b="0" dirty="0" err="1">
                <a:solidFill>
                  <a:srgbClr val="D4D4D4"/>
                </a:solidFill>
                <a:effectLst/>
                <a:latin typeface="Consolas" panose="020B0609020204030204" pitchFamily="49" charset="0"/>
              </a:rPr>
              <a:t>.</a:t>
            </a:r>
            <a:r>
              <a:rPr lang="es-AR" sz="1100" b="0" dirty="0" err="1">
                <a:solidFill>
                  <a:srgbClr val="DCDCAA"/>
                </a:solidFill>
                <a:effectLst/>
                <a:latin typeface="Consolas" panose="020B0609020204030204" pitchFamily="49" charset="0"/>
              </a:rPr>
              <a:t>mainloop</a:t>
            </a:r>
            <a:r>
              <a:rPr lang="es-AR" sz="1100" b="0" dirty="0">
                <a:solidFill>
                  <a:srgbClr val="D4D4D4"/>
                </a:solidFill>
                <a:effectLst/>
                <a:latin typeface="Consolas" panose="020B0609020204030204" pitchFamily="49" charset="0"/>
              </a:rPr>
              <a:t>()</a:t>
            </a:r>
          </a:p>
        </p:txBody>
      </p:sp>
      <p:sp>
        <p:nvSpPr>
          <p:cNvPr id="9" name="CuadroTexto 8">
            <a:extLst>
              <a:ext uri="{FF2B5EF4-FFF2-40B4-BE49-F238E27FC236}">
                <a16:creationId xmlns:a16="http://schemas.microsoft.com/office/drawing/2014/main" id="{1D3F3F46-3BED-8080-C459-F7EBDA2351AE}"/>
              </a:ext>
            </a:extLst>
          </p:cNvPr>
          <p:cNvSpPr txBox="1"/>
          <p:nvPr/>
        </p:nvSpPr>
        <p:spPr>
          <a:xfrm>
            <a:off x="190500" y="5534968"/>
            <a:ext cx="3096600" cy="1569660"/>
          </a:xfrm>
          <a:prstGeom prst="rect">
            <a:avLst/>
          </a:prstGeom>
          <a:noFill/>
        </p:spPr>
        <p:txBody>
          <a:bodyPr wrap="square">
            <a:spAutoFit/>
          </a:bodyPr>
          <a:lstStyle/>
          <a:p>
            <a:r>
              <a:rPr lang="es-MX" sz="1200" dirty="0"/>
              <a:t>En el ejemplo, creamos una caja de texto y un botón y los ubicamos en la ventana vía la función pack. Como no indicamos ningún argumento, por defecto </a:t>
            </a:r>
            <a:r>
              <a:rPr lang="es-MX" sz="1200" dirty="0" err="1"/>
              <a:t>Tk</a:t>
            </a:r>
            <a:r>
              <a:rPr lang="es-MX" sz="1200" dirty="0"/>
              <a:t> posicionará los elementos uno arriba del otro, como se observa en la imagen.</a:t>
            </a:r>
          </a:p>
          <a:p>
            <a:endParaRPr lang="es-MX" sz="1200" dirty="0"/>
          </a:p>
          <a:p>
            <a:endParaRPr lang="es-AR" sz="1200" dirty="0"/>
          </a:p>
        </p:txBody>
      </p:sp>
      <p:pic>
        <p:nvPicPr>
          <p:cNvPr id="5122" name="Picture 2" descr="Elementos posicionados vía pack() en Tcl/Tk (tkinter)">
            <a:extLst>
              <a:ext uri="{FF2B5EF4-FFF2-40B4-BE49-F238E27FC236}">
                <a16:creationId xmlns:a16="http://schemas.microsoft.com/office/drawing/2014/main" id="{FD50AD0A-8A7F-F09D-0F07-92EB8FFEE87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47638" y="5533581"/>
            <a:ext cx="1697711" cy="1160233"/>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Elementos posicionados verticalmente via pack() en Tcl/Tk (tkinter)">
            <a:extLst>
              <a:ext uri="{FF2B5EF4-FFF2-40B4-BE49-F238E27FC236}">
                <a16:creationId xmlns:a16="http://schemas.microsoft.com/office/drawing/2014/main" id="{6CA2120A-47E6-0546-7042-7FDA17B1659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750818" y="1185263"/>
            <a:ext cx="2095500" cy="1704975"/>
          </a:xfrm>
          <a:prstGeom prst="rect">
            <a:avLst/>
          </a:prstGeom>
          <a:noFill/>
          <a:extLst>
            <a:ext uri="{909E8E84-426E-40DD-AFC4-6F175D3DCCD1}">
              <a14:hiddenFill xmlns:a14="http://schemas.microsoft.com/office/drawing/2010/main">
                <a:solidFill>
                  <a:srgbClr val="FFFFFF"/>
                </a:solidFill>
              </a14:hiddenFill>
            </a:ext>
          </a:extLst>
        </p:spPr>
      </p:pic>
      <p:sp>
        <p:nvSpPr>
          <p:cNvPr id="11" name="CuadroTexto 10">
            <a:extLst>
              <a:ext uri="{FF2B5EF4-FFF2-40B4-BE49-F238E27FC236}">
                <a16:creationId xmlns:a16="http://schemas.microsoft.com/office/drawing/2014/main" id="{D84312A2-C7E5-57FF-BBC9-CEB2920780A3}"/>
              </a:ext>
            </a:extLst>
          </p:cNvPr>
          <p:cNvSpPr txBox="1"/>
          <p:nvPr/>
        </p:nvSpPr>
        <p:spPr>
          <a:xfrm>
            <a:off x="6619092" y="1656043"/>
            <a:ext cx="3046187" cy="1015663"/>
          </a:xfrm>
          <a:prstGeom prst="rect">
            <a:avLst/>
          </a:prstGeom>
          <a:noFill/>
        </p:spPr>
        <p:txBody>
          <a:bodyPr wrap="square">
            <a:spAutoFit/>
          </a:bodyPr>
          <a:lstStyle/>
          <a:p>
            <a:pPr algn="l" rtl="0">
              <a:buFont typeface="+mj-lt"/>
              <a:buAutoNum type="arabicPeriod"/>
            </a:pPr>
            <a:r>
              <a:rPr lang="es-MX" sz="1200" dirty="0"/>
              <a:t>De modo que si añadimos otro elemento, por ejemplo, una etiqueta (</a:t>
            </a:r>
            <a:r>
              <a:rPr lang="es-MX" sz="1200" dirty="0" err="1"/>
              <a:t>ttk.Label</a:t>
            </a:r>
            <a:r>
              <a:rPr lang="es-MX" sz="1200" dirty="0"/>
              <a:t>), será ubicado debajo del botón.</a:t>
            </a:r>
            <a:br>
              <a:rPr lang="es-MX" sz="1200" dirty="0"/>
            </a:br>
            <a:br>
              <a:rPr lang="es-MX" sz="1200" dirty="0"/>
            </a:br>
            <a:endParaRPr lang="es-AR" sz="1200" b="0" i="0" dirty="0">
              <a:solidFill>
                <a:srgbClr val="AAAAAA"/>
              </a:solidFill>
              <a:effectLst/>
              <a:latin typeface="Source Code Pro" panose="020B0509030403020204" pitchFamily="49" charset="0"/>
            </a:endParaRPr>
          </a:p>
        </p:txBody>
      </p:sp>
      <p:sp>
        <p:nvSpPr>
          <p:cNvPr id="15" name="CuadroTexto 14">
            <a:extLst>
              <a:ext uri="{FF2B5EF4-FFF2-40B4-BE49-F238E27FC236}">
                <a16:creationId xmlns:a16="http://schemas.microsoft.com/office/drawing/2014/main" id="{9C7CEBFC-4C7A-7FB9-9C02-633D98D2075D}"/>
              </a:ext>
            </a:extLst>
          </p:cNvPr>
          <p:cNvSpPr txBox="1"/>
          <p:nvPr/>
        </p:nvSpPr>
        <p:spPr>
          <a:xfrm>
            <a:off x="6604578" y="3659059"/>
            <a:ext cx="5275539" cy="1015663"/>
          </a:xfrm>
          <a:prstGeom prst="rect">
            <a:avLst/>
          </a:prstGeom>
          <a:noFill/>
        </p:spPr>
        <p:txBody>
          <a:bodyPr wrap="square">
            <a:spAutoFit/>
          </a:bodyPr>
          <a:lstStyle/>
          <a:p>
            <a:r>
              <a:rPr lang="es-MX" sz="1200" dirty="0"/>
              <a:t>La propiedad que controla la posición relativa de los elementos es </a:t>
            </a:r>
            <a:r>
              <a:rPr lang="es-MX" sz="1200" dirty="0" err="1"/>
              <a:t>side</a:t>
            </a:r>
            <a:r>
              <a:rPr lang="es-MX" sz="1200" dirty="0"/>
              <a:t>, que puede equivaler a </a:t>
            </a:r>
            <a:r>
              <a:rPr lang="es-MX" sz="1200" dirty="0" err="1"/>
              <a:t>tk.TOP</a:t>
            </a:r>
            <a:r>
              <a:rPr lang="es-MX" sz="1200" dirty="0"/>
              <a:t> (por defecto), </a:t>
            </a:r>
            <a:r>
              <a:rPr lang="es-MX" sz="1200" dirty="0" err="1"/>
              <a:t>tk.BOTTOM</a:t>
            </a:r>
            <a:r>
              <a:rPr lang="es-MX" sz="1200" dirty="0"/>
              <a:t>, </a:t>
            </a:r>
            <a:r>
              <a:rPr lang="es-MX" sz="1200" dirty="0" err="1"/>
              <a:t>tk.LEFT</a:t>
            </a:r>
            <a:r>
              <a:rPr lang="es-MX" sz="1200" dirty="0"/>
              <a:t> o </a:t>
            </a:r>
            <a:r>
              <a:rPr lang="es-MX" sz="1200" dirty="0" err="1"/>
              <a:t>tk.RIGHT</a:t>
            </a:r>
            <a:r>
              <a:rPr lang="es-MX" sz="1200" dirty="0"/>
              <a:t>. De este modo, si indicamos que la caja de texto debe ir ubicada a la izquierda, los otros dos controles se seguirán manteniendo uno arriba del otro.</a:t>
            </a:r>
            <a:endParaRPr lang="es-AR" sz="1200" dirty="0"/>
          </a:p>
        </p:txBody>
      </p:sp>
      <p:sp>
        <p:nvSpPr>
          <p:cNvPr id="17" name="CuadroTexto 16">
            <a:extLst>
              <a:ext uri="{FF2B5EF4-FFF2-40B4-BE49-F238E27FC236}">
                <a16:creationId xmlns:a16="http://schemas.microsoft.com/office/drawing/2014/main" id="{835A078F-C06F-644A-E90F-F7ACFC2DC198}"/>
              </a:ext>
            </a:extLst>
          </p:cNvPr>
          <p:cNvSpPr txBox="1"/>
          <p:nvPr/>
        </p:nvSpPr>
        <p:spPr>
          <a:xfrm>
            <a:off x="6619092" y="4695390"/>
            <a:ext cx="3556578" cy="430887"/>
          </a:xfrm>
          <a:prstGeom prst="rect">
            <a:avLst/>
          </a:prstGeom>
          <a:solidFill>
            <a:schemeClr val="tx1">
              <a:lumMod val="85000"/>
              <a:lumOff val="15000"/>
            </a:schemeClr>
          </a:solidFill>
        </p:spPr>
        <p:txBody>
          <a:bodyPr wrap="square">
            <a:spAutoFit/>
          </a:bodyPr>
          <a:lstStyle/>
          <a:p>
            <a:r>
              <a:rPr lang="en-US" sz="1050" b="0" dirty="0">
                <a:solidFill>
                  <a:srgbClr val="D4D4D4"/>
                </a:solidFill>
                <a:effectLst/>
                <a:latin typeface="Consolas" panose="020B0609020204030204" pitchFamily="49" charset="0"/>
              </a:rPr>
              <a:t>        </a:t>
            </a:r>
            <a:r>
              <a:rPr lang="en-US" sz="1050" b="0" dirty="0" err="1">
                <a:solidFill>
                  <a:srgbClr val="9CDCFE"/>
                </a:solidFill>
                <a:effectLst/>
                <a:latin typeface="Consolas" panose="020B0609020204030204" pitchFamily="49" charset="0"/>
              </a:rPr>
              <a:t>self</a:t>
            </a:r>
            <a:r>
              <a:rPr lang="en-US" sz="1050" b="0" dirty="0" err="1">
                <a:solidFill>
                  <a:srgbClr val="D4D4D4"/>
                </a:solidFill>
                <a:effectLst/>
                <a:latin typeface="Consolas" panose="020B0609020204030204" pitchFamily="49" charset="0"/>
              </a:rPr>
              <a:t>.</a:t>
            </a:r>
            <a:r>
              <a:rPr lang="en-US" sz="1050" b="0" dirty="0" err="1">
                <a:solidFill>
                  <a:srgbClr val="9CDCFE"/>
                </a:solidFill>
                <a:effectLst/>
                <a:latin typeface="Consolas" panose="020B0609020204030204" pitchFamily="49" charset="0"/>
              </a:rPr>
              <a:t>entry</a:t>
            </a:r>
            <a:r>
              <a:rPr lang="en-US" sz="1050" b="0" dirty="0">
                <a:solidFill>
                  <a:srgbClr val="D4D4D4"/>
                </a:solidFill>
                <a:effectLst/>
                <a:latin typeface="Consolas" panose="020B0609020204030204" pitchFamily="49" charset="0"/>
              </a:rPr>
              <a:t> = </a:t>
            </a:r>
            <a:r>
              <a:rPr lang="en-US" sz="1050" b="0" dirty="0" err="1">
                <a:solidFill>
                  <a:srgbClr val="4EC9B0"/>
                </a:solidFill>
                <a:effectLst/>
                <a:latin typeface="Consolas" panose="020B0609020204030204" pitchFamily="49" charset="0"/>
              </a:rPr>
              <a:t>ttk</a:t>
            </a:r>
            <a:r>
              <a:rPr lang="en-US" sz="1050" b="0" dirty="0" err="1">
                <a:solidFill>
                  <a:srgbClr val="D4D4D4"/>
                </a:solidFill>
                <a:effectLst/>
                <a:latin typeface="Consolas" panose="020B0609020204030204" pitchFamily="49" charset="0"/>
              </a:rPr>
              <a:t>.</a:t>
            </a:r>
            <a:r>
              <a:rPr lang="en-US" sz="1050" b="0" dirty="0" err="1">
                <a:solidFill>
                  <a:srgbClr val="4EC9B0"/>
                </a:solidFill>
                <a:effectLst/>
                <a:latin typeface="Consolas" panose="020B0609020204030204" pitchFamily="49" charset="0"/>
              </a:rPr>
              <a:t>Entry</a:t>
            </a:r>
            <a:r>
              <a:rPr lang="en-US" sz="1050" b="0" dirty="0">
                <a:solidFill>
                  <a:srgbClr val="D4D4D4"/>
                </a:solidFill>
                <a:effectLst/>
                <a:latin typeface="Consolas" panose="020B0609020204030204" pitchFamily="49" charset="0"/>
              </a:rPr>
              <a:t>(</a:t>
            </a:r>
            <a:r>
              <a:rPr lang="en-US" sz="1050" b="0" dirty="0">
                <a:solidFill>
                  <a:srgbClr val="9CDCFE"/>
                </a:solidFill>
                <a:effectLst/>
                <a:latin typeface="Consolas" panose="020B0609020204030204" pitchFamily="49" charset="0"/>
              </a:rPr>
              <a:t>self</a:t>
            </a:r>
            <a:r>
              <a:rPr lang="en-US" sz="1050" b="0" dirty="0">
                <a:solidFill>
                  <a:srgbClr val="D4D4D4"/>
                </a:solidFill>
                <a:effectLst/>
                <a:latin typeface="Consolas" panose="020B0609020204030204" pitchFamily="49" charset="0"/>
              </a:rPr>
              <a:t>)</a:t>
            </a:r>
          </a:p>
          <a:p>
            <a:r>
              <a:rPr lang="en-US" sz="1050" b="0" dirty="0">
                <a:solidFill>
                  <a:srgbClr val="D4D4D4"/>
                </a:solidFill>
                <a:effectLst/>
                <a:latin typeface="Consolas" panose="020B0609020204030204" pitchFamily="49" charset="0"/>
              </a:rPr>
              <a:t>        </a:t>
            </a:r>
            <a:r>
              <a:rPr lang="en-US" sz="1050" b="0" dirty="0" err="1">
                <a:solidFill>
                  <a:srgbClr val="9CDCFE"/>
                </a:solidFill>
                <a:effectLst/>
                <a:latin typeface="Consolas" panose="020B0609020204030204" pitchFamily="49" charset="0"/>
              </a:rPr>
              <a:t>self</a:t>
            </a:r>
            <a:r>
              <a:rPr lang="en-US" sz="1050" b="0" dirty="0" err="1">
                <a:solidFill>
                  <a:srgbClr val="D4D4D4"/>
                </a:solidFill>
                <a:effectLst/>
                <a:latin typeface="Consolas" panose="020B0609020204030204" pitchFamily="49" charset="0"/>
              </a:rPr>
              <a:t>.</a:t>
            </a:r>
            <a:r>
              <a:rPr lang="en-US" sz="1050" b="0" dirty="0" err="1">
                <a:solidFill>
                  <a:srgbClr val="9CDCFE"/>
                </a:solidFill>
                <a:effectLst/>
                <a:latin typeface="Consolas" panose="020B0609020204030204" pitchFamily="49" charset="0"/>
              </a:rPr>
              <a:t>entry</a:t>
            </a:r>
            <a:r>
              <a:rPr lang="en-US" sz="1050" b="0" dirty="0" err="1">
                <a:solidFill>
                  <a:srgbClr val="D4D4D4"/>
                </a:solidFill>
                <a:effectLst/>
                <a:latin typeface="Consolas" panose="020B0609020204030204" pitchFamily="49" charset="0"/>
              </a:rPr>
              <a:t>.</a:t>
            </a:r>
            <a:r>
              <a:rPr lang="en-US" sz="1050" b="0" dirty="0" err="1">
                <a:solidFill>
                  <a:srgbClr val="9CDCFE"/>
                </a:solidFill>
                <a:effectLst/>
                <a:latin typeface="Consolas" panose="020B0609020204030204" pitchFamily="49" charset="0"/>
              </a:rPr>
              <a:t>pack</a:t>
            </a:r>
            <a:r>
              <a:rPr lang="en-US" sz="1050" b="0" dirty="0">
                <a:solidFill>
                  <a:srgbClr val="D4D4D4"/>
                </a:solidFill>
                <a:effectLst/>
                <a:latin typeface="Consolas" panose="020B0609020204030204" pitchFamily="49" charset="0"/>
              </a:rPr>
              <a:t>(</a:t>
            </a:r>
            <a:r>
              <a:rPr lang="en-US" sz="1050" b="0" dirty="0">
                <a:solidFill>
                  <a:srgbClr val="9CDCFE"/>
                </a:solidFill>
                <a:effectLst/>
                <a:latin typeface="Consolas" panose="020B0609020204030204" pitchFamily="49" charset="0"/>
              </a:rPr>
              <a:t>side</a:t>
            </a:r>
            <a:r>
              <a:rPr lang="en-US" sz="1050" b="0" dirty="0">
                <a:solidFill>
                  <a:srgbClr val="D4D4D4"/>
                </a:solidFill>
                <a:effectLst/>
                <a:latin typeface="Consolas" panose="020B0609020204030204" pitchFamily="49" charset="0"/>
              </a:rPr>
              <a:t>=</a:t>
            </a:r>
            <a:r>
              <a:rPr lang="en-US" sz="1050" b="0" dirty="0" err="1">
                <a:solidFill>
                  <a:srgbClr val="4EC9B0"/>
                </a:solidFill>
                <a:effectLst/>
                <a:latin typeface="Consolas" panose="020B0609020204030204" pitchFamily="49" charset="0"/>
              </a:rPr>
              <a:t>tk</a:t>
            </a:r>
            <a:r>
              <a:rPr lang="en-US" sz="1050" b="0" dirty="0" err="1">
                <a:solidFill>
                  <a:srgbClr val="D4D4D4"/>
                </a:solidFill>
                <a:effectLst/>
                <a:latin typeface="Consolas" panose="020B0609020204030204" pitchFamily="49" charset="0"/>
              </a:rPr>
              <a:t>.</a:t>
            </a:r>
            <a:r>
              <a:rPr lang="en-US" sz="1050" b="0" dirty="0" err="1">
                <a:solidFill>
                  <a:srgbClr val="9CDCFE"/>
                </a:solidFill>
                <a:effectLst/>
                <a:latin typeface="Consolas" panose="020B0609020204030204" pitchFamily="49" charset="0"/>
              </a:rPr>
              <a:t>LEFT</a:t>
            </a:r>
            <a:r>
              <a:rPr lang="en-US" sz="1050" b="0" dirty="0">
                <a:solidFill>
                  <a:srgbClr val="D4D4D4"/>
                </a:solidFill>
                <a:effectLst/>
                <a:latin typeface="Consolas" panose="020B0609020204030204" pitchFamily="49" charset="0"/>
              </a:rPr>
              <a:t>)</a:t>
            </a:r>
          </a:p>
        </p:txBody>
      </p:sp>
      <p:pic>
        <p:nvPicPr>
          <p:cNvPr id="5126" name="Picture 6" descr="Elementos posicionados vía pack() en Tcl/Tk (tkinter)">
            <a:extLst>
              <a:ext uri="{FF2B5EF4-FFF2-40B4-BE49-F238E27FC236}">
                <a16:creationId xmlns:a16="http://schemas.microsoft.com/office/drawing/2014/main" id="{8AEE9618-CC83-6CB5-4679-3EB42451676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626539" y="5242983"/>
            <a:ext cx="2809875" cy="1143000"/>
          </a:xfrm>
          <a:prstGeom prst="rect">
            <a:avLst/>
          </a:prstGeom>
          <a:noFill/>
          <a:extLst>
            <a:ext uri="{909E8E84-426E-40DD-AFC4-6F175D3DCCD1}">
              <a14:hiddenFill xmlns:a14="http://schemas.microsoft.com/office/drawing/2010/main">
                <a:solidFill>
                  <a:srgbClr val="FFFFFF"/>
                </a:solidFill>
              </a14:hiddenFill>
            </a:ext>
          </a:extLst>
        </p:spPr>
      </p:pic>
      <p:sp>
        <p:nvSpPr>
          <p:cNvPr id="7" name="CuadroTexto 6">
            <a:extLst>
              <a:ext uri="{FF2B5EF4-FFF2-40B4-BE49-F238E27FC236}">
                <a16:creationId xmlns:a16="http://schemas.microsoft.com/office/drawing/2014/main" id="{A5149C7A-8CE7-53E7-43B6-6797752F81C3}"/>
              </a:ext>
            </a:extLst>
          </p:cNvPr>
          <p:cNvSpPr txBox="1"/>
          <p:nvPr/>
        </p:nvSpPr>
        <p:spPr>
          <a:xfrm>
            <a:off x="6591877" y="3040563"/>
            <a:ext cx="5275540" cy="430887"/>
          </a:xfrm>
          <a:prstGeom prst="rect">
            <a:avLst/>
          </a:prstGeom>
          <a:solidFill>
            <a:schemeClr val="tx1">
              <a:lumMod val="85000"/>
              <a:lumOff val="15000"/>
            </a:schemeClr>
          </a:solidFill>
        </p:spPr>
        <p:txBody>
          <a:bodyPr wrap="square">
            <a:spAutoFit/>
          </a:bodyPr>
          <a:lstStyle/>
          <a:p>
            <a:r>
              <a:rPr lang="es-AR" sz="1100" b="0" dirty="0">
                <a:solidFill>
                  <a:srgbClr val="D4D4D4"/>
                </a:solidFill>
                <a:effectLst/>
                <a:latin typeface="Consolas" panose="020B0609020204030204" pitchFamily="49" charset="0"/>
              </a:rPr>
              <a:t>        </a:t>
            </a:r>
            <a:r>
              <a:rPr lang="es-AR" sz="1100" b="0" dirty="0" err="1">
                <a:solidFill>
                  <a:srgbClr val="9CDCFE"/>
                </a:solidFill>
                <a:effectLst/>
                <a:latin typeface="Consolas" panose="020B0609020204030204" pitchFamily="49" charset="0"/>
              </a:rPr>
              <a:t>self</a:t>
            </a:r>
            <a:r>
              <a:rPr lang="es-AR" sz="1100" b="0" dirty="0" err="1">
                <a:solidFill>
                  <a:srgbClr val="D4D4D4"/>
                </a:solidFill>
                <a:effectLst/>
                <a:latin typeface="Consolas" panose="020B0609020204030204" pitchFamily="49" charset="0"/>
              </a:rPr>
              <a:t>.</a:t>
            </a:r>
            <a:r>
              <a:rPr lang="es-AR" sz="1100" b="0" dirty="0" err="1">
                <a:solidFill>
                  <a:srgbClr val="9CDCFE"/>
                </a:solidFill>
                <a:effectLst/>
                <a:latin typeface="Consolas" panose="020B0609020204030204" pitchFamily="49" charset="0"/>
              </a:rPr>
              <a:t>label</a:t>
            </a:r>
            <a:r>
              <a:rPr lang="es-AR" sz="1100" b="0" dirty="0">
                <a:solidFill>
                  <a:srgbClr val="D4D4D4"/>
                </a:solidFill>
                <a:effectLst/>
                <a:latin typeface="Consolas" panose="020B0609020204030204" pitchFamily="49" charset="0"/>
              </a:rPr>
              <a:t> = </a:t>
            </a:r>
            <a:r>
              <a:rPr lang="es-AR" sz="1100" b="0" dirty="0" err="1">
                <a:solidFill>
                  <a:srgbClr val="4EC9B0"/>
                </a:solidFill>
                <a:effectLst/>
                <a:latin typeface="Consolas" panose="020B0609020204030204" pitchFamily="49" charset="0"/>
              </a:rPr>
              <a:t>ttk</a:t>
            </a:r>
            <a:r>
              <a:rPr lang="es-AR" sz="1100" b="0" dirty="0" err="1">
                <a:solidFill>
                  <a:srgbClr val="D4D4D4"/>
                </a:solidFill>
                <a:effectLst/>
                <a:latin typeface="Consolas" panose="020B0609020204030204" pitchFamily="49" charset="0"/>
              </a:rPr>
              <a:t>.</a:t>
            </a:r>
            <a:r>
              <a:rPr lang="es-AR" sz="1100" b="0" dirty="0" err="1">
                <a:solidFill>
                  <a:srgbClr val="4EC9B0"/>
                </a:solidFill>
                <a:effectLst/>
                <a:latin typeface="Consolas" panose="020B0609020204030204" pitchFamily="49" charset="0"/>
              </a:rPr>
              <a:t>Label</a:t>
            </a:r>
            <a:r>
              <a:rPr lang="es-AR" sz="1100" b="0" dirty="0">
                <a:solidFill>
                  <a:srgbClr val="D4D4D4"/>
                </a:solidFill>
                <a:effectLst/>
                <a:latin typeface="Consolas" panose="020B0609020204030204" pitchFamily="49" charset="0"/>
              </a:rPr>
              <a:t>(</a:t>
            </a:r>
            <a:r>
              <a:rPr lang="es-AR" sz="1100" b="0" dirty="0" err="1">
                <a:solidFill>
                  <a:srgbClr val="9CDCFE"/>
                </a:solidFill>
                <a:effectLst/>
                <a:latin typeface="Consolas" panose="020B0609020204030204" pitchFamily="49" charset="0"/>
              </a:rPr>
              <a:t>self</a:t>
            </a:r>
            <a:r>
              <a:rPr lang="es-AR" sz="1100" b="0" dirty="0">
                <a:solidFill>
                  <a:srgbClr val="D4D4D4"/>
                </a:solidFill>
                <a:effectLst/>
                <a:latin typeface="Consolas" panose="020B0609020204030204" pitchFamily="49" charset="0"/>
              </a:rPr>
              <a:t>, </a:t>
            </a:r>
            <a:r>
              <a:rPr lang="es-AR" sz="1100" b="0" dirty="0" err="1">
                <a:solidFill>
                  <a:srgbClr val="9CDCFE"/>
                </a:solidFill>
                <a:effectLst/>
                <a:latin typeface="Consolas" panose="020B0609020204030204" pitchFamily="49" charset="0"/>
              </a:rPr>
              <a:t>text</a:t>
            </a:r>
            <a:r>
              <a:rPr lang="es-AR" sz="1100" b="0" dirty="0">
                <a:solidFill>
                  <a:srgbClr val="D4D4D4"/>
                </a:solidFill>
                <a:effectLst/>
                <a:latin typeface="Consolas" panose="020B0609020204030204" pitchFamily="49" charset="0"/>
              </a:rPr>
              <a:t>=</a:t>
            </a:r>
            <a:r>
              <a:rPr lang="es-AR" sz="1100" b="0" dirty="0">
                <a:solidFill>
                  <a:srgbClr val="CE9178"/>
                </a:solidFill>
                <a:effectLst/>
                <a:latin typeface="Consolas" panose="020B0609020204030204" pitchFamily="49" charset="0"/>
              </a:rPr>
              <a:t>"...desde </a:t>
            </a:r>
            <a:r>
              <a:rPr lang="es-AR" sz="1100" b="0" dirty="0" err="1">
                <a:solidFill>
                  <a:srgbClr val="CE9178"/>
                </a:solidFill>
                <a:effectLst/>
                <a:latin typeface="Consolas" panose="020B0609020204030204" pitchFamily="49" charset="0"/>
              </a:rPr>
              <a:t>Tkinter</a:t>
            </a:r>
            <a:r>
              <a:rPr lang="es-AR" sz="1100" b="0" dirty="0">
                <a:solidFill>
                  <a:srgbClr val="CE9178"/>
                </a:solidFill>
                <a:effectLst/>
                <a:latin typeface="Consolas" panose="020B0609020204030204" pitchFamily="49" charset="0"/>
              </a:rPr>
              <a:t>!"</a:t>
            </a:r>
            <a:r>
              <a:rPr lang="es-AR" sz="1100" b="0" dirty="0">
                <a:solidFill>
                  <a:srgbClr val="D4D4D4"/>
                </a:solidFill>
                <a:effectLst/>
                <a:latin typeface="Consolas" panose="020B0609020204030204" pitchFamily="49" charset="0"/>
              </a:rPr>
              <a:t>)</a:t>
            </a:r>
          </a:p>
          <a:p>
            <a:r>
              <a:rPr lang="es-AR" sz="1100" b="0" dirty="0">
                <a:solidFill>
                  <a:srgbClr val="D4D4D4"/>
                </a:solidFill>
                <a:effectLst/>
                <a:latin typeface="Consolas" panose="020B0609020204030204" pitchFamily="49" charset="0"/>
              </a:rPr>
              <a:t>        </a:t>
            </a:r>
            <a:r>
              <a:rPr lang="es-AR" sz="1100" b="0" dirty="0" err="1">
                <a:solidFill>
                  <a:srgbClr val="9CDCFE"/>
                </a:solidFill>
                <a:effectLst/>
                <a:latin typeface="Consolas" panose="020B0609020204030204" pitchFamily="49" charset="0"/>
              </a:rPr>
              <a:t>self</a:t>
            </a:r>
            <a:r>
              <a:rPr lang="es-AR" sz="1100" b="0" dirty="0" err="1">
                <a:solidFill>
                  <a:srgbClr val="D4D4D4"/>
                </a:solidFill>
                <a:effectLst/>
                <a:latin typeface="Consolas" panose="020B0609020204030204" pitchFamily="49" charset="0"/>
              </a:rPr>
              <a:t>.</a:t>
            </a:r>
            <a:r>
              <a:rPr lang="es-AR" sz="1100" b="0" dirty="0" err="1">
                <a:solidFill>
                  <a:srgbClr val="9CDCFE"/>
                </a:solidFill>
                <a:effectLst/>
                <a:latin typeface="Consolas" panose="020B0609020204030204" pitchFamily="49" charset="0"/>
              </a:rPr>
              <a:t>label</a:t>
            </a:r>
            <a:r>
              <a:rPr lang="es-AR" sz="1100" b="0" dirty="0" err="1">
                <a:solidFill>
                  <a:srgbClr val="D4D4D4"/>
                </a:solidFill>
                <a:effectLst/>
                <a:latin typeface="Consolas" panose="020B0609020204030204" pitchFamily="49" charset="0"/>
              </a:rPr>
              <a:t>.</a:t>
            </a:r>
            <a:r>
              <a:rPr lang="es-AR" sz="1100" b="0" dirty="0" err="1">
                <a:solidFill>
                  <a:srgbClr val="9CDCFE"/>
                </a:solidFill>
                <a:effectLst/>
                <a:latin typeface="Consolas" panose="020B0609020204030204" pitchFamily="49" charset="0"/>
              </a:rPr>
              <a:t>pack</a:t>
            </a:r>
            <a:r>
              <a:rPr lang="es-AR" sz="1100" b="0" dirty="0">
                <a:solidFill>
                  <a:srgbClr val="D4D4D4"/>
                </a:solidFill>
                <a:effectLst/>
                <a:latin typeface="Consolas" panose="020B0609020204030204" pitchFamily="49" charset="0"/>
              </a:rPr>
              <a:t>()</a:t>
            </a:r>
          </a:p>
        </p:txBody>
      </p:sp>
      <p:sp>
        <p:nvSpPr>
          <p:cNvPr id="10" name="CuadroTexto 9">
            <a:extLst>
              <a:ext uri="{FF2B5EF4-FFF2-40B4-BE49-F238E27FC236}">
                <a16:creationId xmlns:a16="http://schemas.microsoft.com/office/drawing/2014/main" id="{1FEE020A-F785-846A-6CF3-A3FDCC727340}"/>
              </a:ext>
            </a:extLst>
          </p:cNvPr>
          <p:cNvSpPr txBox="1"/>
          <p:nvPr/>
        </p:nvSpPr>
        <p:spPr>
          <a:xfrm>
            <a:off x="10798568" y="211090"/>
            <a:ext cx="835485" cy="461665"/>
          </a:xfrm>
          <a:prstGeom prst="rect">
            <a:avLst/>
          </a:prstGeom>
          <a:noFill/>
        </p:spPr>
        <p:txBody>
          <a:bodyPr wrap="none" rtlCol="0">
            <a:spAutoFit/>
          </a:bodyPr>
          <a:lstStyle/>
          <a:p>
            <a:r>
              <a:rPr lang="es-AR" sz="2400" dirty="0">
                <a:solidFill>
                  <a:schemeClr val="accent1">
                    <a:lumMod val="75000"/>
                  </a:schemeClr>
                </a:solidFill>
                <a:effectLst>
                  <a:outerShdw blurRad="38100" dist="38100" dir="2700000" algn="tl">
                    <a:srgbClr val="000000">
                      <a:alpha val="43137"/>
                    </a:srgbClr>
                  </a:outerShdw>
                </a:effectLst>
              </a:rPr>
              <a:t>pack</a:t>
            </a:r>
          </a:p>
        </p:txBody>
      </p:sp>
    </p:spTree>
    <p:extLst>
      <p:ext uri="{BB962C8B-B14F-4D97-AF65-F5344CB8AC3E}">
        <p14:creationId xmlns:p14="http://schemas.microsoft.com/office/powerpoint/2010/main" val="22323272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Marcador de posición de imagen 11" descr="Imagen en blanco y negro">
            <a:extLst>
              <a:ext uri="{FF2B5EF4-FFF2-40B4-BE49-F238E27FC236}">
                <a16:creationId xmlns:a16="http://schemas.microsoft.com/office/drawing/2014/main" id="{616419AE-0FC1-B6F5-A3D6-D5B249750254}"/>
              </a:ext>
            </a:extLst>
          </p:cNvPr>
          <p:cNvPicPr>
            <a:picLocks noGrp="1" noChangeAspect="1"/>
          </p:cNvPicPr>
          <p:nvPr>
            <p:ph type="pic" idx="11"/>
          </p:nvPr>
        </p:nvPicPr>
        <p:blipFill>
          <a:blip r:embed="rId2">
            <a:extLst>
              <a:ext uri="{28A0092B-C50C-407E-A947-70E740481C1C}">
                <a14:useLocalDpi xmlns:a14="http://schemas.microsoft.com/office/drawing/2010/main" val="0"/>
              </a:ext>
            </a:extLst>
          </a:blip>
          <a:srcRect t="5984" b="5984"/>
          <a:stretch>
            <a:fillRect/>
          </a:stretch>
        </p:blipFill>
        <p:spPr/>
      </p:pic>
      <p:sp>
        <p:nvSpPr>
          <p:cNvPr id="3" name="CuadroTexto 2">
            <a:extLst>
              <a:ext uri="{FF2B5EF4-FFF2-40B4-BE49-F238E27FC236}">
                <a16:creationId xmlns:a16="http://schemas.microsoft.com/office/drawing/2014/main" id="{4FA5DEA9-94D0-2BE4-18FA-F93147AED449}"/>
              </a:ext>
            </a:extLst>
          </p:cNvPr>
          <p:cNvSpPr txBox="1"/>
          <p:nvPr/>
        </p:nvSpPr>
        <p:spPr>
          <a:xfrm>
            <a:off x="190500" y="114692"/>
            <a:ext cx="6096000" cy="523220"/>
          </a:xfrm>
          <a:prstGeom prst="rect">
            <a:avLst/>
          </a:prstGeom>
          <a:noFill/>
        </p:spPr>
        <p:txBody>
          <a:bodyPr wrap="square">
            <a:spAutoFit/>
          </a:bodyPr>
          <a:lstStyle/>
          <a:p>
            <a:pPr algn="l"/>
            <a:r>
              <a:rPr lang="es-MX" sz="2800" b="0" i="0">
                <a:solidFill>
                  <a:srgbClr val="444444"/>
                </a:solidFill>
                <a:effectLst/>
                <a:latin typeface="-apple-system"/>
              </a:rPr>
              <a:t>Introducción a Tcl/Tk (tkinter)</a:t>
            </a:r>
            <a:endParaRPr lang="es-AR" sz="2800" b="0" i="0" dirty="0">
              <a:solidFill>
                <a:srgbClr val="444444"/>
              </a:solidFill>
              <a:effectLst/>
              <a:latin typeface="-apple-system"/>
            </a:endParaRPr>
          </a:p>
        </p:txBody>
      </p:sp>
      <p:sp>
        <p:nvSpPr>
          <p:cNvPr id="4" name="CuadroTexto 3">
            <a:extLst>
              <a:ext uri="{FF2B5EF4-FFF2-40B4-BE49-F238E27FC236}">
                <a16:creationId xmlns:a16="http://schemas.microsoft.com/office/drawing/2014/main" id="{82EE2B39-7C59-F184-F3E3-1AFE2AE3492A}"/>
              </a:ext>
            </a:extLst>
          </p:cNvPr>
          <p:cNvSpPr txBox="1"/>
          <p:nvPr/>
        </p:nvSpPr>
        <p:spPr>
          <a:xfrm>
            <a:off x="9171777" y="6339133"/>
            <a:ext cx="1559723" cy="307777"/>
          </a:xfrm>
          <a:prstGeom prst="rect">
            <a:avLst/>
          </a:prstGeom>
          <a:solidFill>
            <a:schemeClr val="accent1"/>
          </a:solidFill>
          <a:ln>
            <a:solidFill>
              <a:schemeClr val="accent1"/>
            </a:solidFill>
          </a:ln>
        </p:spPr>
        <p:txBody>
          <a:bodyPr wrap="square">
            <a:spAutoFit/>
          </a:bodyPr>
          <a:lstStyle/>
          <a:p>
            <a:pPr algn="ctr"/>
            <a:r>
              <a:rPr lang="es-MX" sz="1400" dirty="0">
                <a:solidFill>
                  <a:schemeClr val="accent1">
                    <a:lumMod val="75000"/>
                  </a:schemeClr>
                </a:solidFill>
              </a:rPr>
              <a:t>Acceso al </a:t>
            </a:r>
            <a:r>
              <a:rPr lang="es-MX" sz="1400" dirty="0">
                <a:solidFill>
                  <a:schemeClr val="bg1"/>
                </a:solidFill>
                <a:hlinkClick r:id="rId3" action="ppaction://hlinkfile"/>
              </a:rPr>
              <a:t>IDLE</a:t>
            </a:r>
            <a:endParaRPr lang="es-AR" sz="1400" dirty="0"/>
          </a:p>
        </p:txBody>
      </p:sp>
      <p:pic>
        <p:nvPicPr>
          <p:cNvPr id="13" name="Imagen 12">
            <a:extLst>
              <a:ext uri="{FF2B5EF4-FFF2-40B4-BE49-F238E27FC236}">
                <a16:creationId xmlns:a16="http://schemas.microsoft.com/office/drawing/2014/main" id="{C8648B35-4F12-B49D-8F57-6F0792835852}"/>
              </a:ext>
            </a:extLst>
          </p:cNvPr>
          <p:cNvPicPr>
            <a:picLocks noChangeAspect="1"/>
          </p:cNvPicPr>
          <p:nvPr/>
        </p:nvPicPr>
        <p:blipFill>
          <a:blip r:embed="rId4"/>
          <a:stretch>
            <a:fillRect/>
          </a:stretch>
        </p:blipFill>
        <p:spPr>
          <a:xfrm>
            <a:off x="10951203" y="6392574"/>
            <a:ext cx="914400" cy="254336"/>
          </a:xfrm>
          <a:prstGeom prst="rect">
            <a:avLst/>
          </a:prstGeom>
        </p:spPr>
      </p:pic>
      <p:sp>
        <p:nvSpPr>
          <p:cNvPr id="2" name="CuadroTexto 1">
            <a:extLst>
              <a:ext uri="{FF2B5EF4-FFF2-40B4-BE49-F238E27FC236}">
                <a16:creationId xmlns:a16="http://schemas.microsoft.com/office/drawing/2014/main" id="{1D6947C7-4BE0-4C7D-5EC4-A0508477F393}"/>
              </a:ext>
            </a:extLst>
          </p:cNvPr>
          <p:cNvSpPr txBox="1"/>
          <p:nvPr/>
        </p:nvSpPr>
        <p:spPr>
          <a:xfrm>
            <a:off x="227171" y="609100"/>
            <a:ext cx="7887800" cy="369332"/>
          </a:xfrm>
          <a:prstGeom prst="rect">
            <a:avLst/>
          </a:prstGeom>
          <a:noFill/>
        </p:spPr>
        <p:txBody>
          <a:bodyPr wrap="none" rtlCol="0">
            <a:spAutoFit/>
          </a:bodyPr>
          <a:lstStyle/>
          <a:p>
            <a:r>
              <a:rPr lang="es-AR" dirty="0"/>
              <a:t> </a:t>
            </a:r>
            <a:r>
              <a:rPr lang="es-MX" dirty="0"/>
              <a:t>Posicionar elementos en </a:t>
            </a:r>
            <a:r>
              <a:rPr lang="es-MX" dirty="0" err="1"/>
              <a:t>Tcl</a:t>
            </a:r>
            <a:r>
              <a:rPr lang="es-MX" dirty="0"/>
              <a:t>/</a:t>
            </a:r>
            <a:r>
              <a:rPr lang="es-MX" dirty="0" err="1"/>
              <a:t>Tk</a:t>
            </a:r>
            <a:r>
              <a:rPr lang="es-MX" dirty="0"/>
              <a:t> (</a:t>
            </a:r>
            <a:r>
              <a:rPr lang="es-MX" dirty="0" err="1"/>
              <a:t>tkinter</a:t>
            </a:r>
            <a:r>
              <a:rPr lang="es-MX" dirty="0"/>
              <a:t>) </a:t>
            </a:r>
            <a:r>
              <a:rPr lang="es-MX" b="1" dirty="0"/>
              <a:t>Posicionamiento relativo (pack) </a:t>
            </a:r>
            <a:endParaRPr lang="es-AR" b="1" dirty="0"/>
          </a:p>
        </p:txBody>
      </p:sp>
      <p:sp>
        <p:nvSpPr>
          <p:cNvPr id="8" name="CuadroTexto 7">
            <a:extLst>
              <a:ext uri="{FF2B5EF4-FFF2-40B4-BE49-F238E27FC236}">
                <a16:creationId xmlns:a16="http://schemas.microsoft.com/office/drawing/2014/main" id="{9600AA6D-A4EF-3F22-D264-8DCB581F6CEC}"/>
              </a:ext>
            </a:extLst>
          </p:cNvPr>
          <p:cNvSpPr txBox="1"/>
          <p:nvPr/>
        </p:nvSpPr>
        <p:spPr>
          <a:xfrm>
            <a:off x="227171" y="1131168"/>
            <a:ext cx="5375343" cy="3600986"/>
          </a:xfrm>
          <a:prstGeom prst="rect">
            <a:avLst/>
          </a:prstGeom>
          <a:noFill/>
        </p:spPr>
        <p:txBody>
          <a:bodyPr wrap="square">
            <a:spAutoFit/>
          </a:bodyPr>
          <a:lstStyle/>
          <a:p>
            <a:r>
              <a:rPr lang="es-MX" sz="1200" dirty="0"/>
              <a:t>Del mismo modo, usando </a:t>
            </a:r>
            <a:r>
              <a:rPr lang="es-MX" sz="1200" dirty="0" err="1"/>
              <a:t>side</a:t>
            </a:r>
            <a:r>
              <a:rPr lang="es-MX" sz="1200" dirty="0"/>
              <a:t>=</a:t>
            </a:r>
            <a:r>
              <a:rPr lang="es-MX" sz="1200" dirty="0" err="1"/>
              <a:t>tk.RIGHT</a:t>
            </a:r>
            <a:r>
              <a:rPr lang="es-MX" sz="1200" dirty="0"/>
              <a:t> produce el efecto contrario, posicionando la caja de texto a la derecha del botón y de la etiqueta.</a:t>
            </a:r>
          </a:p>
          <a:p>
            <a:endParaRPr lang="es-MX" sz="1200" dirty="0"/>
          </a:p>
          <a:p>
            <a:r>
              <a:rPr lang="es-MX" sz="1200" dirty="0"/>
              <a:t>Te propongo que intentes por tu cuenta distintos valores para el parámetro </a:t>
            </a:r>
            <a:r>
              <a:rPr lang="es-MX" sz="1200" dirty="0" err="1"/>
              <a:t>side</a:t>
            </a:r>
            <a:r>
              <a:rPr lang="es-MX" sz="1200" dirty="0"/>
              <a:t> para comprender mejor cómo se comporta </a:t>
            </a:r>
            <a:r>
              <a:rPr lang="es-MX" sz="1200" dirty="0" err="1"/>
              <a:t>Tk</a:t>
            </a:r>
            <a:r>
              <a:rPr lang="es-MX" sz="1200" dirty="0"/>
              <a:t>.</a:t>
            </a:r>
          </a:p>
          <a:p>
            <a:endParaRPr lang="es-MX" sz="1200" dirty="0"/>
          </a:p>
          <a:p>
            <a:r>
              <a:rPr lang="es-MX" sz="1200" dirty="0"/>
              <a:t>La función pack también admite los parámetros after y </a:t>
            </a:r>
            <a:r>
              <a:rPr lang="es-MX" sz="1200" dirty="0" err="1"/>
              <a:t>before</a:t>
            </a:r>
            <a:r>
              <a:rPr lang="es-MX" sz="1200" dirty="0"/>
              <a:t>, que nos permiten controlar el orden en el que se ubican los elementos en la ventana. El siguiente ejemplo obliga a </a:t>
            </a:r>
            <a:r>
              <a:rPr lang="es-MX" sz="1200" dirty="0" err="1"/>
              <a:t>Tk</a:t>
            </a:r>
            <a:r>
              <a:rPr lang="es-MX" sz="1200" dirty="0"/>
              <a:t> a colocar la etiqueta </a:t>
            </a:r>
            <a:r>
              <a:rPr lang="es-MX" sz="1200" dirty="0" err="1"/>
              <a:t>self.label</a:t>
            </a:r>
            <a:r>
              <a:rPr lang="es-MX" sz="1200" dirty="0"/>
              <a:t> antes (</a:t>
            </a:r>
            <a:r>
              <a:rPr lang="es-MX" sz="1200" dirty="0" err="1"/>
              <a:t>before</a:t>
            </a:r>
            <a:r>
              <a:rPr lang="es-MX" sz="1200" dirty="0"/>
              <a:t>) que la caja de texto.</a:t>
            </a:r>
          </a:p>
          <a:p>
            <a:endParaRPr lang="es-MX" sz="1200" dirty="0"/>
          </a:p>
          <a:p>
            <a:pPr algn="l" rtl="0">
              <a:buFont typeface="+mj-lt"/>
              <a:buAutoNum type="arabicPeriod"/>
            </a:pPr>
            <a:r>
              <a:rPr lang="es-AR" sz="1200" b="0" i="0" dirty="0" err="1">
                <a:solidFill>
                  <a:srgbClr val="000000"/>
                </a:solidFill>
                <a:effectLst/>
                <a:latin typeface="inherit"/>
              </a:rPr>
              <a:t>self.</a:t>
            </a:r>
            <a:r>
              <a:rPr lang="es-AR" sz="1200" b="0" i="0" dirty="0" err="1">
                <a:solidFill>
                  <a:srgbClr val="0086B3"/>
                </a:solidFill>
                <a:effectLst/>
                <a:latin typeface="inherit"/>
              </a:rPr>
              <a:t>entry</a:t>
            </a:r>
            <a:r>
              <a:rPr lang="es-AR" sz="1200" b="0" i="0" dirty="0">
                <a:solidFill>
                  <a:srgbClr val="000000"/>
                </a:solidFill>
                <a:effectLst/>
                <a:latin typeface="inherit"/>
              </a:rPr>
              <a:t> = </a:t>
            </a:r>
            <a:r>
              <a:rPr lang="es-AR" sz="1200" b="0" i="0" dirty="0" err="1">
                <a:solidFill>
                  <a:srgbClr val="000000"/>
                </a:solidFill>
                <a:effectLst/>
                <a:latin typeface="inherit"/>
              </a:rPr>
              <a:t>ttk.</a:t>
            </a:r>
            <a:r>
              <a:rPr lang="es-AR" sz="1200" b="0" i="0" dirty="0" err="1">
                <a:solidFill>
                  <a:srgbClr val="445588"/>
                </a:solidFill>
                <a:effectLst/>
                <a:latin typeface="inherit"/>
              </a:rPr>
              <a:t>Entry</a:t>
            </a:r>
            <a:r>
              <a:rPr lang="es-AR" sz="1200" b="0" i="0" dirty="0">
                <a:solidFill>
                  <a:srgbClr val="777777"/>
                </a:solidFill>
                <a:effectLst/>
                <a:latin typeface="inherit"/>
              </a:rPr>
              <a:t>(</a:t>
            </a:r>
            <a:r>
              <a:rPr lang="es-AR" sz="1200" b="0" i="0" dirty="0" err="1">
                <a:solidFill>
                  <a:srgbClr val="000000"/>
                </a:solidFill>
                <a:effectLst/>
                <a:latin typeface="inherit"/>
              </a:rPr>
              <a:t>self</a:t>
            </a:r>
            <a:r>
              <a:rPr lang="es-AR" sz="1200" b="0" i="0" dirty="0">
                <a:solidFill>
                  <a:srgbClr val="777777"/>
                </a:solidFill>
                <a:effectLst/>
                <a:latin typeface="inherit"/>
              </a:rPr>
              <a:t>)</a:t>
            </a:r>
            <a:endParaRPr lang="es-AR" sz="1200" b="0" i="0" dirty="0">
              <a:solidFill>
                <a:srgbClr val="AAAAAA"/>
              </a:solidFill>
              <a:effectLst/>
              <a:latin typeface="Source Code Pro" panose="020B0509030403020204" pitchFamily="49" charset="0"/>
            </a:endParaRPr>
          </a:p>
          <a:p>
            <a:pPr algn="l" rtl="0">
              <a:buFont typeface="+mj-lt"/>
              <a:buAutoNum type="arabicPeriod"/>
            </a:pPr>
            <a:r>
              <a:rPr lang="es-AR" sz="1200" b="0" i="0" dirty="0" err="1">
                <a:solidFill>
                  <a:srgbClr val="000000"/>
                </a:solidFill>
                <a:effectLst/>
                <a:latin typeface="inherit"/>
              </a:rPr>
              <a:t>self.</a:t>
            </a:r>
            <a:r>
              <a:rPr lang="es-AR" sz="1200" b="0" i="0" dirty="0" err="1">
                <a:solidFill>
                  <a:srgbClr val="0086B3"/>
                </a:solidFill>
                <a:effectLst/>
                <a:latin typeface="inherit"/>
              </a:rPr>
              <a:t>entry</a:t>
            </a:r>
            <a:r>
              <a:rPr lang="es-AR" sz="1200" b="0" i="0" dirty="0" err="1">
                <a:solidFill>
                  <a:srgbClr val="000000"/>
                </a:solidFill>
                <a:effectLst/>
                <a:latin typeface="inherit"/>
              </a:rPr>
              <a:t>.</a:t>
            </a:r>
            <a:r>
              <a:rPr lang="es-AR" sz="1200" b="0" i="0" dirty="0" err="1">
                <a:solidFill>
                  <a:srgbClr val="0086B3"/>
                </a:solidFill>
                <a:effectLst/>
                <a:latin typeface="inherit"/>
              </a:rPr>
              <a:t>pack</a:t>
            </a:r>
            <a:r>
              <a:rPr lang="es-AR" sz="1200" b="0" i="0" dirty="0">
                <a:solidFill>
                  <a:srgbClr val="777777"/>
                </a:solidFill>
                <a:effectLst/>
                <a:latin typeface="inherit"/>
              </a:rPr>
              <a:t>()</a:t>
            </a:r>
            <a:endParaRPr lang="es-AR" sz="1200" b="0" i="0" dirty="0">
              <a:solidFill>
                <a:srgbClr val="AAAAAA"/>
              </a:solidFill>
              <a:effectLst/>
              <a:latin typeface="Source Code Pro" panose="020B0509030403020204" pitchFamily="49" charset="0"/>
            </a:endParaRPr>
          </a:p>
          <a:p>
            <a:pPr algn="l" rtl="0">
              <a:buFont typeface="+mj-lt"/>
              <a:buAutoNum type="arabicPeriod"/>
            </a:pPr>
            <a:r>
              <a:rPr lang="es-AR" sz="1200" b="0" i="0" dirty="0" err="1">
                <a:solidFill>
                  <a:srgbClr val="000000"/>
                </a:solidFill>
                <a:effectLst/>
                <a:latin typeface="inherit"/>
              </a:rPr>
              <a:t>self.</a:t>
            </a:r>
            <a:r>
              <a:rPr lang="es-AR" sz="1200" b="0" i="0" dirty="0" err="1">
                <a:solidFill>
                  <a:srgbClr val="0086B3"/>
                </a:solidFill>
                <a:effectLst/>
                <a:latin typeface="inherit"/>
              </a:rPr>
              <a:t>button</a:t>
            </a:r>
            <a:r>
              <a:rPr lang="es-AR" sz="1200" b="0" i="0" dirty="0">
                <a:solidFill>
                  <a:srgbClr val="000000"/>
                </a:solidFill>
                <a:effectLst/>
                <a:latin typeface="inherit"/>
              </a:rPr>
              <a:t> = </a:t>
            </a:r>
            <a:r>
              <a:rPr lang="es-AR" sz="1200" b="0" i="0" dirty="0" err="1">
                <a:solidFill>
                  <a:srgbClr val="000000"/>
                </a:solidFill>
                <a:effectLst/>
                <a:latin typeface="inherit"/>
              </a:rPr>
              <a:t>ttk.</a:t>
            </a:r>
            <a:r>
              <a:rPr lang="es-AR" sz="1200" b="0" i="0" dirty="0" err="1">
                <a:solidFill>
                  <a:srgbClr val="445588"/>
                </a:solidFill>
                <a:effectLst/>
                <a:latin typeface="inherit"/>
              </a:rPr>
              <a:t>Button</a:t>
            </a:r>
            <a:r>
              <a:rPr lang="es-AR" sz="1200" b="0" i="0" dirty="0">
                <a:solidFill>
                  <a:srgbClr val="777777"/>
                </a:solidFill>
                <a:effectLst/>
                <a:latin typeface="inherit"/>
              </a:rPr>
              <a:t>(</a:t>
            </a:r>
            <a:r>
              <a:rPr lang="es-AR" sz="1200" b="0" i="0" dirty="0" err="1">
                <a:solidFill>
                  <a:srgbClr val="000000"/>
                </a:solidFill>
                <a:effectLst/>
                <a:latin typeface="inherit"/>
              </a:rPr>
              <a:t>self</a:t>
            </a:r>
            <a:r>
              <a:rPr lang="es-AR" sz="1200" b="0" i="0" dirty="0">
                <a:solidFill>
                  <a:srgbClr val="000000"/>
                </a:solidFill>
                <a:effectLst/>
                <a:latin typeface="inherit"/>
              </a:rPr>
              <a:t>, </a:t>
            </a:r>
            <a:r>
              <a:rPr lang="es-AR" sz="1200" b="0" i="0" dirty="0" err="1">
                <a:solidFill>
                  <a:srgbClr val="000000"/>
                </a:solidFill>
                <a:effectLst/>
                <a:latin typeface="inherit"/>
              </a:rPr>
              <a:t>text</a:t>
            </a:r>
            <a:r>
              <a:rPr lang="es-AR" sz="1200" b="0" i="0" dirty="0">
                <a:solidFill>
                  <a:srgbClr val="000000"/>
                </a:solidFill>
                <a:effectLst/>
                <a:latin typeface="inherit"/>
              </a:rPr>
              <a:t>=</a:t>
            </a:r>
            <a:r>
              <a:rPr lang="es-AR" sz="1200" b="0" i="0" dirty="0">
                <a:solidFill>
                  <a:srgbClr val="DD1144"/>
                </a:solidFill>
                <a:effectLst/>
                <a:latin typeface="inherit"/>
              </a:rPr>
              <a:t>"Hola, mundo!"</a:t>
            </a:r>
            <a:r>
              <a:rPr lang="es-AR" sz="1200" b="0" i="0" dirty="0">
                <a:solidFill>
                  <a:srgbClr val="777777"/>
                </a:solidFill>
                <a:effectLst/>
                <a:latin typeface="inherit"/>
              </a:rPr>
              <a:t>)</a:t>
            </a:r>
            <a:endParaRPr lang="es-AR" sz="1200" b="0" i="0" dirty="0">
              <a:solidFill>
                <a:srgbClr val="444444"/>
              </a:solidFill>
              <a:effectLst/>
              <a:latin typeface="Source Code Pro" panose="020B0509030403020204" pitchFamily="49" charset="0"/>
            </a:endParaRPr>
          </a:p>
          <a:p>
            <a:pPr algn="l" rtl="0">
              <a:buFont typeface="+mj-lt"/>
              <a:buAutoNum type="arabicPeriod"/>
            </a:pPr>
            <a:r>
              <a:rPr lang="es-AR" sz="1200" b="0" i="0" dirty="0" err="1">
                <a:solidFill>
                  <a:srgbClr val="000000"/>
                </a:solidFill>
                <a:effectLst/>
                <a:latin typeface="inherit"/>
              </a:rPr>
              <a:t>self.</a:t>
            </a:r>
            <a:r>
              <a:rPr lang="es-AR" sz="1200" b="0" i="0" dirty="0" err="1">
                <a:solidFill>
                  <a:srgbClr val="0086B3"/>
                </a:solidFill>
                <a:effectLst/>
                <a:latin typeface="inherit"/>
              </a:rPr>
              <a:t>button</a:t>
            </a:r>
            <a:r>
              <a:rPr lang="es-AR" sz="1200" b="0" i="0" dirty="0" err="1">
                <a:solidFill>
                  <a:srgbClr val="000000"/>
                </a:solidFill>
                <a:effectLst/>
                <a:latin typeface="inherit"/>
              </a:rPr>
              <a:t>.</a:t>
            </a:r>
            <a:r>
              <a:rPr lang="es-AR" sz="1200" b="0" i="0" dirty="0" err="1">
                <a:solidFill>
                  <a:srgbClr val="0086B3"/>
                </a:solidFill>
                <a:effectLst/>
                <a:latin typeface="inherit"/>
              </a:rPr>
              <a:t>pack</a:t>
            </a:r>
            <a:r>
              <a:rPr lang="es-AR" sz="1200" b="0" i="0" dirty="0">
                <a:solidFill>
                  <a:srgbClr val="777777"/>
                </a:solidFill>
                <a:effectLst/>
                <a:latin typeface="inherit"/>
              </a:rPr>
              <a:t>()</a:t>
            </a:r>
            <a:endParaRPr lang="es-AR" sz="1200" b="0" i="0" dirty="0">
              <a:solidFill>
                <a:srgbClr val="AAAAAA"/>
              </a:solidFill>
              <a:effectLst/>
              <a:latin typeface="Source Code Pro" panose="020B0509030403020204" pitchFamily="49" charset="0"/>
            </a:endParaRPr>
          </a:p>
          <a:p>
            <a:pPr algn="l" rtl="0">
              <a:buFont typeface="+mj-lt"/>
              <a:buAutoNum type="arabicPeriod"/>
            </a:pPr>
            <a:r>
              <a:rPr lang="es-AR" sz="1200" b="0" i="0" dirty="0" err="1">
                <a:solidFill>
                  <a:srgbClr val="000000"/>
                </a:solidFill>
                <a:effectLst/>
                <a:latin typeface="inherit"/>
              </a:rPr>
              <a:t>self.</a:t>
            </a:r>
            <a:r>
              <a:rPr lang="es-AR" sz="1200" b="0" i="0" dirty="0" err="1">
                <a:solidFill>
                  <a:srgbClr val="0086B3"/>
                </a:solidFill>
                <a:effectLst/>
                <a:latin typeface="inherit"/>
              </a:rPr>
              <a:t>label</a:t>
            </a:r>
            <a:r>
              <a:rPr lang="es-AR" sz="1200" b="0" i="0" dirty="0">
                <a:solidFill>
                  <a:srgbClr val="000000"/>
                </a:solidFill>
                <a:effectLst/>
                <a:latin typeface="inherit"/>
              </a:rPr>
              <a:t> = </a:t>
            </a:r>
            <a:r>
              <a:rPr lang="es-AR" sz="1200" b="0" i="0" dirty="0" err="1">
                <a:solidFill>
                  <a:srgbClr val="000000"/>
                </a:solidFill>
                <a:effectLst/>
                <a:latin typeface="inherit"/>
              </a:rPr>
              <a:t>ttk.</a:t>
            </a:r>
            <a:r>
              <a:rPr lang="es-AR" sz="1200" b="0" i="0" dirty="0" err="1">
                <a:solidFill>
                  <a:srgbClr val="445588"/>
                </a:solidFill>
                <a:effectLst/>
                <a:latin typeface="inherit"/>
              </a:rPr>
              <a:t>Label</a:t>
            </a:r>
            <a:r>
              <a:rPr lang="es-AR" sz="1200" b="0" i="0" dirty="0">
                <a:solidFill>
                  <a:srgbClr val="777777"/>
                </a:solidFill>
                <a:effectLst/>
                <a:latin typeface="inherit"/>
              </a:rPr>
              <a:t>(</a:t>
            </a:r>
            <a:r>
              <a:rPr lang="es-AR" sz="1200" b="0" i="0" dirty="0" err="1">
                <a:solidFill>
                  <a:srgbClr val="000000"/>
                </a:solidFill>
                <a:effectLst/>
                <a:latin typeface="inherit"/>
              </a:rPr>
              <a:t>self</a:t>
            </a:r>
            <a:r>
              <a:rPr lang="es-AR" sz="1200" b="0" i="0" dirty="0">
                <a:solidFill>
                  <a:srgbClr val="000000"/>
                </a:solidFill>
                <a:effectLst/>
                <a:latin typeface="inherit"/>
              </a:rPr>
              <a:t>, </a:t>
            </a:r>
            <a:r>
              <a:rPr lang="es-AR" sz="1200" b="0" i="0" dirty="0" err="1">
                <a:solidFill>
                  <a:srgbClr val="000000"/>
                </a:solidFill>
                <a:effectLst/>
                <a:latin typeface="inherit"/>
              </a:rPr>
              <a:t>text</a:t>
            </a:r>
            <a:r>
              <a:rPr lang="es-AR" sz="1200" b="0" i="0" dirty="0">
                <a:solidFill>
                  <a:srgbClr val="000000"/>
                </a:solidFill>
                <a:effectLst/>
                <a:latin typeface="inherit"/>
              </a:rPr>
              <a:t>=</a:t>
            </a:r>
            <a:r>
              <a:rPr lang="es-AR" sz="1200" b="0" i="0" dirty="0">
                <a:solidFill>
                  <a:srgbClr val="DD1144"/>
                </a:solidFill>
                <a:effectLst/>
                <a:latin typeface="inherit"/>
              </a:rPr>
              <a:t>"...desde </a:t>
            </a:r>
            <a:r>
              <a:rPr lang="es-AR" sz="1200" b="0" i="0" dirty="0" err="1">
                <a:solidFill>
                  <a:srgbClr val="DD1144"/>
                </a:solidFill>
                <a:effectLst/>
                <a:latin typeface="inherit"/>
              </a:rPr>
              <a:t>Tkinter</a:t>
            </a:r>
            <a:r>
              <a:rPr lang="es-AR" sz="1200" b="0" i="0" dirty="0">
                <a:solidFill>
                  <a:srgbClr val="DD1144"/>
                </a:solidFill>
                <a:effectLst/>
                <a:latin typeface="inherit"/>
              </a:rPr>
              <a:t>!"</a:t>
            </a:r>
            <a:r>
              <a:rPr lang="es-AR" sz="1200" b="0" i="0" dirty="0">
                <a:solidFill>
                  <a:srgbClr val="777777"/>
                </a:solidFill>
                <a:effectLst/>
                <a:latin typeface="inherit"/>
              </a:rPr>
              <a:t>)</a:t>
            </a:r>
            <a:endParaRPr lang="es-AR" sz="1200" b="0" i="0" dirty="0">
              <a:solidFill>
                <a:srgbClr val="AAAAAA"/>
              </a:solidFill>
              <a:effectLst/>
              <a:latin typeface="Source Code Pro" panose="020B0509030403020204" pitchFamily="49" charset="0"/>
            </a:endParaRPr>
          </a:p>
          <a:p>
            <a:pPr algn="l" rtl="0">
              <a:buFont typeface="+mj-lt"/>
              <a:buAutoNum type="arabicPeriod"/>
            </a:pPr>
            <a:r>
              <a:rPr lang="es-AR" sz="1200" b="0" i="0" dirty="0" err="1">
                <a:solidFill>
                  <a:srgbClr val="000000"/>
                </a:solidFill>
                <a:effectLst/>
                <a:latin typeface="inherit"/>
              </a:rPr>
              <a:t>self.</a:t>
            </a:r>
            <a:r>
              <a:rPr lang="es-AR" sz="1200" b="0" i="0" dirty="0" err="1">
                <a:solidFill>
                  <a:srgbClr val="0086B3"/>
                </a:solidFill>
                <a:effectLst/>
                <a:latin typeface="inherit"/>
              </a:rPr>
              <a:t>label</a:t>
            </a:r>
            <a:r>
              <a:rPr lang="es-AR" sz="1200" b="0" i="0" dirty="0" err="1">
                <a:solidFill>
                  <a:srgbClr val="000000"/>
                </a:solidFill>
                <a:effectLst/>
                <a:latin typeface="inherit"/>
              </a:rPr>
              <a:t>.</a:t>
            </a:r>
            <a:r>
              <a:rPr lang="es-AR" sz="1200" b="0" i="0" dirty="0" err="1">
                <a:solidFill>
                  <a:srgbClr val="0086B3"/>
                </a:solidFill>
                <a:effectLst/>
                <a:latin typeface="inherit"/>
              </a:rPr>
              <a:t>pack</a:t>
            </a:r>
            <a:r>
              <a:rPr lang="es-AR" sz="1200" b="0" i="0" dirty="0">
                <a:solidFill>
                  <a:srgbClr val="777777"/>
                </a:solidFill>
                <a:effectLst/>
                <a:latin typeface="inherit"/>
              </a:rPr>
              <a:t>(</a:t>
            </a:r>
            <a:r>
              <a:rPr lang="es-AR" sz="1200" b="0" i="0" dirty="0" err="1">
                <a:solidFill>
                  <a:srgbClr val="000000"/>
                </a:solidFill>
                <a:effectLst/>
                <a:latin typeface="inherit"/>
              </a:rPr>
              <a:t>before</a:t>
            </a:r>
            <a:r>
              <a:rPr lang="es-AR" sz="1200" b="0" i="0" dirty="0">
                <a:solidFill>
                  <a:srgbClr val="000000"/>
                </a:solidFill>
                <a:effectLst/>
                <a:latin typeface="inherit"/>
              </a:rPr>
              <a:t>=</a:t>
            </a:r>
            <a:r>
              <a:rPr lang="es-AR" sz="1200" b="0" i="0" dirty="0" err="1">
                <a:solidFill>
                  <a:srgbClr val="000000"/>
                </a:solidFill>
                <a:effectLst/>
                <a:latin typeface="inherit"/>
              </a:rPr>
              <a:t>self.</a:t>
            </a:r>
            <a:r>
              <a:rPr lang="es-AR" sz="1200" b="0" i="0" dirty="0" err="1">
                <a:solidFill>
                  <a:srgbClr val="0086B3"/>
                </a:solidFill>
                <a:effectLst/>
                <a:latin typeface="inherit"/>
              </a:rPr>
              <a:t>entry</a:t>
            </a:r>
            <a:r>
              <a:rPr lang="es-AR" sz="1200" b="0" i="0" dirty="0">
                <a:solidFill>
                  <a:srgbClr val="777777"/>
                </a:solidFill>
                <a:effectLst/>
                <a:latin typeface="inherit"/>
              </a:rPr>
              <a:t>)</a:t>
            </a:r>
            <a:endParaRPr lang="es-AR" sz="1200" b="0" i="0" dirty="0">
              <a:solidFill>
                <a:srgbClr val="AAAAAA"/>
              </a:solidFill>
              <a:effectLst/>
              <a:latin typeface="Source Code Pro" panose="020B0509030403020204" pitchFamily="49" charset="0"/>
            </a:endParaRPr>
          </a:p>
          <a:p>
            <a:endParaRPr lang="es-MX" sz="1200" dirty="0"/>
          </a:p>
          <a:p>
            <a:endParaRPr lang="es-AR" sz="1200" dirty="0"/>
          </a:p>
        </p:txBody>
      </p:sp>
      <p:pic>
        <p:nvPicPr>
          <p:cNvPr id="6146" name="Picture 2" descr="Posición de los elementos utilizando pack() en Tcl/Tk (tkinter)">
            <a:extLst>
              <a:ext uri="{FF2B5EF4-FFF2-40B4-BE49-F238E27FC236}">
                <a16:creationId xmlns:a16="http://schemas.microsoft.com/office/drawing/2014/main" id="{7893CC48-7174-9CB6-91C0-5532252D266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7967" y="4632891"/>
            <a:ext cx="2066925" cy="1647825"/>
          </a:xfrm>
          <a:prstGeom prst="rect">
            <a:avLst/>
          </a:prstGeom>
          <a:noFill/>
          <a:extLst>
            <a:ext uri="{909E8E84-426E-40DD-AFC4-6F175D3DCCD1}">
              <a14:hiddenFill xmlns:a14="http://schemas.microsoft.com/office/drawing/2010/main">
                <a:solidFill>
                  <a:srgbClr val="FFFFFF"/>
                </a:solidFill>
              </a14:hiddenFill>
            </a:ext>
          </a:extLst>
        </p:spPr>
      </p:pic>
      <p:sp>
        <p:nvSpPr>
          <p:cNvPr id="7" name="CuadroTexto 6">
            <a:extLst>
              <a:ext uri="{FF2B5EF4-FFF2-40B4-BE49-F238E27FC236}">
                <a16:creationId xmlns:a16="http://schemas.microsoft.com/office/drawing/2014/main" id="{F4811B5B-0C23-DB15-E626-57B38F1175A2}"/>
              </a:ext>
            </a:extLst>
          </p:cNvPr>
          <p:cNvSpPr txBox="1"/>
          <p:nvPr/>
        </p:nvSpPr>
        <p:spPr>
          <a:xfrm>
            <a:off x="6286500" y="1131168"/>
            <a:ext cx="4717143" cy="2123658"/>
          </a:xfrm>
          <a:prstGeom prst="rect">
            <a:avLst/>
          </a:prstGeom>
          <a:noFill/>
        </p:spPr>
        <p:txBody>
          <a:bodyPr wrap="square">
            <a:spAutoFit/>
          </a:bodyPr>
          <a:lstStyle/>
          <a:p>
            <a:r>
              <a:rPr lang="es-MX" sz="1200" dirty="0"/>
              <a:t>Tanto </a:t>
            </a:r>
            <a:r>
              <a:rPr lang="es-MX" sz="1200" dirty="0" err="1"/>
              <a:t>before</a:t>
            </a:r>
            <a:r>
              <a:rPr lang="es-MX" sz="1200" dirty="0"/>
              <a:t> como after aceptan como valor cualquier widget para tomar como referencia.</a:t>
            </a:r>
          </a:p>
          <a:p>
            <a:endParaRPr lang="es-MX" sz="1200" dirty="0"/>
          </a:p>
          <a:p>
            <a:r>
              <a:rPr lang="es-MX" sz="1200" dirty="0"/>
              <a:t>Otras propiedades incluyen </a:t>
            </a:r>
            <a:r>
              <a:rPr lang="es-MX" sz="1200" dirty="0" err="1"/>
              <a:t>padx</a:t>
            </a:r>
            <a:r>
              <a:rPr lang="es-MX" sz="1200" dirty="0"/>
              <a:t>, </a:t>
            </a:r>
            <a:r>
              <a:rPr lang="es-MX" sz="1200" dirty="0" err="1"/>
              <a:t>ipadx</a:t>
            </a:r>
            <a:r>
              <a:rPr lang="es-MX" sz="1200" dirty="0"/>
              <a:t>, </a:t>
            </a:r>
            <a:r>
              <a:rPr lang="es-MX" sz="1200" dirty="0" err="1"/>
              <a:t>pady</a:t>
            </a:r>
            <a:r>
              <a:rPr lang="es-MX" sz="1200" dirty="0"/>
              <a:t> y </a:t>
            </a:r>
            <a:r>
              <a:rPr lang="es-MX" sz="1200" dirty="0" err="1"/>
              <a:t>ipady</a:t>
            </a:r>
            <a:r>
              <a:rPr lang="es-MX" sz="1200" dirty="0"/>
              <a:t> que especifican (en píxeles) los </a:t>
            </a:r>
            <a:r>
              <a:rPr lang="es-MX" sz="1200" dirty="0" err="1"/>
              <a:t>margenes</a:t>
            </a:r>
            <a:r>
              <a:rPr lang="es-MX" sz="1200" dirty="0"/>
              <a:t> externos e internos de un elemento. Por ejemplo, en el siguiente código habrá un espacio de 30 píxeles entre el botón y la ventana (margen externo), pero un espacio de 50 píxeles entre el borde del botón y el texto del mismo (margen interno).</a:t>
            </a:r>
          </a:p>
          <a:p>
            <a:endParaRPr lang="es-MX" sz="1200" dirty="0"/>
          </a:p>
          <a:p>
            <a:endParaRPr lang="es-AR" sz="1200" dirty="0"/>
          </a:p>
        </p:txBody>
      </p:sp>
      <p:pic>
        <p:nvPicPr>
          <p:cNvPr id="6148" name="Picture 4" descr="Margen externo e interno en Tcl/Tk (tkinter)">
            <a:extLst>
              <a:ext uri="{FF2B5EF4-FFF2-40B4-BE49-F238E27FC236}">
                <a16:creationId xmlns:a16="http://schemas.microsoft.com/office/drawing/2014/main" id="{173C116E-F024-D94C-D86F-FCF1293DBC1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57885" y="4469542"/>
            <a:ext cx="2466975" cy="2133600"/>
          </a:xfrm>
          <a:prstGeom prst="rect">
            <a:avLst/>
          </a:prstGeom>
          <a:noFill/>
          <a:extLst>
            <a:ext uri="{909E8E84-426E-40DD-AFC4-6F175D3DCCD1}">
              <a14:hiddenFill xmlns:a14="http://schemas.microsoft.com/office/drawing/2010/main">
                <a:solidFill>
                  <a:srgbClr val="FFFFFF"/>
                </a:solidFill>
              </a14:hiddenFill>
            </a:ext>
          </a:extLst>
        </p:spPr>
      </p:pic>
      <p:sp>
        <p:nvSpPr>
          <p:cNvPr id="6" name="CuadroTexto 5">
            <a:extLst>
              <a:ext uri="{FF2B5EF4-FFF2-40B4-BE49-F238E27FC236}">
                <a16:creationId xmlns:a16="http://schemas.microsoft.com/office/drawing/2014/main" id="{E91847B1-F087-10C3-243E-B6AF9DDDD7D5}"/>
              </a:ext>
            </a:extLst>
          </p:cNvPr>
          <p:cNvSpPr txBox="1"/>
          <p:nvPr/>
        </p:nvSpPr>
        <p:spPr>
          <a:xfrm>
            <a:off x="6457885" y="3054351"/>
            <a:ext cx="5375343" cy="1061829"/>
          </a:xfrm>
          <a:prstGeom prst="rect">
            <a:avLst/>
          </a:prstGeom>
          <a:solidFill>
            <a:schemeClr val="tx1">
              <a:lumMod val="85000"/>
              <a:lumOff val="15000"/>
            </a:schemeClr>
          </a:solidFill>
        </p:spPr>
        <p:txBody>
          <a:bodyPr wrap="square">
            <a:spAutoFit/>
          </a:bodyPr>
          <a:lstStyle/>
          <a:p>
            <a:r>
              <a:rPr lang="es-AR" sz="1050" b="0" dirty="0" err="1">
                <a:solidFill>
                  <a:srgbClr val="569CD6"/>
                </a:solidFill>
                <a:effectLst/>
                <a:latin typeface="Consolas" panose="020B0609020204030204" pitchFamily="49" charset="0"/>
              </a:rPr>
              <a:t>self</a:t>
            </a:r>
            <a:r>
              <a:rPr lang="es-AR" sz="1050" b="0" dirty="0" err="1">
                <a:solidFill>
                  <a:srgbClr val="D4D4D4"/>
                </a:solidFill>
                <a:effectLst/>
                <a:latin typeface="Consolas" panose="020B0609020204030204" pitchFamily="49" charset="0"/>
              </a:rPr>
              <a:t>.entry</a:t>
            </a:r>
            <a:r>
              <a:rPr lang="es-AR" sz="1050" b="0" dirty="0">
                <a:solidFill>
                  <a:srgbClr val="D4D4D4"/>
                </a:solidFill>
                <a:effectLst/>
                <a:latin typeface="Consolas" panose="020B0609020204030204" pitchFamily="49" charset="0"/>
              </a:rPr>
              <a:t> = </a:t>
            </a:r>
            <a:r>
              <a:rPr lang="es-AR" sz="1050" b="0" dirty="0" err="1">
                <a:solidFill>
                  <a:srgbClr val="4EC9B0"/>
                </a:solidFill>
                <a:effectLst/>
                <a:latin typeface="Consolas" panose="020B0609020204030204" pitchFamily="49" charset="0"/>
              </a:rPr>
              <a:t>ttk</a:t>
            </a:r>
            <a:r>
              <a:rPr lang="es-AR" sz="1050" b="0" dirty="0" err="1">
                <a:solidFill>
                  <a:srgbClr val="D4D4D4"/>
                </a:solidFill>
                <a:effectLst/>
                <a:latin typeface="Consolas" panose="020B0609020204030204" pitchFamily="49" charset="0"/>
              </a:rPr>
              <a:t>.</a:t>
            </a:r>
            <a:r>
              <a:rPr lang="es-AR" sz="1050" b="0" dirty="0" err="1">
                <a:solidFill>
                  <a:srgbClr val="4EC9B0"/>
                </a:solidFill>
                <a:effectLst/>
                <a:latin typeface="Consolas" panose="020B0609020204030204" pitchFamily="49" charset="0"/>
              </a:rPr>
              <a:t>Entry</a:t>
            </a:r>
            <a:r>
              <a:rPr lang="es-AR" sz="1050" b="0" dirty="0">
                <a:solidFill>
                  <a:srgbClr val="D4D4D4"/>
                </a:solidFill>
                <a:effectLst/>
                <a:latin typeface="Consolas" panose="020B0609020204030204" pitchFamily="49" charset="0"/>
              </a:rPr>
              <a:t>(</a:t>
            </a:r>
            <a:r>
              <a:rPr lang="es-AR" sz="1050" b="0" dirty="0" err="1">
                <a:solidFill>
                  <a:srgbClr val="569CD6"/>
                </a:solidFill>
                <a:effectLst/>
                <a:latin typeface="Consolas" panose="020B0609020204030204" pitchFamily="49" charset="0"/>
              </a:rPr>
              <a:t>self</a:t>
            </a:r>
            <a:r>
              <a:rPr lang="es-AR" sz="1050" b="0" dirty="0">
                <a:solidFill>
                  <a:srgbClr val="D4D4D4"/>
                </a:solidFill>
                <a:effectLst/>
                <a:latin typeface="Consolas" panose="020B0609020204030204" pitchFamily="49" charset="0"/>
              </a:rPr>
              <a:t>)</a:t>
            </a:r>
          </a:p>
          <a:p>
            <a:r>
              <a:rPr lang="es-AR" sz="1050" b="0" dirty="0" err="1">
                <a:solidFill>
                  <a:srgbClr val="569CD6"/>
                </a:solidFill>
                <a:effectLst/>
                <a:latin typeface="Consolas" panose="020B0609020204030204" pitchFamily="49" charset="0"/>
              </a:rPr>
              <a:t>self</a:t>
            </a:r>
            <a:r>
              <a:rPr lang="es-AR" sz="1050" b="0" dirty="0" err="1">
                <a:solidFill>
                  <a:srgbClr val="D4D4D4"/>
                </a:solidFill>
                <a:effectLst/>
                <a:latin typeface="Consolas" panose="020B0609020204030204" pitchFamily="49" charset="0"/>
              </a:rPr>
              <a:t>.entry.</a:t>
            </a:r>
            <a:r>
              <a:rPr lang="es-AR" sz="1050" b="0" dirty="0" err="1">
                <a:solidFill>
                  <a:srgbClr val="9CDCFE"/>
                </a:solidFill>
                <a:effectLst/>
                <a:latin typeface="Consolas" panose="020B0609020204030204" pitchFamily="49" charset="0"/>
              </a:rPr>
              <a:t>pack</a:t>
            </a:r>
            <a:r>
              <a:rPr lang="es-AR" sz="1050" b="0" dirty="0">
                <a:solidFill>
                  <a:srgbClr val="D4D4D4"/>
                </a:solidFill>
                <a:effectLst/>
                <a:latin typeface="Consolas" panose="020B0609020204030204" pitchFamily="49" charset="0"/>
              </a:rPr>
              <a:t>()</a:t>
            </a:r>
          </a:p>
          <a:p>
            <a:r>
              <a:rPr lang="es-AR" sz="1050" b="0" dirty="0" err="1">
                <a:solidFill>
                  <a:srgbClr val="569CD6"/>
                </a:solidFill>
                <a:effectLst/>
                <a:latin typeface="Consolas" panose="020B0609020204030204" pitchFamily="49" charset="0"/>
              </a:rPr>
              <a:t>self</a:t>
            </a:r>
            <a:r>
              <a:rPr lang="es-AR" sz="1050" b="0" dirty="0" err="1">
                <a:solidFill>
                  <a:srgbClr val="D4D4D4"/>
                </a:solidFill>
                <a:effectLst/>
                <a:latin typeface="Consolas" panose="020B0609020204030204" pitchFamily="49" charset="0"/>
              </a:rPr>
              <a:t>.button</a:t>
            </a:r>
            <a:r>
              <a:rPr lang="es-AR" sz="1050" b="0" dirty="0">
                <a:solidFill>
                  <a:srgbClr val="D4D4D4"/>
                </a:solidFill>
                <a:effectLst/>
                <a:latin typeface="Consolas" panose="020B0609020204030204" pitchFamily="49" charset="0"/>
              </a:rPr>
              <a:t> = </a:t>
            </a:r>
            <a:r>
              <a:rPr lang="es-AR" sz="1050" b="0" dirty="0" err="1">
                <a:solidFill>
                  <a:srgbClr val="4EC9B0"/>
                </a:solidFill>
                <a:effectLst/>
                <a:latin typeface="Consolas" panose="020B0609020204030204" pitchFamily="49" charset="0"/>
              </a:rPr>
              <a:t>ttk</a:t>
            </a:r>
            <a:r>
              <a:rPr lang="es-AR" sz="1050" b="0" dirty="0" err="1">
                <a:solidFill>
                  <a:srgbClr val="D4D4D4"/>
                </a:solidFill>
                <a:effectLst/>
                <a:latin typeface="Consolas" panose="020B0609020204030204" pitchFamily="49" charset="0"/>
              </a:rPr>
              <a:t>.</a:t>
            </a:r>
            <a:r>
              <a:rPr lang="es-AR" sz="1050" b="0" dirty="0" err="1">
                <a:solidFill>
                  <a:srgbClr val="4EC9B0"/>
                </a:solidFill>
                <a:effectLst/>
                <a:latin typeface="Consolas" panose="020B0609020204030204" pitchFamily="49" charset="0"/>
              </a:rPr>
              <a:t>Button</a:t>
            </a:r>
            <a:r>
              <a:rPr lang="es-AR" sz="1050" b="0" dirty="0">
                <a:solidFill>
                  <a:srgbClr val="D4D4D4"/>
                </a:solidFill>
                <a:effectLst/>
                <a:latin typeface="Consolas" panose="020B0609020204030204" pitchFamily="49" charset="0"/>
              </a:rPr>
              <a:t>(</a:t>
            </a:r>
            <a:r>
              <a:rPr lang="es-AR" sz="1050" b="0" dirty="0" err="1">
                <a:solidFill>
                  <a:srgbClr val="569CD6"/>
                </a:solidFill>
                <a:effectLst/>
                <a:latin typeface="Consolas" panose="020B0609020204030204" pitchFamily="49" charset="0"/>
              </a:rPr>
              <a:t>self</a:t>
            </a:r>
            <a:r>
              <a:rPr lang="es-AR" sz="1050" b="0" dirty="0">
                <a:solidFill>
                  <a:srgbClr val="D4D4D4"/>
                </a:solidFill>
                <a:effectLst/>
                <a:latin typeface="Consolas" panose="020B0609020204030204" pitchFamily="49" charset="0"/>
              </a:rPr>
              <a:t>, </a:t>
            </a:r>
            <a:r>
              <a:rPr lang="es-AR" sz="1050" b="0" dirty="0" err="1">
                <a:solidFill>
                  <a:srgbClr val="9CDCFE"/>
                </a:solidFill>
                <a:effectLst/>
                <a:latin typeface="Consolas" panose="020B0609020204030204" pitchFamily="49" charset="0"/>
              </a:rPr>
              <a:t>text</a:t>
            </a:r>
            <a:r>
              <a:rPr lang="es-AR" sz="1050" b="0" dirty="0">
                <a:solidFill>
                  <a:srgbClr val="D4D4D4"/>
                </a:solidFill>
                <a:effectLst/>
                <a:latin typeface="Consolas" panose="020B0609020204030204" pitchFamily="49" charset="0"/>
              </a:rPr>
              <a:t>=</a:t>
            </a:r>
            <a:r>
              <a:rPr lang="es-AR" sz="1050" b="0" dirty="0">
                <a:solidFill>
                  <a:srgbClr val="CE9178"/>
                </a:solidFill>
                <a:effectLst/>
                <a:latin typeface="Consolas" panose="020B0609020204030204" pitchFamily="49" charset="0"/>
              </a:rPr>
              <a:t>"Hola, mundo!"</a:t>
            </a:r>
            <a:r>
              <a:rPr lang="es-AR" sz="1050" b="0" dirty="0">
                <a:solidFill>
                  <a:srgbClr val="D4D4D4"/>
                </a:solidFill>
                <a:effectLst/>
                <a:latin typeface="Consolas" panose="020B0609020204030204" pitchFamily="49" charset="0"/>
              </a:rPr>
              <a:t>)</a:t>
            </a:r>
          </a:p>
          <a:p>
            <a:r>
              <a:rPr lang="es-AR" sz="1050" b="0" dirty="0" err="1">
                <a:solidFill>
                  <a:srgbClr val="569CD6"/>
                </a:solidFill>
                <a:effectLst/>
                <a:latin typeface="Consolas" panose="020B0609020204030204" pitchFamily="49" charset="0"/>
              </a:rPr>
              <a:t>self</a:t>
            </a:r>
            <a:r>
              <a:rPr lang="es-AR" sz="1050" b="0" dirty="0" err="1">
                <a:solidFill>
                  <a:srgbClr val="D4D4D4"/>
                </a:solidFill>
                <a:effectLst/>
                <a:latin typeface="Consolas" panose="020B0609020204030204" pitchFamily="49" charset="0"/>
              </a:rPr>
              <a:t>.button.</a:t>
            </a:r>
            <a:r>
              <a:rPr lang="es-AR" sz="1050" b="0" dirty="0" err="1">
                <a:solidFill>
                  <a:srgbClr val="9CDCFE"/>
                </a:solidFill>
                <a:effectLst/>
                <a:latin typeface="Consolas" panose="020B0609020204030204" pitchFamily="49" charset="0"/>
              </a:rPr>
              <a:t>pack</a:t>
            </a:r>
            <a:r>
              <a:rPr lang="es-AR" sz="1050" b="0" dirty="0">
                <a:solidFill>
                  <a:srgbClr val="D4D4D4"/>
                </a:solidFill>
                <a:effectLst/>
                <a:latin typeface="Consolas" panose="020B0609020204030204" pitchFamily="49" charset="0"/>
              </a:rPr>
              <a:t>()</a:t>
            </a:r>
          </a:p>
          <a:p>
            <a:r>
              <a:rPr lang="es-AR" sz="1050" b="0" dirty="0" err="1">
                <a:solidFill>
                  <a:srgbClr val="569CD6"/>
                </a:solidFill>
                <a:effectLst/>
                <a:latin typeface="Consolas" panose="020B0609020204030204" pitchFamily="49" charset="0"/>
              </a:rPr>
              <a:t>self</a:t>
            </a:r>
            <a:r>
              <a:rPr lang="es-AR" sz="1050" b="0" dirty="0" err="1">
                <a:solidFill>
                  <a:srgbClr val="D4D4D4"/>
                </a:solidFill>
                <a:effectLst/>
                <a:latin typeface="Consolas" panose="020B0609020204030204" pitchFamily="49" charset="0"/>
              </a:rPr>
              <a:t>.label</a:t>
            </a:r>
            <a:r>
              <a:rPr lang="es-AR" sz="1050" b="0" dirty="0">
                <a:solidFill>
                  <a:srgbClr val="D4D4D4"/>
                </a:solidFill>
                <a:effectLst/>
                <a:latin typeface="Consolas" panose="020B0609020204030204" pitchFamily="49" charset="0"/>
              </a:rPr>
              <a:t> = </a:t>
            </a:r>
            <a:r>
              <a:rPr lang="es-AR" sz="1050" b="0" dirty="0" err="1">
                <a:solidFill>
                  <a:srgbClr val="4EC9B0"/>
                </a:solidFill>
                <a:effectLst/>
                <a:latin typeface="Consolas" panose="020B0609020204030204" pitchFamily="49" charset="0"/>
              </a:rPr>
              <a:t>ttk</a:t>
            </a:r>
            <a:r>
              <a:rPr lang="es-AR" sz="1050" b="0" dirty="0" err="1">
                <a:solidFill>
                  <a:srgbClr val="D4D4D4"/>
                </a:solidFill>
                <a:effectLst/>
                <a:latin typeface="Consolas" panose="020B0609020204030204" pitchFamily="49" charset="0"/>
              </a:rPr>
              <a:t>.</a:t>
            </a:r>
            <a:r>
              <a:rPr lang="es-AR" sz="1050" b="0" dirty="0" err="1">
                <a:solidFill>
                  <a:srgbClr val="4EC9B0"/>
                </a:solidFill>
                <a:effectLst/>
                <a:latin typeface="Consolas" panose="020B0609020204030204" pitchFamily="49" charset="0"/>
              </a:rPr>
              <a:t>Label</a:t>
            </a:r>
            <a:r>
              <a:rPr lang="es-AR" sz="1050" b="0" dirty="0">
                <a:solidFill>
                  <a:srgbClr val="D4D4D4"/>
                </a:solidFill>
                <a:effectLst/>
                <a:latin typeface="Consolas" panose="020B0609020204030204" pitchFamily="49" charset="0"/>
              </a:rPr>
              <a:t>(</a:t>
            </a:r>
            <a:r>
              <a:rPr lang="es-AR" sz="1050" b="0" dirty="0" err="1">
                <a:solidFill>
                  <a:srgbClr val="569CD6"/>
                </a:solidFill>
                <a:effectLst/>
                <a:latin typeface="Consolas" panose="020B0609020204030204" pitchFamily="49" charset="0"/>
              </a:rPr>
              <a:t>self</a:t>
            </a:r>
            <a:r>
              <a:rPr lang="es-AR" sz="1050" b="0" dirty="0">
                <a:solidFill>
                  <a:srgbClr val="D4D4D4"/>
                </a:solidFill>
                <a:effectLst/>
                <a:latin typeface="Consolas" panose="020B0609020204030204" pitchFamily="49" charset="0"/>
              </a:rPr>
              <a:t>, </a:t>
            </a:r>
            <a:r>
              <a:rPr lang="es-AR" sz="1050" b="0" dirty="0" err="1">
                <a:solidFill>
                  <a:srgbClr val="9CDCFE"/>
                </a:solidFill>
                <a:effectLst/>
                <a:latin typeface="Consolas" panose="020B0609020204030204" pitchFamily="49" charset="0"/>
              </a:rPr>
              <a:t>text</a:t>
            </a:r>
            <a:r>
              <a:rPr lang="es-AR" sz="1050" b="0" dirty="0">
                <a:solidFill>
                  <a:srgbClr val="D4D4D4"/>
                </a:solidFill>
                <a:effectLst/>
                <a:latin typeface="Consolas" panose="020B0609020204030204" pitchFamily="49" charset="0"/>
              </a:rPr>
              <a:t>=</a:t>
            </a:r>
            <a:r>
              <a:rPr lang="es-AR" sz="1050" b="0" dirty="0">
                <a:solidFill>
                  <a:srgbClr val="CE9178"/>
                </a:solidFill>
                <a:effectLst/>
                <a:latin typeface="Consolas" panose="020B0609020204030204" pitchFamily="49" charset="0"/>
              </a:rPr>
              <a:t>"...desde </a:t>
            </a:r>
            <a:r>
              <a:rPr lang="es-AR" sz="1050" b="0" dirty="0" err="1">
                <a:solidFill>
                  <a:srgbClr val="CE9178"/>
                </a:solidFill>
                <a:effectLst/>
                <a:latin typeface="Consolas" panose="020B0609020204030204" pitchFamily="49" charset="0"/>
              </a:rPr>
              <a:t>Tkinter</a:t>
            </a:r>
            <a:r>
              <a:rPr lang="es-AR" sz="1050" b="0" dirty="0">
                <a:solidFill>
                  <a:srgbClr val="CE9178"/>
                </a:solidFill>
                <a:effectLst/>
                <a:latin typeface="Consolas" panose="020B0609020204030204" pitchFamily="49" charset="0"/>
              </a:rPr>
              <a:t>!"</a:t>
            </a:r>
            <a:r>
              <a:rPr lang="es-AR" sz="1050" b="0" dirty="0">
                <a:solidFill>
                  <a:srgbClr val="D4D4D4"/>
                </a:solidFill>
                <a:effectLst/>
                <a:latin typeface="Consolas" panose="020B0609020204030204" pitchFamily="49" charset="0"/>
              </a:rPr>
              <a:t>)</a:t>
            </a:r>
          </a:p>
          <a:p>
            <a:r>
              <a:rPr lang="es-AR" sz="1050" b="0" dirty="0" err="1">
                <a:solidFill>
                  <a:srgbClr val="569CD6"/>
                </a:solidFill>
                <a:effectLst/>
                <a:latin typeface="Consolas" panose="020B0609020204030204" pitchFamily="49" charset="0"/>
              </a:rPr>
              <a:t>self</a:t>
            </a:r>
            <a:r>
              <a:rPr lang="es-AR" sz="1050" b="0" dirty="0" err="1">
                <a:solidFill>
                  <a:srgbClr val="D4D4D4"/>
                </a:solidFill>
                <a:effectLst/>
                <a:latin typeface="Consolas" panose="020B0609020204030204" pitchFamily="49" charset="0"/>
              </a:rPr>
              <a:t>.label.</a:t>
            </a:r>
            <a:r>
              <a:rPr lang="es-AR" sz="1050" b="0" dirty="0" err="1">
                <a:solidFill>
                  <a:srgbClr val="9CDCFE"/>
                </a:solidFill>
                <a:effectLst/>
                <a:latin typeface="Consolas" panose="020B0609020204030204" pitchFamily="49" charset="0"/>
              </a:rPr>
              <a:t>pack</a:t>
            </a:r>
            <a:r>
              <a:rPr lang="es-AR" sz="1050" b="0" dirty="0">
                <a:solidFill>
                  <a:srgbClr val="D4D4D4"/>
                </a:solidFill>
                <a:effectLst/>
                <a:latin typeface="Consolas" panose="020B0609020204030204" pitchFamily="49" charset="0"/>
              </a:rPr>
              <a:t>(</a:t>
            </a:r>
            <a:r>
              <a:rPr lang="es-AR" sz="1050" b="0" dirty="0" err="1">
                <a:solidFill>
                  <a:srgbClr val="9CDCFE"/>
                </a:solidFill>
                <a:effectLst/>
                <a:latin typeface="Consolas" panose="020B0609020204030204" pitchFamily="49" charset="0"/>
              </a:rPr>
              <a:t>before</a:t>
            </a:r>
            <a:r>
              <a:rPr lang="es-AR" sz="1050" b="0" dirty="0">
                <a:solidFill>
                  <a:srgbClr val="D4D4D4"/>
                </a:solidFill>
                <a:effectLst/>
                <a:latin typeface="Consolas" panose="020B0609020204030204" pitchFamily="49" charset="0"/>
              </a:rPr>
              <a:t>=</a:t>
            </a:r>
            <a:r>
              <a:rPr lang="es-AR" sz="1050" b="0" dirty="0" err="1">
                <a:solidFill>
                  <a:srgbClr val="569CD6"/>
                </a:solidFill>
                <a:effectLst/>
                <a:latin typeface="Consolas" panose="020B0609020204030204" pitchFamily="49" charset="0"/>
              </a:rPr>
              <a:t>self</a:t>
            </a:r>
            <a:r>
              <a:rPr lang="es-AR" sz="1050" b="0" dirty="0" err="1">
                <a:solidFill>
                  <a:srgbClr val="D4D4D4"/>
                </a:solidFill>
                <a:effectLst/>
                <a:latin typeface="Consolas" panose="020B0609020204030204" pitchFamily="49" charset="0"/>
              </a:rPr>
              <a:t>.entry</a:t>
            </a:r>
            <a:r>
              <a:rPr lang="es-AR" sz="1050" b="0" dirty="0">
                <a:solidFill>
                  <a:srgbClr val="D4D4D4"/>
                </a:solidFill>
                <a:effectLst/>
                <a:latin typeface="Consolas" panose="020B0609020204030204" pitchFamily="49" charset="0"/>
              </a:rPr>
              <a:t>)</a:t>
            </a:r>
          </a:p>
        </p:txBody>
      </p:sp>
      <p:sp>
        <p:nvSpPr>
          <p:cNvPr id="9" name="CuadroTexto 8">
            <a:extLst>
              <a:ext uri="{FF2B5EF4-FFF2-40B4-BE49-F238E27FC236}">
                <a16:creationId xmlns:a16="http://schemas.microsoft.com/office/drawing/2014/main" id="{A5C5850C-2700-1204-E07A-2B63CF91C55A}"/>
              </a:ext>
            </a:extLst>
          </p:cNvPr>
          <p:cNvSpPr txBox="1"/>
          <p:nvPr/>
        </p:nvSpPr>
        <p:spPr>
          <a:xfrm>
            <a:off x="10798568" y="211090"/>
            <a:ext cx="835485" cy="461665"/>
          </a:xfrm>
          <a:prstGeom prst="rect">
            <a:avLst/>
          </a:prstGeom>
          <a:noFill/>
        </p:spPr>
        <p:txBody>
          <a:bodyPr wrap="none" rtlCol="0">
            <a:spAutoFit/>
          </a:bodyPr>
          <a:lstStyle/>
          <a:p>
            <a:r>
              <a:rPr lang="es-AR" sz="2400" dirty="0">
                <a:solidFill>
                  <a:schemeClr val="accent1">
                    <a:lumMod val="75000"/>
                  </a:schemeClr>
                </a:solidFill>
                <a:effectLst>
                  <a:outerShdw blurRad="38100" dist="38100" dir="2700000" algn="tl">
                    <a:srgbClr val="000000">
                      <a:alpha val="43137"/>
                    </a:srgbClr>
                  </a:outerShdw>
                </a:effectLst>
              </a:rPr>
              <a:t>pack</a:t>
            </a:r>
          </a:p>
        </p:txBody>
      </p:sp>
      <p:pic>
        <p:nvPicPr>
          <p:cNvPr id="5" name="Cámara 4">
            <a:extLst>
              <a:ext uri="{FF2B5EF4-FFF2-40B4-BE49-F238E27FC236}">
                <a16:creationId xmlns:a16="http://schemas.microsoft.com/office/drawing/2014/main" id="{6F51DF3B-0303-2DA2-660E-8843033B640C}"/>
              </a:ext>
            </a:extLst>
          </p:cNvPr>
          <p:cNvPicPr>
            <a:picLocks noChangeAspect="1"/>
            <a:extLst>
              <a:ext uri="{51228E76-BA90-4043-B771-695A4F85340A}">
                <alf:liveFeedProps xmlns:alf="http://schemas.microsoft.com/office/drawing/2021/livefeed"/>
              </a:ext>
            </a:extLst>
          </p:cNvPicPr>
          <p:nvPr/>
        </p:nvPicPr>
        <p:blipFill>
          <a:blip r:embed="rId7">
            <a:extLst>
              <a:ext uri="{96DAC541-7B7A-43D3-8B79-37D633B846F1}">
                <asvg:svgBlip xmlns:asvg="http://schemas.microsoft.com/office/drawing/2016/SVG/main" r:embed="rId8"/>
              </a:ext>
            </a:extLst>
          </a:blip>
          <a:stretch>
            <a:fillRect/>
          </a:stretch>
        </p:blipFill>
        <p:spPr>
          <a:xfrm>
            <a:off x="10294975" y="4539298"/>
            <a:ext cx="1539112" cy="1539112"/>
          </a:xfrm>
          <a:prstGeom prst="ellipse">
            <a:avLst/>
          </a:prstGeom>
          <a:ln>
            <a:noFill/>
          </a:ln>
          <a:effectLst>
            <a:outerShdw blurRad="190500" algn="tl" rotWithShape="0">
              <a:srgbClr val="000000">
                <a:alpha val="30000"/>
              </a:srgbClr>
            </a:outerShdw>
          </a:effectLst>
        </p:spPr>
      </p:pic>
    </p:spTree>
    <p:extLst>
      <p:ext uri="{BB962C8B-B14F-4D97-AF65-F5344CB8AC3E}">
        <p14:creationId xmlns:p14="http://schemas.microsoft.com/office/powerpoint/2010/main" val="327858981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Marcador de posición de imagen 11" descr="Imagen en blanco y negro">
            <a:extLst>
              <a:ext uri="{FF2B5EF4-FFF2-40B4-BE49-F238E27FC236}">
                <a16:creationId xmlns:a16="http://schemas.microsoft.com/office/drawing/2014/main" id="{616419AE-0FC1-B6F5-A3D6-D5B249750254}"/>
              </a:ext>
            </a:extLst>
          </p:cNvPr>
          <p:cNvPicPr>
            <a:picLocks noGrp="1" noChangeAspect="1"/>
          </p:cNvPicPr>
          <p:nvPr>
            <p:ph type="pic" idx="11"/>
          </p:nvPr>
        </p:nvPicPr>
        <p:blipFill>
          <a:blip r:embed="rId2">
            <a:extLst>
              <a:ext uri="{28A0092B-C50C-407E-A947-70E740481C1C}">
                <a14:useLocalDpi xmlns:a14="http://schemas.microsoft.com/office/drawing/2010/main" val="0"/>
              </a:ext>
            </a:extLst>
          </a:blip>
          <a:srcRect t="5984" b="5984"/>
          <a:stretch>
            <a:fillRect/>
          </a:stretch>
        </p:blipFill>
        <p:spPr/>
      </p:pic>
      <p:sp>
        <p:nvSpPr>
          <p:cNvPr id="3" name="CuadroTexto 2">
            <a:extLst>
              <a:ext uri="{FF2B5EF4-FFF2-40B4-BE49-F238E27FC236}">
                <a16:creationId xmlns:a16="http://schemas.microsoft.com/office/drawing/2014/main" id="{4FA5DEA9-94D0-2BE4-18FA-F93147AED449}"/>
              </a:ext>
            </a:extLst>
          </p:cNvPr>
          <p:cNvSpPr txBox="1"/>
          <p:nvPr/>
        </p:nvSpPr>
        <p:spPr>
          <a:xfrm>
            <a:off x="190500" y="114692"/>
            <a:ext cx="6096000" cy="523220"/>
          </a:xfrm>
          <a:prstGeom prst="rect">
            <a:avLst/>
          </a:prstGeom>
          <a:noFill/>
        </p:spPr>
        <p:txBody>
          <a:bodyPr wrap="square">
            <a:spAutoFit/>
          </a:bodyPr>
          <a:lstStyle/>
          <a:p>
            <a:pPr algn="l"/>
            <a:r>
              <a:rPr lang="es-MX" sz="2800" b="0" i="0">
                <a:solidFill>
                  <a:srgbClr val="444444"/>
                </a:solidFill>
                <a:effectLst/>
                <a:latin typeface="-apple-system"/>
              </a:rPr>
              <a:t>Introducción a Tcl/Tk (tkinter)</a:t>
            </a:r>
            <a:endParaRPr lang="es-AR" sz="2800" b="0" i="0" dirty="0">
              <a:solidFill>
                <a:srgbClr val="444444"/>
              </a:solidFill>
              <a:effectLst/>
              <a:latin typeface="-apple-system"/>
            </a:endParaRPr>
          </a:p>
        </p:txBody>
      </p:sp>
      <p:sp>
        <p:nvSpPr>
          <p:cNvPr id="4" name="CuadroTexto 3">
            <a:extLst>
              <a:ext uri="{FF2B5EF4-FFF2-40B4-BE49-F238E27FC236}">
                <a16:creationId xmlns:a16="http://schemas.microsoft.com/office/drawing/2014/main" id="{82EE2B39-7C59-F184-F3E3-1AFE2AE3492A}"/>
              </a:ext>
            </a:extLst>
          </p:cNvPr>
          <p:cNvSpPr txBox="1"/>
          <p:nvPr/>
        </p:nvSpPr>
        <p:spPr>
          <a:xfrm>
            <a:off x="6398813" y="4580659"/>
            <a:ext cx="1559723" cy="307777"/>
          </a:xfrm>
          <a:prstGeom prst="rect">
            <a:avLst/>
          </a:prstGeom>
          <a:solidFill>
            <a:schemeClr val="accent1"/>
          </a:solidFill>
          <a:ln>
            <a:solidFill>
              <a:schemeClr val="accent1"/>
            </a:solidFill>
          </a:ln>
        </p:spPr>
        <p:txBody>
          <a:bodyPr wrap="square">
            <a:spAutoFit/>
          </a:bodyPr>
          <a:lstStyle/>
          <a:p>
            <a:pPr algn="ctr"/>
            <a:r>
              <a:rPr lang="es-MX" sz="1400" dirty="0">
                <a:solidFill>
                  <a:schemeClr val="accent1">
                    <a:lumMod val="75000"/>
                  </a:schemeClr>
                </a:solidFill>
              </a:rPr>
              <a:t>Acceso al </a:t>
            </a:r>
            <a:r>
              <a:rPr lang="es-MX" sz="1400" dirty="0">
                <a:solidFill>
                  <a:schemeClr val="bg1"/>
                </a:solidFill>
                <a:hlinkClick r:id="rId3" action="ppaction://hlinkfile"/>
              </a:rPr>
              <a:t>IDLE</a:t>
            </a:r>
            <a:endParaRPr lang="es-AR" sz="1400" dirty="0"/>
          </a:p>
        </p:txBody>
      </p:sp>
      <p:pic>
        <p:nvPicPr>
          <p:cNvPr id="13" name="Imagen 12">
            <a:extLst>
              <a:ext uri="{FF2B5EF4-FFF2-40B4-BE49-F238E27FC236}">
                <a16:creationId xmlns:a16="http://schemas.microsoft.com/office/drawing/2014/main" id="{C8648B35-4F12-B49D-8F57-6F0792835852}"/>
              </a:ext>
            </a:extLst>
          </p:cNvPr>
          <p:cNvPicPr>
            <a:picLocks noChangeAspect="1"/>
          </p:cNvPicPr>
          <p:nvPr/>
        </p:nvPicPr>
        <p:blipFill>
          <a:blip r:embed="rId4"/>
          <a:stretch>
            <a:fillRect/>
          </a:stretch>
        </p:blipFill>
        <p:spPr>
          <a:xfrm>
            <a:off x="10951203" y="6392574"/>
            <a:ext cx="914400" cy="254336"/>
          </a:xfrm>
          <a:prstGeom prst="rect">
            <a:avLst/>
          </a:prstGeom>
        </p:spPr>
      </p:pic>
      <p:sp>
        <p:nvSpPr>
          <p:cNvPr id="2" name="CuadroTexto 1">
            <a:extLst>
              <a:ext uri="{FF2B5EF4-FFF2-40B4-BE49-F238E27FC236}">
                <a16:creationId xmlns:a16="http://schemas.microsoft.com/office/drawing/2014/main" id="{1D6947C7-4BE0-4C7D-5EC4-A0508477F393}"/>
              </a:ext>
            </a:extLst>
          </p:cNvPr>
          <p:cNvSpPr txBox="1"/>
          <p:nvPr/>
        </p:nvSpPr>
        <p:spPr>
          <a:xfrm>
            <a:off x="227171" y="609100"/>
            <a:ext cx="7887800" cy="369332"/>
          </a:xfrm>
          <a:prstGeom prst="rect">
            <a:avLst/>
          </a:prstGeom>
          <a:noFill/>
        </p:spPr>
        <p:txBody>
          <a:bodyPr wrap="none" rtlCol="0">
            <a:spAutoFit/>
          </a:bodyPr>
          <a:lstStyle/>
          <a:p>
            <a:r>
              <a:rPr lang="es-AR" dirty="0"/>
              <a:t> </a:t>
            </a:r>
            <a:r>
              <a:rPr lang="es-MX" dirty="0"/>
              <a:t>Posicionar elementos en </a:t>
            </a:r>
            <a:r>
              <a:rPr lang="es-MX" dirty="0" err="1"/>
              <a:t>Tcl</a:t>
            </a:r>
            <a:r>
              <a:rPr lang="es-MX" dirty="0"/>
              <a:t>/</a:t>
            </a:r>
            <a:r>
              <a:rPr lang="es-MX" dirty="0" err="1"/>
              <a:t>Tk</a:t>
            </a:r>
            <a:r>
              <a:rPr lang="es-MX" dirty="0"/>
              <a:t> (</a:t>
            </a:r>
            <a:r>
              <a:rPr lang="es-MX" dirty="0" err="1"/>
              <a:t>tkinter</a:t>
            </a:r>
            <a:r>
              <a:rPr lang="es-MX" dirty="0"/>
              <a:t>) </a:t>
            </a:r>
            <a:r>
              <a:rPr lang="es-MX" b="1" dirty="0"/>
              <a:t>Posicionamiento relativo (pack) </a:t>
            </a:r>
            <a:endParaRPr lang="es-AR" b="1" dirty="0"/>
          </a:p>
        </p:txBody>
      </p:sp>
      <p:sp>
        <p:nvSpPr>
          <p:cNvPr id="8" name="CuadroTexto 7">
            <a:extLst>
              <a:ext uri="{FF2B5EF4-FFF2-40B4-BE49-F238E27FC236}">
                <a16:creationId xmlns:a16="http://schemas.microsoft.com/office/drawing/2014/main" id="{9600AA6D-A4EF-3F22-D264-8DCB581F6CEC}"/>
              </a:ext>
            </a:extLst>
          </p:cNvPr>
          <p:cNvSpPr txBox="1"/>
          <p:nvPr/>
        </p:nvSpPr>
        <p:spPr>
          <a:xfrm>
            <a:off x="227171" y="1587532"/>
            <a:ext cx="5375343" cy="3046988"/>
          </a:xfrm>
          <a:prstGeom prst="rect">
            <a:avLst/>
          </a:prstGeom>
          <a:noFill/>
        </p:spPr>
        <p:txBody>
          <a:bodyPr wrap="square">
            <a:spAutoFit/>
          </a:bodyPr>
          <a:lstStyle/>
          <a:p>
            <a:r>
              <a:rPr lang="es-MX" sz="1200" dirty="0"/>
              <a:t>Por último, es posible especificar qué elementos deben expandirse o contraerse a medida que el tamaño de la ventana cambia, y en qué sentido deben hacerlo (vertical u horizontal), vía las propiedades </a:t>
            </a:r>
            <a:r>
              <a:rPr lang="es-MX" sz="1200" dirty="0" err="1"/>
              <a:t>expand</a:t>
            </a:r>
            <a:r>
              <a:rPr lang="es-MX" sz="1200" dirty="0"/>
              <a:t> y </a:t>
            </a:r>
            <a:r>
              <a:rPr lang="es-MX" sz="1200" dirty="0" err="1"/>
              <a:t>fill</a:t>
            </a:r>
            <a:r>
              <a:rPr lang="es-MX" sz="1200" dirty="0"/>
              <a:t>.</a:t>
            </a:r>
          </a:p>
          <a:p>
            <a:endParaRPr lang="es-MX" sz="1200" dirty="0"/>
          </a:p>
          <a:p>
            <a:endParaRPr lang="es-MX" sz="1200" dirty="0"/>
          </a:p>
          <a:p>
            <a:endParaRPr lang="es-MX" sz="1200" dirty="0"/>
          </a:p>
          <a:p>
            <a:endParaRPr lang="es-MX" sz="1200" dirty="0"/>
          </a:p>
          <a:p>
            <a:endParaRPr lang="es-MX" sz="1200" dirty="0"/>
          </a:p>
          <a:p>
            <a:endParaRPr lang="es-MX" sz="1200" dirty="0"/>
          </a:p>
          <a:p>
            <a:endParaRPr lang="es-MX" sz="1200" dirty="0"/>
          </a:p>
          <a:p>
            <a:r>
              <a:rPr lang="es-MX" sz="1200" dirty="0"/>
              <a:t>En el ejemplo, le indicamos al elemento padre (</a:t>
            </a:r>
            <a:r>
              <a:rPr lang="es-MX" sz="1200" dirty="0" err="1"/>
              <a:t>self</a:t>
            </a:r>
            <a:r>
              <a:rPr lang="es-MX" sz="1200" dirty="0"/>
              <a:t>) que ocupe todo el tamaño posible (</a:t>
            </a:r>
            <a:r>
              <a:rPr lang="es-MX" sz="1200" dirty="0" err="1"/>
              <a:t>expand</a:t>
            </a:r>
            <a:r>
              <a:rPr lang="es-MX" sz="1200" dirty="0"/>
              <a:t>=True) y que lo haga en ambas direcciones (</a:t>
            </a:r>
            <a:r>
              <a:rPr lang="es-MX" sz="1200" dirty="0" err="1"/>
              <a:t>fill</a:t>
            </a:r>
            <a:r>
              <a:rPr lang="es-MX" sz="1200" dirty="0"/>
              <a:t>=</a:t>
            </a:r>
            <a:r>
              <a:rPr lang="es-MX" sz="1200" dirty="0" err="1"/>
              <a:t>tk.BOTH</a:t>
            </a:r>
            <a:r>
              <a:rPr lang="es-MX" sz="1200" dirty="0"/>
              <a:t>). El botón, por otra parte, únicamente ajustará su tamaño horizontal (</a:t>
            </a:r>
            <a:r>
              <a:rPr lang="es-MX" sz="1200" dirty="0" err="1"/>
              <a:t>fill</a:t>
            </a:r>
            <a:r>
              <a:rPr lang="es-MX" sz="1200" dirty="0"/>
              <a:t>=</a:t>
            </a:r>
            <a:r>
              <a:rPr lang="es-MX" sz="1200" dirty="0" err="1"/>
              <a:t>tk.X</a:t>
            </a:r>
            <a:r>
              <a:rPr lang="es-MX" sz="1200" dirty="0"/>
              <a:t>). Si quisiéramos que se expanda solo de forma vertical, la propiedad sería </a:t>
            </a:r>
            <a:r>
              <a:rPr lang="es-MX" sz="1200" dirty="0" err="1"/>
              <a:t>fill</a:t>
            </a:r>
            <a:r>
              <a:rPr lang="es-MX" sz="1200" dirty="0"/>
              <a:t>=</a:t>
            </a:r>
            <a:r>
              <a:rPr lang="es-MX" sz="1200" dirty="0" err="1"/>
              <a:t>tk.Y</a:t>
            </a:r>
            <a:r>
              <a:rPr lang="es-MX" sz="1200" dirty="0"/>
              <a:t> o </a:t>
            </a:r>
            <a:r>
              <a:rPr lang="es-MX" sz="1200" dirty="0" err="1"/>
              <a:t>fill</a:t>
            </a:r>
            <a:r>
              <a:rPr lang="es-MX" sz="1200" dirty="0"/>
              <a:t>=</a:t>
            </a:r>
            <a:r>
              <a:rPr lang="es-MX" sz="1200" dirty="0" err="1"/>
              <a:t>tk.BOTH</a:t>
            </a:r>
            <a:r>
              <a:rPr lang="es-MX" sz="1200" dirty="0"/>
              <a:t> para expandirse en ambos sentidos.</a:t>
            </a:r>
          </a:p>
          <a:p>
            <a:endParaRPr lang="es-AR" sz="1200" dirty="0"/>
          </a:p>
        </p:txBody>
      </p:sp>
      <p:pic>
        <p:nvPicPr>
          <p:cNvPr id="7172" name="Picture 4" descr="Elemento con las propiedades expand y fill en Tcl/Tk (tkinter)">
            <a:extLst>
              <a:ext uri="{FF2B5EF4-FFF2-40B4-BE49-F238E27FC236}">
                <a16:creationId xmlns:a16="http://schemas.microsoft.com/office/drawing/2014/main" id="{DA0BA3BD-B1AB-E695-DB6C-4217BCEBE0D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98813" y="1587532"/>
            <a:ext cx="3552825" cy="2800350"/>
          </a:xfrm>
          <a:prstGeom prst="rect">
            <a:avLst/>
          </a:prstGeom>
          <a:noFill/>
          <a:extLst>
            <a:ext uri="{909E8E84-426E-40DD-AFC4-6F175D3DCCD1}">
              <a14:hiddenFill xmlns:a14="http://schemas.microsoft.com/office/drawing/2010/main">
                <a:solidFill>
                  <a:srgbClr val="FFFFFF"/>
                </a:solidFill>
              </a14:hiddenFill>
            </a:ext>
          </a:extLst>
        </p:spPr>
      </p:pic>
      <p:sp>
        <p:nvSpPr>
          <p:cNvPr id="6" name="CuadroTexto 5">
            <a:extLst>
              <a:ext uri="{FF2B5EF4-FFF2-40B4-BE49-F238E27FC236}">
                <a16:creationId xmlns:a16="http://schemas.microsoft.com/office/drawing/2014/main" id="{15DDF538-694B-4AB0-10DD-6C1798942DE3}"/>
              </a:ext>
            </a:extLst>
          </p:cNvPr>
          <p:cNvSpPr txBox="1"/>
          <p:nvPr/>
        </p:nvSpPr>
        <p:spPr>
          <a:xfrm>
            <a:off x="302813" y="2346655"/>
            <a:ext cx="5375343" cy="900246"/>
          </a:xfrm>
          <a:prstGeom prst="rect">
            <a:avLst/>
          </a:prstGeom>
          <a:solidFill>
            <a:schemeClr val="tx1">
              <a:lumMod val="85000"/>
              <a:lumOff val="15000"/>
            </a:schemeClr>
          </a:solidFill>
        </p:spPr>
        <p:txBody>
          <a:bodyPr wrap="square">
            <a:spAutoFit/>
          </a:bodyPr>
          <a:lstStyle/>
          <a:p>
            <a:r>
              <a:rPr lang="es-AR" sz="1050" b="0" dirty="0" err="1">
                <a:solidFill>
                  <a:srgbClr val="569CD6"/>
                </a:solidFill>
                <a:effectLst/>
                <a:latin typeface="Consolas" panose="020B0609020204030204" pitchFamily="49" charset="0"/>
              </a:rPr>
              <a:t>self</a:t>
            </a:r>
            <a:r>
              <a:rPr lang="es-AR" sz="1050" b="0" dirty="0" err="1">
                <a:solidFill>
                  <a:srgbClr val="D4D4D4"/>
                </a:solidFill>
                <a:effectLst/>
                <a:latin typeface="Consolas" panose="020B0609020204030204" pitchFamily="49" charset="0"/>
              </a:rPr>
              <a:t>.button</a:t>
            </a:r>
            <a:r>
              <a:rPr lang="es-AR" sz="1050" b="0" dirty="0">
                <a:solidFill>
                  <a:srgbClr val="D4D4D4"/>
                </a:solidFill>
                <a:effectLst/>
                <a:latin typeface="Consolas" panose="020B0609020204030204" pitchFamily="49" charset="0"/>
              </a:rPr>
              <a:t> = </a:t>
            </a:r>
            <a:r>
              <a:rPr lang="es-AR" sz="1050" b="0" dirty="0" err="1">
                <a:solidFill>
                  <a:srgbClr val="4EC9B0"/>
                </a:solidFill>
                <a:effectLst/>
                <a:latin typeface="Consolas" panose="020B0609020204030204" pitchFamily="49" charset="0"/>
              </a:rPr>
              <a:t>ttk</a:t>
            </a:r>
            <a:r>
              <a:rPr lang="es-AR" sz="1050" b="0" dirty="0" err="1">
                <a:solidFill>
                  <a:srgbClr val="D4D4D4"/>
                </a:solidFill>
                <a:effectLst/>
                <a:latin typeface="Consolas" panose="020B0609020204030204" pitchFamily="49" charset="0"/>
              </a:rPr>
              <a:t>.</a:t>
            </a:r>
            <a:r>
              <a:rPr lang="es-AR" sz="1050" b="0" dirty="0" err="1">
                <a:solidFill>
                  <a:srgbClr val="4EC9B0"/>
                </a:solidFill>
                <a:effectLst/>
                <a:latin typeface="Consolas" panose="020B0609020204030204" pitchFamily="49" charset="0"/>
              </a:rPr>
              <a:t>Button</a:t>
            </a:r>
            <a:r>
              <a:rPr lang="es-AR" sz="1050" b="0" dirty="0">
                <a:solidFill>
                  <a:srgbClr val="D4D4D4"/>
                </a:solidFill>
                <a:effectLst/>
                <a:latin typeface="Consolas" panose="020B0609020204030204" pitchFamily="49" charset="0"/>
              </a:rPr>
              <a:t>(</a:t>
            </a:r>
            <a:r>
              <a:rPr lang="es-AR" sz="1050" b="0" dirty="0" err="1">
                <a:solidFill>
                  <a:srgbClr val="569CD6"/>
                </a:solidFill>
                <a:effectLst/>
                <a:latin typeface="Consolas" panose="020B0609020204030204" pitchFamily="49" charset="0"/>
              </a:rPr>
              <a:t>self</a:t>
            </a:r>
            <a:r>
              <a:rPr lang="es-AR" sz="1050" b="0" dirty="0">
                <a:solidFill>
                  <a:srgbClr val="D4D4D4"/>
                </a:solidFill>
                <a:effectLst/>
                <a:latin typeface="Consolas" panose="020B0609020204030204" pitchFamily="49" charset="0"/>
              </a:rPr>
              <a:t>, </a:t>
            </a:r>
            <a:r>
              <a:rPr lang="es-AR" sz="1050" b="0" dirty="0" err="1">
                <a:solidFill>
                  <a:srgbClr val="9CDCFE"/>
                </a:solidFill>
                <a:effectLst/>
                <a:latin typeface="Consolas" panose="020B0609020204030204" pitchFamily="49" charset="0"/>
              </a:rPr>
              <a:t>text</a:t>
            </a:r>
            <a:r>
              <a:rPr lang="es-AR" sz="1050" b="0" dirty="0">
                <a:solidFill>
                  <a:srgbClr val="D4D4D4"/>
                </a:solidFill>
                <a:effectLst/>
                <a:latin typeface="Consolas" panose="020B0609020204030204" pitchFamily="49" charset="0"/>
              </a:rPr>
              <a:t>=</a:t>
            </a:r>
            <a:r>
              <a:rPr lang="es-AR" sz="1050" b="0" dirty="0">
                <a:solidFill>
                  <a:srgbClr val="CE9178"/>
                </a:solidFill>
                <a:effectLst/>
                <a:latin typeface="Consolas" panose="020B0609020204030204" pitchFamily="49" charset="0"/>
              </a:rPr>
              <a:t>"Hola, mundo!"</a:t>
            </a:r>
            <a:r>
              <a:rPr lang="es-AR" sz="1050" b="0" dirty="0">
                <a:solidFill>
                  <a:srgbClr val="D4D4D4"/>
                </a:solidFill>
                <a:effectLst/>
                <a:latin typeface="Consolas" panose="020B0609020204030204" pitchFamily="49" charset="0"/>
              </a:rPr>
              <a:t>)</a:t>
            </a:r>
          </a:p>
          <a:p>
            <a:r>
              <a:rPr lang="es-AR" sz="1050" b="0" dirty="0" err="1">
                <a:solidFill>
                  <a:srgbClr val="569CD6"/>
                </a:solidFill>
                <a:effectLst/>
                <a:latin typeface="Consolas" panose="020B0609020204030204" pitchFamily="49" charset="0"/>
              </a:rPr>
              <a:t>self</a:t>
            </a:r>
            <a:r>
              <a:rPr lang="es-AR" sz="1050" b="0" dirty="0" err="1">
                <a:solidFill>
                  <a:srgbClr val="D4D4D4"/>
                </a:solidFill>
                <a:effectLst/>
                <a:latin typeface="Consolas" panose="020B0609020204030204" pitchFamily="49" charset="0"/>
              </a:rPr>
              <a:t>.button.</a:t>
            </a:r>
            <a:r>
              <a:rPr lang="es-AR" sz="1050" b="0" dirty="0" err="1">
                <a:solidFill>
                  <a:srgbClr val="9CDCFE"/>
                </a:solidFill>
                <a:effectLst/>
                <a:latin typeface="Consolas" panose="020B0609020204030204" pitchFamily="49" charset="0"/>
              </a:rPr>
              <a:t>pack</a:t>
            </a:r>
            <a:r>
              <a:rPr lang="es-AR" sz="1050" b="0" dirty="0">
                <a:solidFill>
                  <a:srgbClr val="D4D4D4"/>
                </a:solidFill>
                <a:effectLst/>
                <a:latin typeface="Consolas" panose="020B0609020204030204" pitchFamily="49" charset="0"/>
              </a:rPr>
              <a:t>(</a:t>
            </a:r>
            <a:r>
              <a:rPr lang="es-AR" sz="1050" b="0" dirty="0" err="1">
                <a:solidFill>
                  <a:srgbClr val="9CDCFE"/>
                </a:solidFill>
                <a:effectLst/>
                <a:latin typeface="Consolas" panose="020B0609020204030204" pitchFamily="49" charset="0"/>
              </a:rPr>
              <a:t>expand</a:t>
            </a:r>
            <a:r>
              <a:rPr lang="es-AR" sz="1050" b="0" dirty="0">
                <a:solidFill>
                  <a:srgbClr val="D4D4D4"/>
                </a:solidFill>
                <a:effectLst/>
                <a:latin typeface="Consolas" panose="020B0609020204030204" pitchFamily="49" charset="0"/>
              </a:rPr>
              <a:t>=</a:t>
            </a:r>
            <a:r>
              <a:rPr lang="es-AR" sz="1050" b="0" dirty="0">
                <a:solidFill>
                  <a:srgbClr val="569CD6"/>
                </a:solidFill>
                <a:effectLst/>
                <a:latin typeface="Consolas" panose="020B0609020204030204" pitchFamily="49" charset="0"/>
              </a:rPr>
              <a:t>True</a:t>
            </a:r>
            <a:r>
              <a:rPr lang="es-AR" sz="1050" b="0" dirty="0">
                <a:solidFill>
                  <a:srgbClr val="D4D4D4"/>
                </a:solidFill>
                <a:effectLst/>
                <a:latin typeface="Consolas" panose="020B0609020204030204" pitchFamily="49" charset="0"/>
              </a:rPr>
              <a:t>, </a:t>
            </a:r>
            <a:r>
              <a:rPr lang="es-AR" sz="1050" b="0" dirty="0" err="1">
                <a:solidFill>
                  <a:srgbClr val="9CDCFE"/>
                </a:solidFill>
                <a:effectLst/>
                <a:latin typeface="Consolas" panose="020B0609020204030204" pitchFamily="49" charset="0"/>
              </a:rPr>
              <a:t>fill</a:t>
            </a:r>
            <a:r>
              <a:rPr lang="es-AR" sz="1050" b="0" dirty="0">
                <a:solidFill>
                  <a:srgbClr val="D4D4D4"/>
                </a:solidFill>
                <a:effectLst/>
                <a:latin typeface="Consolas" panose="020B0609020204030204" pitchFamily="49" charset="0"/>
              </a:rPr>
              <a:t>=</a:t>
            </a:r>
            <a:r>
              <a:rPr lang="es-AR" sz="1050" b="0" dirty="0" err="1">
                <a:solidFill>
                  <a:srgbClr val="4EC9B0"/>
                </a:solidFill>
                <a:effectLst/>
                <a:latin typeface="Consolas" panose="020B0609020204030204" pitchFamily="49" charset="0"/>
              </a:rPr>
              <a:t>tk</a:t>
            </a:r>
            <a:r>
              <a:rPr lang="es-AR" sz="1050" b="0" dirty="0" err="1">
                <a:solidFill>
                  <a:srgbClr val="D4D4D4"/>
                </a:solidFill>
                <a:effectLst/>
                <a:latin typeface="Consolas" panose="020B0609020204030204" pitchFamily="49" charset="0"/>
              </a:rPr>
              <a:t>.</a:t>
            </a:r>
            <a:r>
              <a:rPr lang="es-AR" sz="1050" b="0" dirty="0" err="1">
                <a:solidFill>
                  <a:srgbClr val="9CDCFE"/>
                </a:solidFill>
                <a:effectLst/>
                <a:latin typeface="Consolas" panose="020B0609020204030204" pitchFamily="49" charset="0"/>
              </a:rPr>
              <a:t>X</a:t>
            </a:r>
            <a:r>
              <a:rPr lang="es-AR" sz="1050" b="0" dirty="0">
                <a:solidFill>
                  <a:srgbClr val="D4D4D4"/>
                </a:solidFill>
                <a:effectLst/>
                <a:latin typeface="Consolas" panose="020B0609020204030204" pitchFamily="49" charset="0"/>
              </a:rPr>
              <a:t>)</a:t>
            </a:r>
          </a:p>
          <a:p>
            <a:r>
              <a:rPr lang="es-AR" sz="1050" b="0" dirty="0" err="1">
                <a:solidFill>
                  <a:srgbClr val="569CD6"/>
                </a:solidFill>
                <a:effectLst/>
                <a:latin typeface="Consolas" panose="020B0609020204030204" pitchFamily="49" charset="0"/>
              </a:rPr>
              <a:t>self</a:t>
            </a:r>
            <a:r>
              <a:rPr lang="es-AR" sz="1050" b="0" dirty="0" err="1">
                <a:solidFill>
                  <a:srgbClr val="D4D4D4"/>
                </a:solidFill>
                <a:effectLst/>
                <a:latin typeface="Consolas" panose="020B0609020204030204" pitchFamily="49" charset="0"/>
              </a:rPr>
              <a:t>.pack</a:t>
            </a:r>
            <a:r>
              <a:rPr lang="es-AR" sz="1050" b="0" dirty="0">
                <a:solidFill>
                  <a:srgbClr val="D4D4D4"/>
                </a:solidFill>
                <a:effectLst/>
                <a:latin typeface="Consolas" panose="020B0609020204030204" pitchFamily="49" charset="0"/>
              </a:rPr>
              <a:t>(</a:t>
            </a:r>
            <a:r>
              <a:rPr lang="es-AR" sz="1050" b="0" dirty="0" err="1">
                <a:solidFill>
                  <a:srgbClr val="9CDCFE"/>
                </a:solidFill>
                <a:effectLst/>
                <a:latin typeface="Consolas" panose="020B0609020204030204" pitchFamily="49" charset="0"/>
              </a:rPr>
              <a:t>expand</a:t>
            </a:r>
            <a:r>
              <a:rPr lang="es-AR" sz="1050" b="0" dirty="0">
                <a:solidFill>
                  <a:srgbClr val="D4D4D4"/>
                </a:solidFill>
                <a:effectLst/>
                <a:latin typeface="Consolas" panose="020B0609020204030204" pitchFamily="49" charset="0"/>
              </a:rPr>
              <a:t>=</a:t>
            </a:r>
            <a:r>
              <a:rPr lang="es-AR" sz="1050" b="0" dirty="0">
                <a:solidFill>
                  <a:srgbClr val="569CD6"/>
                </a:solidFill>
                <a:effectLst/>
                <a:latin typeface="Consolas" panose="020B0609020204030204" pitchFamily="49" charset="0"/>
              </a:rPr>
              <a:t>True</a:t>
            </a:r>
            <a:r>
              <a:rPr lang="es-AR" sz="1050" b="0" dirty="0">
                <a:solidFill>
                  <a:srgbClr val="D4D4D4"/>
                </a:solidFill>
                <a:effectLst/>
                <a:latin typeface="Consolas" panose="020B0609020204030204" pitchFamily="49" charset="0"/>
              </a:rPr>
              <a:t>, </a:t>
            </a:r>
            <a:r>
              <a:rPr lang="es-AR" sz="1050" b="0" dirty="0" err="1">
                <a:solidFill>
                  <a:srgbClr val="9CDCFE"/>
                </a:solidFill>
                <a:effectLst/>
                <a:latin typeface="Consolas" panose="020B0609020204030204" pitchFamily="49" charset="0"/>
              </a:rPr>
              <a:t>fill</a:t>
            </a:r>
            <a:r>
              <a:rPr lang="es-AR" sz="1050" b="0" dirty="0">
                <a:solidFill>
                  <a:srgbClr val="D4D4D4"/>
                </a:solidFill>
                <a:effectLst/>
                <a:latin typeface="Consolas" panose="020B0609020204030204" pitchFamily="49" charset="0"/>
              </a:rPr>
              <a:t>=</a:t>
            </a:r>
            <a:r>
              <a:rPr lang="es-AR" sz="1050" b="0" dirty="0" err="1">
                <a:solidFill>
                  <a:srgbClr val="4EC9B0"/>
                </a:solidFill>
                <a:effectLst/>
                <a:latin typeface="Consolas" panose="020B0609020204030204" pitchFamily="49" charset="0"/>
              </a:rPr>
              <a:t>tk</a:t>
            </a:r>
            <a:r>
              <a:rPr lang="es-AR" sz="1050" b="0" dirty="0" err="1">
                <a:solidFill>
                  <a:srgbClr val="D4D4D4"/>
                </a:solidFill>
                <a:effectLst/>
                <a:latin typeface="Consolas" panose="020B0609020204030204" pitchFamily="49" charset="0"/>
              </a:rPr>
              <a:t>.</a:t>
            </a:r>
            <a:r>
              <a:rPr lang="es-AR" sz="1050" b="0" dirty="0" err="1">
                <a:solidFill>
                  <a:srgbClr val="9CDCFE"/>
                </a:solidFill>
                <a:effectLst/>
                <a:latin typeface="Consolas" panose="020B0609020204030204" pitchFamily="49" charset="0"/>
              </a:rPr>
              <a:t>BOTH</a:t>
            </a:r>
            <a:r>
              <a:rPr lang="es-AR" sz="1050" b="0" dirty="0">
                <a:solidFill>
                  <a:srgbClr val="D4D4D4"/>
                </a:solidFill>
                <a:effectLst/>
                <a:latin typeface="Consolas" panose="020B0609020204030204" pitchFamily="49" charset="0"/>
              </a:rPr>
              <a:t>)</a:t>
            </a:r>
          </a:p>
          <a:p>
            <a:br>
              <a:rPr lang="es-AR" sz="1050" b="0" dirty="0">
                <a:solidFill>
                  <a:srgbClr val="D4D4D4"/>
                </a:solidFill>
                <a:effectLst/>
                <a:latin typeface="Consolas" panose="020B0609020204030204" pitchFamily="49" charset="0"/>
              </a:rPr>
            </a:br>
            <a:endParaRPr lang="es-AR" sz="1050" b="0" dirty="0">
              <a:solidFill>
                <a:srgbClr val="D4D4D4"/>
              </a:solidFill>
              <a:effectLst/>
              <a:latin typeface="Consolas" panose="020B0609020204030204" pitchFamily="49" charset="0"/>
            </a:endParaRPr>
          </a:p>
        </p:txBody>
      </p:sp>
      <p:sp>
        <p:nvSpPr>
          <p:cNvPr id="9" name="CuadroTexto 8">
            <a:extLst>
              <a:ext uri="{FF2B5EF4-FFF2-40B4-BE49-F238E27FC236}">
                <a16:creationId xmlns:a16="http://schemas.microsoft.com/office/drawing/2014/main" id="{567061D9-F51A-3633-8BD2-D741C04F0018}"/>
              </a:ext>
            </a:extLst>
          </p:cNvPr>
          <p:cNvSpPr txBox="1"/>
          <p:nvPr/>
        </p:nvSpPr>
        <p:spPr>
          <a:xfrm>
            <a:off x="302813" y="4634520"/>
            <a:ext cx="5375343" cy="253916"/>
          </a:xfrm>
          <a:prstGeom prst="rect">
            <a:avLst/>
          </a:prstGeom>
          <a:solidFill>
            <a:schemeClr val="tx1">
              <a:lumMod val="85000"/>
              <a:lumOff val="15000"/>
            </a:schemeClr>
          </a:solidFill>
        </p:spPr>
        <p:txBody>
          <a:bodyPr wrap="square">
            <a:spAutoFit/>
          </a:bodyPr>
          <a:lstStyle/>
          <a:p>
            <a:r>
              <a:rPr lang="en-US" sz="1050" b="0" dirty="0" err="1">
                <a:solidFill>
                  <a:srgbClr val="569CD6"/>
                </a:solidFill>
                <a:effectLst/>
                <a:latin typeface="Consolas" panose="020B0609020204030204" pitchFamily="49" charset="0"/>
              </a:rPr>
              <a:t>self</a:t>
            </a:r>
            <a:r>
              <a:rPr lang="en-US" sz="1050" b="0" dirty="0" err="1">
                <a:solidFill>
                  <a:srgbClr val="D4D4D4"/>
                </a:solidFill>
                <a:effectLst/>
                <a:latin typeface="Consolas" panose="020B0609020204030204" pitchFamily="49" charset="0"/>
              </a:rPr>
              <a:t>.button.pack</a:t>
            </a:r>
            <a:r>
              <a:rPr lang="en-US" sz="1050" b="0" dirty="0">
                <a:solidFill>
                  <a:srgbClr val="D4D4D4"/>
                </a:solidFill>
                <a:effectLst/>
                <a:latin typeface="Consolas" panose="020B0609020204030204" pitchFamily="49" charset="0"/>
              </a:rPr>
              <a:t>(</a:t>
            </a:r>
            <a:r>
              <a:rPr lang="en-US" sz="1050" b="0" dirty="0">
                <a:solidFill>
                  <a:srgbClr val="9CDCFE"/>
                </a:solidFill>
                <a:effectLst/>
                <a:latin typeface="Consolas" panose="020B0609020204030204" pitchFamily="49" charset="0"/>
              </a:rPr>
              <a:t>expand</a:t>
            </a:r>
            <a:r>
              <a:rPr lang="en-US" sz="1050" b="0" dirty="0">
                <a:solidFill>
                  <a:srgbClr val="D4D4D4"/>
                </a:solidFill>
                <a:effectLst/>
                <a:latin typeface="Consolas" panose="020B0609020204030204" pitchFamily="49" charset="0"/>
              </a:rPr>
              <a:t>=</a:t>
            </a:r>
            <a:r>
              <a:rPr lang="en-US" sz="1050" b="0" dirty="0">
                <a:solidFill>
                  <a:srgbClr val="569CD6"/>
                </a:solidFill>
                <a:effectLst/>
                <a:latin typeface="Consolas" panose="020B0609020204030204" pitchFamily="49" charset="0"/>
              </a:rPr>
              <a:t>True</a:t>
            </a:r>
            <a:r>
              <a:rPr lang="en-US" sz="1050" b="0" dirty="0">
                <a:solidFill>
                  <a:srgbClr val="D4D4D4"/>
                </a:solidFill>
                <a:effectLst/>
                <a:latin typeface="Consolas" panose="020B0609020204030204" pitchFamily="49" charset="0"/>
              </a:rPr>
              <a:t>, </a:t>
            </a:r>
            <a:r>
              <a:rPr lang="en-US" sz="1050" b="0" dirty="0">
                <a:solidFill>
                  <a:srgbClr val="9CDCFE"/>
                </a:solidFill>
                <a:effectLst/>
                <a:latin typeface="Consolas" panose="020B0609020204030204" pitchFamily="49" charset="0"/>
              </a:rPr>
              <a:t>fill</a:t>
            </a:r>
            <a:r>
              <a:rPr lang="en-US" sz="1050" b="0" dirty="0">
                <a:solidFill>
                  <a:srgbClr val="D4D4D4"/>
                </a:solidFill>
                <a:effectLst/>
                <a:latin typeface="Consolas" panose="020B0609020204030204" pitchFamily="49" charset="0"/>
              </a:rPr>
              <a:t>=</a:t>
            </a:r>
            <a:r>
              <a:rPr lang="en-US" sz="1050" b="0" dirty="0" err="1">
                <a:solidFill>
                  <a:srgbClr val="4EC9B0"/>
                </a:solidFill>
                <a:effectLst/>
                <a:latin typeface="Consolas" panose="020B0609020204030204" pitchFamily="49" charset="0"/>
              </a:rPr>
              <a:t>tk</a:t>
            </a:r>
            <a:r>
              <a:rPr lang="en-US" sz="1050" b="0" dirty="0" err="1">
                <a:solidFill>
                  <a:srgbClr val="D4D4D4"/>
                </a:solidFill>
                <a:effectLst/>
                <a:latin typeface="Consolas" panose="020B0609020204030204" pitchFamily="49" charset="0"/>
              </a:rPr>
              <a:t>.</a:t>
            </a:r>
            <a:r>
              <a:rPr lang="en-US" sz="1050" b="0" dirty="0" err="1">
                <a:solidFill>
                  <a:srgbClr val="9CDCFE"/>
                </a:solidFill>
                <a:effectLst/>
                <a:latin typeface="Consolas" panose="020B0609020204030204" pitchFamily="49" charset="0"/>
              </a:rPr>
              <a:t>BOTH</a:t>
            </a:r>
            <a:r>
              <a:rPr lang="en-US" sz="1050" b="0" dirty="0">
                <a:solidFill>
                  <a:srgbClr val="D4D4D4"/>
                </a:solidFill>
                <a:effectLst/>
                <a:latin typeface="Consolas" panose="020B0609020204030204" pitchFamily="49" charset="0"/>
              </a:rPr>
              <a:t>, </a:t>
            </a:r>
            <a:r>
              <a:rPr lang="en-US" sz="1050" b="0" dirty="0" err="1">
                <a:solidFill>
                  <a:srgbClr val="9CDCFE"/>
                </a:solidFill>
                <a:effectLst/>
                <a:latin typeface="Consolas" panose="020B0609020204030204" pitchFamily="49" charset="0"/>
              </a:rPr>
              <a:t>padx</a:t>
            </a:r>
            <a:r>
              <a:rPr lang="en-US" sz="1050" b="0" dirty="0">
                <a:solidFill>
                  <a:srgbClr val="D4D4D4"/>
                </a:solidFill>
                <a:effectLst/>
                <a:latin typeface="Consolas" panose="020B0609020204030204" pitchFamily="49" charset="0"/>
              </a:rPr>
              <a:t>=</a:t>
            </a:r>
            <a:r>
              <a:rPr lang="en-US" sz="1050" b="0" dirty="0">
                <a:solidFill>
                  <a:srgbClr val="B5CEA8"/>
                </a:solidFill>
                <a:effectLst/>
                <a:latin typeface="Consolas" panose="020B0609020204030204" pitchFamily="49" charset="0"/>
              </a:rPr>
              <a:t>10</a:t>
            </a:r>
            <a:r>
              <a:rPr lang="en-US" sz="1050" b="0" dirty="0">
                <a:solidFill>
                  <a:srgbClr val="D4D4D4"/>
                </a:solidFill>
                <a:effectLst/>
                <a:latin typeface="Consolas" panose="020B0609020204030204" pitchFamily="49" charset="0"/>
              </a:rPr>
              <a:t>, </a:t>
            </a:r>
            <a:r>
              <a:rPr lang="en-US" sz="1050" b="0" dirty="0" err="1">
                <a:solidFill>
                  <a:srgbClr val="9CDCFE"/>
                </a:solidFill>
                <a:effectLst/>
                <a:latin typeface="Consolas" panose="020B0609020204030204" pitchFamily="49" charset="0"/>
              </a:rPr>
              <a:t>pady</a:t>
            </a:r>
            <a:r>
              <a:rPr lang="en-US" sz="1050" b="0" dirty="0">
                <a:solidFill>
                  <a:srgbClr val="D4D4D4"/>
                </a:solidFill>
                <a:effectLst/>
                <a:latin typeface="Consolas" panose="020B0609020204030204" pitchFamily="49" charset="0"/>
              </a:rPr>
              <a:t>=</a:t>
            </a:r>
            <a:r>
              <a:rPr lang="en-US" sz="1050" b="0" dirty="0">
                <a:solidFill>
                  <a:srgbClr val="B5CEA8"/>
                </a:solidFill>
                <a:effectLst/>
                <a:latin typeface="Consolas" panose="020B0609020204030204" pitchFamily="49" charset="0"/>
              </a:rPr>
              <a:t>10</a:t>
            </a:r>
            <a:r>
              <a:rPr lang="en-US" sz="1050" b="0" dirty="0">
                <a:solidFill>
                  <a:srgbClr val="D4D4D4"/>
                </a:solidFill>
                <a:effectLst/>
                <a:latin typeface="Consolas" panose="020B0609020204030204" pitchFamily="49" charset="0"/>
              </a:rPr>
              <a:t>)</a:t>
            </a:r>
          </a:p>
        </p:txBody>
      </p:sp>
      <p:sp>
        <p:nvSpPr>
          <p:cNvPr id="10" name="CuadroTexto 9">
            <a:extLst>
              <a:ext uri="{FF2B5EF4-FFF2-40B4-BE49-F238E27FC236}">
                <a16:creationId xmlns:a16="http://schemas.microsoft.com/office/drawing/2014/main" id="{A3470747-C254-F18D-5ADA-CDAC9EB9244C}"/>
              </a:ext>
            </a:extLst>
          </p:cNvPr>
          <p:cNvSpPr txBox="1"/>
          <p:nvPr/>
        </p:nvSpPr>
        <p:spPr>
          <a:xfrm>
            <a:off x="9116153" y="4503714"/>
            <a:ext cx="835485" cy="461665"/>
          </a:xfrm>
          <a:prstGeom prst="rect">
            <a:avLst/>
          </a:prstGeom>
          <a:noFill/>
        </p:spPr>
        <p:txBody>
          <a:bodyPr wrap="none" rtlCol="0">
            <a:spAutoFit/>
          </a:bodyPr>
          <a:lstStyle/>
          <a:p>
            <a:r>
              <a:rPr lang="es-AR" sz="2400" dirty="0">
                <a:solidFill>
                  <a:schemeClr val="accent1">
                    <a:lumMod val="75000"/>
                  </a:schemeClr>
                </a:solidFill>
                <a:effectLst>
                  <a:outerShdw blurRad="38100" dist="38100" dir="2700000" algn="tl">
                    <a:srgbClr val="000000">
                      <a:alpha val="43137"/>
                    </a:srgbClr>
                  </a:outerShdw>
                </a:effectLst>
              </a:rPr>
              <a:t>pack</a:t>
            </a:r>
          </a:p>
        </p:txBody>
      </p:sp>
      <p:pic>
        <p:nvPicPr>
          <p:cNvPr id="11" name="Imagen 10">
            <a:hlinkClick r:id="rId6"/>
            <a:extLst>
              <a:ext uri="{FF2B5EF4-FFF2-40B4-BE49-F238E27FC236}">
                <a16:creationId xmlns:a16="http://schemas.microsoft.com/office/drawing/2014/main" id="{E1925553-14D5-D686-FA37-45D7B2E39A20}"/>
              </a:ext>
            </a:extLst>
          </p:cNvPr>
          <p:cNvPicPr>
            <a:picLocks noChangeAspect="1"/>
          </p:cNvPicPr>
          <p:nvPr/>
        </p:nvPicPr>
        <p:blipFill>
          <a:blip r:embed="rId7">
            <a:duotone>
              <a:prstClr val="black"/>
              <a:schemeClr val="accent1">
                <a:tint val="45000"/>
                <a:satMod val="400000"/>
              </a:schemeClr>
            </a:duotone>
          </a:blip>
          <a:stretch>
            <a:fillRect/>
          </a:stretch>
        </p:blipFill>
        <p:spPr>
          <a:xfrm>
            <a:off x="10979525" y="5355238"/>
            <a:ext cx="992674" cy="771009"/>
          </a:xfrm>
          <a:prstGeom prst="rect">
            <a:avLst/>
          </a:prstGeom>
        </p:spPr>
      </p:pic>
      <p:sp>
        <p:nvSpPr>
          <p:cNvPr id="14" name="CuadroTexto 13">
            <a:extLst>
              <a:ext uri="{FF2B5EF4-FFF2-40B4-BE49-F238E27FC236}">
                <a16:creationId xmlns:a16="http://schemas.microsoft.com/office/drawing/2014/main" id="{51215ACA-A450-44A0-578E-46E52A71E80B}"/>
              </a:ext>
            </a:extLst>
          </p:cNvPr>
          <p:cNvSpPr txBox="1"/>
          <p:nvPr/>
        </p:nvSpPr>
        <p:spPr>
          <a:xfrm>
            <a:off x="10751048" y="6142289"/>
            <a:ext cx="1303562" cy="276999"/>
          </a:xfrm>
          <a:prstGeom prst="rect">
            <a:avLst/>
          </a:prstGeom>
          <a:noFill/>
        </p:spPr>
        <p:txBody>
          <a:bodyPr wrap="none" rtlCol="0">
            <a:spAutoFit/>
          </a:bodyPr>
          <a:lstStyle/>
          <a:p>
            <a:r>
              <a:rPr lang="es-AR" sz="1200" b="1" dirty="0">
                <a:solidFill>
                  <a:srgbClr val="3A8995"/>
                </a:solidFill>
              </a:rPr>
              <a:t>04-GUI Pack.py</a:t>
            </a:r>
          </a:p>
        </p:txBody>
      </p:sp>
      <p:pic>
        <p:nvPicPr>
          <p:cNvPr id="5" name="Cámara 4">
            <a:extLst>
              <a:ext uri="{FF2B5EF4-FFF2-40B4-BE49-F238E27FC236}">
                <a16:creationId xmlns:a16="http://schemas.microsoft.com/office/drawing/2014/main" id="{65B89689-C574-B3E5-C276-B6EA70355CA4}"/>
              </a:ext>
            </a:extLst>
          </p:cNvPr>
          <p:cNvPicPr>
            <a:picLocks noChangeAspect="1"/>
            <a:extLst>
              <a:ext uri="{51228E76-BA90-4043-B771-695A4F85340A}">
                <alf:liveFeedProps xmlns:alf="http://schemas.microsoft.com/office/drawing/2021/livefeed"/>
              </a:ext>
            </a:extLst>
          </p:cNvPicPr>
          <p:nvPr/>
        </p:nvPicPr>
        <p:blipFill>
          <a:blip r:embed="rId8">
            <a:extLst>
              <a:ext uri="{96DAC541-7B7A-43D3-8B79-37D633B846F1}">
                <asvg:svgBlip xmlns:asvg="http://schemas.microsoft.com/office/drawing/2016/SVG/main" r:embed="rId9"/>
              </a:ext>
            </a:extLst>
          </a:blip>
          <a:stretch>
            <a:fillRect/>
          </a:stretch>
        </p:blipFill>
        <p:spPr>
          <a:xfrm>
            <a:off x="10595708" y="82117"/>
            <a:ext cx="1539112" cy="1539112"/>
          </a:xfrm>
          <a:prstGeom prst="ellipse">
            <a:avLst/>
          </a:prstGeom>
          <a:ln>
            <a:noFill/>
          </a:ln>
          <a:effectLst>
            <a:outerShdw blurRad="190500" algn="tl" rotWithShape="0">
              <a:srgbClr val="000000">
                <a:alpha val="30000"/>
              </a:srgbClr>
            </a:outerShdw>
          </a:effectLst>
        </p:spPr>
      </p:pic>
    </p:spTree>
    <p:extLst>
      <p:ext uri="{BB962C8B-B14F-4D97-AF65-F5344CB8AC3E}">
        <p14:creationId xmlns:p14="http://schemas.microsoft.com/office/powerpoint/2010/main" val="373791503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3">
            <a:extLst>
              <a:ext uri="{FF2B5EF4-FFF2-40B4-BE49-F238E27FC236}">
                <a16:creationId xmlns:a16="http://schemas.microsoft.com/office/drawing/2014/main" id="{F397BEEA-3871-ECAE-B0D2-E04FB88C81F9}"/>
              </a:ext>
            </a:extLst>
          </p:cNvPr>
          <p:cNvSpPr txBox="1"/>
          <p:nvPr/>
        </p:nvSpPr>
        <p:spPr>
          <a:xfrm>
            <a:off x="6859056" y="2554517"/>
            <a:ext cx="3568440" cy="830997"/>
          </a:xfrm>
          <a:prstGeom prst="rect">
            <a:avLst/>
          </a:prstGeom>
          <a:noFill/>
        </p:spPr>
        <p:txBody>
          <a:bodyPr wrap="square" rtlCol="0" anchor="ctr">
            <a:spAutoFit/>
          </a:bodyPr>
          <a:lstStyle/>
          <a:p>
            <a:r>
              <a:rPr lang="es-MX" altLang="ko-KR" sz="4800" b="1" dirty="0">
                <a:solidFill>
                  <a:schemeClr val="bg1"/>
                </a:solidFill>
                <a:cs typeface="Arial" pitchFamily="34" charset="0"/>
              </a:rPr>
              <a:t>PYTHON</a:t>
            </a:r>
            <a:endParaRPr lang="ko-KR" altLang="en-US" sz="4800" b="1" dirty="0">
              <a:solidFill>
                <a:schemeClr val="bg1"/>
              </a:solidFill>
              <a:cs typeface="Arial" pitchFamily="34" charset="0"/>
            </a:endParaRPr>
          </a:p>
        </p:txBody>
      </p:sp>
      <p:sp>
        <p:nvSpPr>
          <p:cNvPr id="8" name="TextBox 5">
            <a:extLst>
              <a:ext uri="{FF2B5EF4-FFF2-40B4-BE49-F238E27FC236}">
                <a16:creationId xmlns:a16="http://schemas.microsoft.com/office/drawing/2014/main" id="{8A39D584-A11D-4AAD-1B6C-5F10130F53CC}"/>
              </a:ext>
            </a:extLst>
          </p:cNvPr>
          <p:cNvSpPr txBox="1"/>
          <p:nvPr/>
        </p:nvSpPr>
        <p:spPr>
          <a:xfrm>
            <a:off x="6898062" y="3222277"/>
            <a:ext cx="3568440" cy="830997"/>
          </a:xfrm>
          <a:prstGeom prst="rect">
            <a:avLst/>
          </a:prstGeom>
          <a:noFill/>
        </p:spPr>
        <p:txBody>
          <a:bodyPr wrap="square" rtlCol="0" anchor="ctr">
            <a:spAutoFit/>
          </a:bodyPr>
          <a:lstStyle/>
          <a:p>
            <a:pPr algn="l" rtl="0"/>
            <a:r>
              <a:rPr lang="es-MX" sz="2400" b="1" i="0" dirty="0">
                <a:solidFill>
                  <a:schemeClr val="bg1"/>
                </a:solidFill>
                <a:effectLst/>
                <a:latin typeface="Lato" panose="020F0502020204030203" pitchFamily="34" charset="0"/>
              </a:rPr>
              <a:t>Posicionar elementos en </a:t>
            </a:r>
            <a:r>
              <a:rPr lang="es-MX" sz="2400" b="1" i="0" dirty="0" err="1">
                <a:solidFill>
                  <a:schemeClr val="bg1"/>
                </a:solidFill>
                <a:effectLst/>
                <a:latin typeface="Lato" panose="020F0502020204030203" pitchFamily="34" charset="0"/>
              </a:rPr>
              <a:t>Tcl</a:t>
            </a:r>
            <a:r>
              <a:rPr lang="es-MX" sz="2400" b="1" i="0" dirty="0">
                <a:solidFill>
                  <a:schemeClr val="bg1"/>
                </a:solidFill>
                <a:effectLst/>
                <a:latin typeface="Lato" panose="020F0502020204030203" pitchFamily="34" charset="0"/>
              </a:rPr>
              <a:t>/</a:t>
            </a:r>
            <a:r>
              <a:rPr lang="es-MX" sz="2400" b="1" i="0" dirty="0" err="1">
                <a:solidFill>
                  <a:schemeClr val="bg1"/>
                </a:solidFill>
                <a:effectLst/>
                <a:latin typeface="Lato" panose="020F0502020204030203" pitchFamily="34" charset="0"/>
              </a:rPr>
              <a:t>Tk</a:t>
            </a:r>
            <a:r>
              <a:rPr lang="es-MX" sz="2400" b="1" i="0" dirty="0">
                <a:solidFill>
                  <a:schemeClr val="bg1"/>
                </a:solidFill>
                <a:effectLst/>
                <a:latin typeface="Lato" panose="020F0502020204030203" pitchFamily="34" charset="0"/>
              </a:rPr>
              <a:t> (</a:t>
            </a:r>
            <a:r>
              <a:rPr lang="es-MX" sz="2400" b="1" i="0" dirty="0" err="1">
                <a:solidFill>
                  <a:schemeClr val="bg1"/>
                </a:solidFill>
                <a:effectLst/>
                <a:latin typeface="Lato" panose="020F0502020204030203" pitchFamily="34" charset="0"/>
              </a:rPr>
              <a:t>tkinter</a:t>
            </a:r>
            <a:r>
              <a:rPr lang="es-MX" sz="2400" b="1" i="0" dirty="0">
                <a:solidFill>
                  <a:schemeClr val="bg1"/>
                </a:solidFill>
                <a:effectLst/>
                <a:latin typeface="Lato" panose="020F0502020204030203" pitchFamily="34" charset="0"/>
              </a:rPr>
              <a:t>)</a:t>
            </a:r>
          </a:p>
        </p:txBody>
      </p:sp>
      <p:sp>
        <p:nvSpPr>
          <p:cNvPr id="9" name="CuadroTexto 8">
            <a:extLst>
              <a:ext uri="{FF2B5EF4-FFF2-40B4-BE49-F238E27FC236}">
                <a16:creationId xmlns:a16="http://schemas.microsoft.com/office/drawing/2014/main" id="{C1A1BAB0-6440-DF85-5CDD-C33CD7182EC6}"/>
              </a:ext>
            </a:extLst>
          </p:cNvPr>
          <p:cNvSpPr txBox="1"/>
          <p:nvPr/>
        </p:nvSpPr>
        <p:spPr>
          <a:xfrm>
            <a:off x="9470601" y="2650607"/>
            <a:ext cx="885179" cy="523220"/>
          </a:xfrm>
          <a:prstGeom prst="rect">
            <a:avLst/>
          </a:prstGeom>
          <a:noFill/>
        </p:spPr>
        <p:txBody>
          <a:bodyPr wrap="none" rtlCol="0">
            <a:spAutoFit/>
          </a:bodyPr>
          <a:lstStyle/>
          <a:p>
            <a:r>
              <a:rPr lang="es-AR" sz="2800" dirty="0">
                <a:solidFill>
                  <a:schemeClr val="bg1"/>
                </a:solidFill>
                <a:effectLst>
                  <a:outerShdw blurRad="38100" dist="38100" dir="2700000" algn="tl">
                    <a:srgbClr val="000000">
                      <a:alpha val="43137"/>
                    </a:srgbClr>
                  </a:outerShdw>
                </a:effectLst>
              </a:rPr>
              <a:t> </a:t>
            </a:r>
            <a:r>
              <a:rPr lang="es-AR" sz="2800" dirty="0" err="1">
                <a:solidFill>
                  <a:schemeClr val="bg1"/>
                </a:solidFill>
                <a:effectLst>
                  <a:outerShdw blurRad="38100" dist="38100" dir="2700000" algn="tl">
                    <a:srgbClr val="000000">
                      <a:alpha val="43137"/>
                    </a:srgbClr>
                  </a:outerShdw>
                </a:effectLst>
              </a:rPr>
              <a:t>grid</a:t>
            </a:r>
            <a:endParaRPr lang="es-AR" sz="2800" dirty="0">
              <a:solidFill>
                <a:schemeClr val="bg1"/>
              </a:solidFill>
              <a:effectLst>
                <a:outerShdw blurRad="38100" dist="38100" dir="2700000" algn="tl">
                  <a:srgbClr val="000000">
                    <a:alpha val="43137"/>
                  </a:srgbClr>
                </a:outerShdw>
              </a:effectLst>
            </a:endParaRPr>
          </a:p>
        </p:txBody>
      </p:sp>
      <p:pic>
        <p:nvPicPr>
          <p:cNvPr id="2" name="Imagen 1">
            <a:extLst>
              <a:ext uri="{FF2B5EF4-FFF2-40B4-BE49-F238E27FC236}">
                <a16:creationId xmlns:a16="http://schemas.microsoft.com/office/drawing/2014/main" id="{89C332DD-5B35-42F2-73D9-D1DBD68A8326}"/>
              </a:ext>
            </a:extLst>
          </p:cNvPr>
          <p:cNvPicPr>
            <a:picLocks noChangeAspect="1"/>
          </p:cNvPicPr>
          <p:nvPr/>
        </p:nvPicPr>
        <p:blipFill>
          <a:blip r:embed="rId2">
            <a:duotone>
              <a:schemeClr val="accent1">
                <a:shade val="45000"/>
                <a:satMod val="135000"/>
              </a:schemeClr>
              <a:prstClr val="white"/>
            </a:duotone>
          </a:blip>
          <a:stretch>
            <a:fillRect/>
          </a:stretch>
        </p:blipFill>
        <p:spPr>
          <a:xfrm>
            <a:off x="10936515" y="6378861"/>
            <a:ext cx="914400" cy="254336"/>
          </a:xfrm>
          <a:prstGeom prst="rect">
            <a:avLst/>
          </a:prstGeom>
        </p:spPr>
      </p:pic>
      <p:pic>
        <p:nvPicPr>
          <p:cNvPr id="3" name="Cámara 2">
            <a:extLst>
              <a:ext uri="{FF2B5EF4-FFF2-40B4-BE49-F238E27FC236}">
                <a16:creationId xmlns:a16="http://schemas.microsoft.com/office/drawing/2014/main" id="{479030B9-DBF7-CD33-1F28-FCD1C0A4EF47}"/>
              </a:ext>
            </a:extLst>
          </p:cNvPr>
          <p:cNvPicPr>
            <a:picLocks noChangeAspect="1"/>
            <a:extLst>
              <a:ext uri="{51228E76-BA90-4043-B771-695A4F85340A}">
                <alf:liveFeedProps xmlns:alf="http://schemas.microsoft.com/office/drawing/2021/livefeed"/>
              </a:ext>
            </a:extLst>
          </p:cNvPicPr>
          <p:nvPr/>
        </p:nvPicPr>
        <p:blipFill>
          <a:blip r:embed="rId3">
            <a:extLst>
              <a:ext uri="{96DAC541-7B7A-43D3-8B79-37D633B846F1}">
                <asvg:svgBlip xmlns:asvg="http://schemas.microsoft.com/office/drawing/2016/SVG/main" r:embed="rId4"/>
              </a:ext>
            </a:extLst>
          </a:blip>
          <a:stretch>
            <a:fillRect/>
          </a:stretch>
        </p:blipFill>
        <p:spPr>
          <a:xfrm>
            <a:off x="10538218" y="2458477"/>
            <a:ext cx="1539112" cy="1539112"/>
          </a:xfrm>
          <a:prstGeom prst="ellipse">
            <a:avLst/>
          </a:prstGeom>
          <a:ln>
            <a:noFill/>
          </a:ln>
          <a:effectLst>
            <a:outerShdw blurRad="190500" algn="tl" rotWithShape="0">
              <a:srgbClr val="000000">
                <a:alpha val="30000"/>
              </a:srgbClr>
            </a:outerShdw>
          </a:effectLst>
        </p:spPr>
      </p:pic>
      <p:sp>
        <p:nvSpPr>
          <p:cNvPr id="4" name="Rectángulo 3">
            <a:extLst>
              <a:ext uri="{FF2B5EF4-FFF2-40B4-BE49-F238E27FC236}">
                <a16:creationId xmlns:a16="http://schemas.microsoft.com/office/drawing/2014/main" id="{FD3DEF4B-F812-2FBC-D0AF-F1E18F53B5D7}"/>
              </a:ext>
            </a:extLst>
          </p:cNvPr>
          <p:cNvSpPr/>
          <p:nvPr/>
        </p:nvSpPr>
        <p:spPr>
          <a:xfrm>
            <a:off x="6606918" y="2256539"/>
            <a:ext cx="112295" cy="23261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0" name="CuadroTexto 9">
            <a:extLst>
              <a:ext uri="{FF2B5EF4-FFF2-40B4-BE49-F238E27FC236}">
                <a16:creationId xmlns:a16="http://schemas.microsoft.com/office/drawing/2014/main" id="{8BE6601A-022D-90BA-FD10-1C8794E0C74C}"/>
              </a:ext>
            </a:extLst>
          </p:cNvPr>
          <p:cNvSpPr txBox="1"/>
          <p:nvPr/>
        </p:nvSpPr>
        <p:spPr>
          <a:xfrm>
            <a:off x="268875" y="2536588"/>
            <a:ext cx="6158752" cy="1754326"/>
          </a:xfrm>
          <a:prstGeom prst="rect">
            <a:avLst/>
          </a:prstGeom>
          <a:noFill/>
        </p:spPr>
        <p:txBody>
          <a:bodyPr wrap="square">
            <a:spAutoFit/>
          </a:bodyPr>
          <a:lstStyle/>
          <a:p>
            <a:pPr algn="r"/>
            <a:r>
              <a:rPr lang="es-MX" dirty="0" err="1">
                <a:solidFill>
                  <a:srgbClr val="E2EEFF"/>
                </a:solidFill>
                <a:latin typeface="Google Sans"/>
              </a:rPr>
              <a:t>Grid</a:t>
            </a:r>
            <a:r>
              <a:rPr lang="es-MX" dirty="0">
                <a:solidFill>
                  <a:srgbClr val="E2EEFF"/>
                </a:solidFill>
                <a:latin typeface="Google Sans"/>
              </a:rPr>
              <a:t>: la disposición de los elementos es una matriz, de manera que para cada uno debemos indicar la celda (fila y columna) que queremos que ocupe. Podemos además especificar que ocupe más de una fila y/o columna (</a:t>
            </a:r>
            <a:r>
              <a:rPr lang="es-MX" dirty="0" err="1">
                <a:solidFill>
                  <a:srgbClr val="E2EEFF"/>
                </a:solidFill>
                <a:latin typeface="Google Sans"/>
              </a:rPr>
              <a:t>rowspan</a:t>
            </a:r>
            <a:r>
              <a:rPr lang="es-MX" dirty="0">
                <a:solidFill>
                  <a:srgbClr val="E2EEFF"/>
                </a:solidFill>
                <a:latin typeface="Google Sans"/>
              </a:rPr>
              <a:t>/</a:t>
            </a:r>
            <a:r>
              <a:rPr lang="es-MX" dirty="0" err="1">
                <a:solidFill>
                  <a:srgbClr val="E2EEFF"/>
                </a:solidFill>
                <a:latin typeface="Google Sans"/>
              </a:rPr>
              <a:t>columnspan</a:t>
            </a:r>
            <a:r>
              <a:rPr lang="es-MX" dirty="0">
                <a:solidFill>
                  <a:srgbClr val="E2EEFF"/>
                </a:solidFill>
                <a:latin typeface="Google Sans"/>
              </a:rPr>
              <a:t>=3), “pegarlo” a cualquiera de los 4 bordes de la celda en vez de centrarlo (</a:t>
            </a:r>
            <a:r>
              <a:rPr lang="es-MX" dirty="0" err="1">
                <a:solidFill>
                  <a:srgbClr val="E2EEFF"/>
                </a:solidFill>
                <a:latin typeface="Google Sans"/>
              </a:rPr>
              <a:t>sticky</a:t>
            </a:r>
            <a:r>
              <a:rPr lang="es-MX" dirty="0">
                <a:solidFill>
                  <a:srgbClr val="E2EEFF"/>
                </a:solidFill>
                <a:latin typeface="Google Sans"/>
              </a:rPr>
              <a:t>=W para el borde izquierdo, por ejemplo)…</a:t>
            </a:r>
            <a:endParaRPr lang="es-AR" dirty="0">
              <a:solidFill>
                <a:srgbClr val="E2EEFF"/>
              </a:solidFill>
              <a:latin typeface="Google Sans"/>
            </a:endParaRPr>
          </a:p>
        </p:txBody>
      </p:sp>
    </p:spTree>
    <p:extLst>
      <p:ext uri="{BB962C8B-B14F-4D97-AF65-F5344CB8AC3E}">
        <p14:creationId xmlns:p14="http://schemas.microsoft.com/office/powerpoint/2010/main" val="299562745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Marcador de posición de imagen 11" descr="Imagen en blanco y negro">
            <a:extLst>
              <a:ext uri="{FF2B5EF4-FFF2-40B4-BE49-F238E27FC236}">
                <a16:creationId xmlns:a16="http://schemas.microsoft.com/office/drawing/2014/main" id="{616419AE-0FC1-B6F5-A3D6-D5B249750254}"/>
              </a:ext>
            </a:extLst>
          </p:cNvPr>
          <p:cNvPicPr>
            <a:picLocks noGrp="1" noChangeAspect="1"/>
          </p:cNvPicPr>
          <p:nvPr>
            <p:ph type="pic" idx="11"/>
          </p:nvPr>
        </p:nvPicPr>
        <p:blipFill>
          <a:blip r:embed="rId2">
            <a:extLst>
              <a:ext uri="{28A0092B-C50C-407E-A947-70E740481C1C}">
                <a14:useLocalDpi xmlns:a14="http://schemas.microsoft.com/office/drawing/2010/main" val="0"/>
              </a:ext>
            </a:extLst>
          </a:blip>
          <a:srcRect t="5984" b="5984"/>
          <a:stretch>
            <a:fillRect/>
          </a:stretch>
        </p:blipFill>
        <p:spPr/>
      </p:pic>
      <p:sp>
        <p:nvSpPr>
          <p:cNvPr id="3" name="CuadroTexto 2">
            <a:extLst>
              <a:ext uri="{FF2B5EF4-FFF2-40B4-BE49-F238E27FC236}">
                <a16:creationId xmlns:a16="http://schemas.microsoft.com/office/drawing/2014/main" id="{4FA5DEA9-94D0-2BE4-18FA-F93147AED449}"/>
              </a:ext>
            </a:extLst>
          </p:cNvPr>
          <p:cNvSpPr txBox="1"/>
          <p:nvPr/>
        </p:nvSpPr>
        <p:spPr>
          <a:xfrm>
            <a:off x="190500" y="114692"/>
            <a:ext cx="6096000" cy="523220"/>
          </a:xfrm>
          <a:prstGeom prst="rect">
            <a:avLst/>
          </a:prstGeom>
          <a:noFill/>
        </p:spPr>
        <p:txBody>
          <a:bodyPr wrap="square">
            <a:spAutoFit/>
          </a:bodyPr>
          <a:lstStyle/>
          <a:p>
            <a:pPr algn="l"/>
            <a:r>
              <a:rPr lang="es-MX" sz="2800" b="0" i="0">
                <a:solidFill>
                  <a:srgbClr val="444444"/>
                </a:solidFill>
                <a:effectLst/>
                <a:latin typeface="-apple-system"/>
              </a:rPr>
              <a:t>Introducción a Tcl/Tk (tkinter)</a:t>
            </a:r>
            <a:endParaRPr lang="es-AR" sz="2800" b="0" i="0" dirty="0">
              <a:solidFill>
                <a:srgbClr val="444444"/>
              </a:solidFill>
              <a:effectLst/>
              <a:latin typeface="-apple-system"/>
            </a:endParaRPr>
          </a:p>
        </p:txBody>
      </p:sp>
      <p:sp>
        <p:nvSpPr>
          <p:cNvPr id="4" name="CuadroTexto 3">
            <a:extLst>
              <a:ext uri="{FF2B5EF4-FFF2-40B4-BE49-F238E27FC236}">
                <a16:creationId xmlns:a16="http://schemas.microsoft.com/office/drawing/2014/main" id="{82EE2B39-7C59-F184-F3E3-1AFE2AE3492A}"/>
              </a:ext>
            </a:extLst>
          </p:cNvPr>
          <p:cNvSpPr txBox="1"/>
          <p:nvPr/>
        </p:nvSpPr>
        <p:spPr>
          <a:xfrm>
            <a:off x="9171777" y="6339133"/>
            <a:ext cx="1559723" cy="307777"/>
          </a:xfrm>
          <a:prstGeom prst="rect">
            <a:avLst/>
          </a:prstGeom>
          <a:solidFill>
            <a:schemeClr val="accent1"/>
          </a:solidFill>
          <a:ln>
            <a:solidFill>
              <a:schemeClr val="accent1"/>
            </a:solidFill>
          </a:ln>
        </p:spPr>
        <p:txBody>
          <a:bodyPr wrap="square">
            <a:spAutoFit/>
          </a:bodyPr>
          <a:lstStyle/>
          <a:p>
            <a:pPr algn="ctr"/>
            <a:r>
              <a:rPr lang="es-MX" sz="1400" dirty="0">
                <a:solidFill>
                  <a:schemeClr val="accent1">
                    <a:lumMod val="75000"/>
                  </a:schemeClr>
                </a:solidFill>
              </a:rPr>
              <a:t>Acceso al </a:t>
            </a:r>
            <a:r>
              <a:rPr lang="es-MX" sz="1400" dirty="0">
                <a:solidFill>
                  <a:schemeClr val="bg1"/>
                </a:solidFill>
                <a:hlinkClick r:id="rId3" action="ppaction://hlinkfile"/>
              </a:rPr>
              <a:t>IDLE</a:t>
            </a:r>
            <a:endParaRPr lang="es-AR" sz="1400" dirty="0"/>
          </a:p>
        </p:txBody>
      </p:sp>
      <p:pic>
        <p:nvPicPr>
          <p:cNvPr id="13" name="Imagen 12">
            <a:extLst>
              <a:ext uri="{FF2B5EF4-FFF2-40B4-BE49-F238E27FC236}">
                <a16:creationId xmlns:a16="http://schemas.microsoft.com/office/drawing/2014/main" id="{C8648B35-4F12-B49D-8F57-6F0792835852}"/>
              </a:ext>
            </a:extLst>
          </p:cNvPr>
          <p:cNvPicPr>
            <a:picLocks noChangeAspect="1"/>
          </p:cNvPicPr>
          <p:nvPr/>
        </p:nvPicPr>
        <p:blipFill>
          <a:blip r:embed="rId4"/>
          <a:stretch>
            <a:fillRect/>
          </a:stretch>
        </p:blipFill>
        <p:spPr>
          <a:xfrm>
            <a:off x="10951203" y="6392574"/>
            <a:ext cx="914400" cy="254336"/>
          </a:xfrm>
          <a:prstGeom prst="rect">
            <a:avLst/>
          </a:prstGeom>
        </p:spPr>
      </p:pic>
      <p:sp>
        <p:nvSpPr>
          <p:cNvPr id="2" name="CuadroTexto 1">
            <a:extLst>
              <a:ext uri="{FF2B5EF4-FFF2-40B4-BE49-F238E27FC236}">
                <a16:creationId xmlns:a16="http://schemas.microsoft.com/office/drawing/2014/main" id="{1D6947C7-4BE0-4C7D-5EC4-A0508477F393}"/>
              </a:ext>
            </a:extLst>
          </p:cNvPr>
          <p:cNvSpPr txBox="1"/>
          <p:nvPr/>
        </p:nvSpPr>
        <p:spPr>
          <a:xfrm>
            <a:off x="227171" y="609100"/>
            <a:ext cx="7849328" cy="369332"/>
          </a:xfrm>
          <a:prstGeom prst="rect">
            <a:avLst/>
          </a:prstGeom>
          <a:noFill/>
        </p:spPr>
        <p:txBody>
          <a:bodyPr wrap="none" rtlCol="0">
            <a:spAutoFit/>
          </a:bodyPr>
          <a:lstStyle/>
          <a:p>
            <a:r>
              <a:rPr lang="es-AR" dirty="0"/>
              <a:t> </a:t>
            </a:r>
            <a:r>
              <a:rPr lang="es-MX" dirty="0"/>
              <a:t>Posicionar elementos en </a:t>
            </a:r>
            <a:r>
              <a:rPr lang="es-MX" dirty="0" err="1"/>
              <a:t>Tcl</a:t>
            </a:r>
            <a:r>
              <a:rPr lang="es-MX" dirty="0"/>
              <a:t>/</a:t>
            </a:r>
            <a:r>
              <a:rPr lang="es-MX" dirty="0" err="1"/>
              <a:t>Tk</a:t>
            </a:r>
            <a:r>
              <a:rPr lang="es-MX" dirty="0"/>
              <a:t> (</a:t>
            </a:r>
            <a:r>
              <a:rPr lang="es-MX" dirty="0" err="1"/>
              <a:t>tkinter</a:t>
            </a:r>
            <a:r>
              <a:rPr lang="es-MX" dirty="0"/>
              <a:t>) </a:t>
            </a:r>
            <a:r>
              <a:rPr lang="es-MX" b="1" dirty="0"/>
              <a:t>Manejo en forma de grilla (</a:t>
            </a:r>
            <a:r>
              <a:rPr lang="es-MX" b="1" dirty="0" err="1"/>
              <a:t>grid</a:t>
            </a:r>
            <a:r>
              <a:rPr lang="es-MX" b="1" dirty="0"/>
              <a:t>) </a:t>
            </a:r>
            <a:endParaRPr lang="es-AR" b="1" dirty="0"/>
          </a:p>
        </p:txBody>
      </p:sp>
      <p:sp>
        <p:nvSpPr>
          <p:cNvPr id="8" name="CuadroTexto 7">
            <a:extLst>
              <a:ext uri="{FF2B5EF4-FFF2-40B4-BE49-F238E27FC236}">
                <a16:creationId xmlns:a16="http://schemas.microsoft.com/office/drawing/2014/main" id="{9600AA6D-A4EF-3F22-D264-8DCB581F6CEC}"/>
              </a:ext>
            </a:extLst>
          </p:cNvPr>
          <p:cNvSpPr txBox="1"/>
          <p:nvPr/>
        </p:nvSpPr>
        <p:spPr>
          <a:xfrm>
            <a:off x="227171" y="1132320"/>
            <a:ext cx="5375343" cy="1200329"/>
          </a:xfrm>
          <a:prstGeom prst="rect">
            <a:avLst/>
          </a:prstGeom>
          <a:noFill/>
        </p:spPr>
        <p:txBody>
          <a:bodyPr wrap="square">
            <a:spAutoFit/>
          </a:bodyPr>
          <a:lstStyle/>
          <a:p>
            <a:r>
              <a:rPr lang="es-MX" sz="1200" dirty="0"/>
              <a:t>El método de grilla siempre es una buena elección, desde pequeñas hasta grandes y complejas interfaces. Consiste en dividir conceptualmente la ventana principal en filas (</a:t>
            </a:r>
            <a:r>
              <a:rPr lang="es-MX" sz="1200" dirty="0" err="1"/>
              <a:t>rows</a:t>
            </a:r>
            <a:r>
              <a:rPr lang="es-MX" sz="1200" dirty="0"/>
              <a:t>) y columnas (</a:t>
            </a:r>
            <a:r>
              <a:rPr lang="es-MX" sz="1200" dirty="0" err="1"/>
              <a:t>columns</a:t>
            </a:r>
            <a:r>
              <a:rPr lang="es-MX" sz="1200" dirty="0"/>
              <a:t>), formando celdas en donde se ubican los elementos. Veamos un ejemplo.</a:t>
            </a:r>
            <a:br>
              <a:rPr lang="en-US" sz="1200" b="0" i="0" dirty="0">
                <a:solidFill>
                  <a:srgbClr val="121212"/>
                </a:solidFill>
                <a:effectLst/>
                <a:latin typeface="Source Code Pro" panose="020B0509030403020204" pitchFamily="49" charset="0"/>
              </a:rPr>
            </a:br>
            <a:endParaRPr lang="es-MX" sz="1200" dirty="0"/>
          </a:p>
          <a:p>
            <a:endParaRPr lang="es-AR" sz="1200" dirty="0"/>
          </a:p>
        </p:txBody>
      </p:sp>
      <p:pic>
        <p:nvPicPr>
          <p:cNvPr id="8194" name="Picture 2" descr="Grilla en Tcl/Tk (tkinter)">
            <a:extLst>
              <a:ext uri="{FF2B5EF4-FFF2-40B4-BE49-F238E27FC236}">
                <a16:creationId xmlns:a16="http://schemas.microsoft.com/office/drawing/2014/main" id="{A33D3F0A-74DE-C3DD-C132-8FEC41F0637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56065" y="5601999"/>
            <a:ext cx="2124075" cy="790575"/>
          </a:xfrm>
          <a:prstGeom prst="rect">
            <a:avLst/>
          </a:prstGeom>
          <a:noFill/>
          <a:extLst>
            <a:ext uri="{909E8E84-426E-40DD-AFC4-6F175D3DCCD1}">
              <a14:hiddenFill xmlns:a14="http://schemas.microsoft.com/office/drawing/2010/main">
                <a:solidFill>
                  <a:srgbClr val="FFFFFF"/>
                </a:solidFill>
              </a14:hiddenFill>
            </a:ext>
          </a:extLst>
        </p:spPr>
      </p:pic>
      <p:sp>
        <p:nvSpPr>
          <p:cNvPr id="6" name="CuadroTexto 5">
            <a:extLst>
              <a:ext uri="{FF2B5EF4-FFF2-40B4-BE49-F238E27FC236}">
                <a16:creationId xmlns:a16="http://schemas.microsoft.com/office/drawing/2014/main" id="{2AD5182A-F610-8BEC-99C4-3DE674B29AC0}"/>
              </a:ext>
            </a:extLst>
          </p:cNvPr>
          <p:cNvSpPr txBox="1"/>
          <p:nvPr/>
        </p:nvSpPr>
        <p:spPr>
          <a:xfrm>
            <a:off x="6342740" y="1201365"/>
            <a:ext cx="5375343" cy="2677656"/>
          </a:xfrm>
          <a:prstGeom prst="rect">
            <a:avLst/>
          </a:prstGeom>
          <a:noFill/>
        </p:spPr>
        <p:txBody>
          <a:bodyPr wrap="square">
            <a:spAutoFit/>
          </a:bodyPr>
          <a:lstStyle/>
          <a:p>
            <a:r>
              <a:rPr lang="es-MX" sz="1200" dirty="0"/>
              <a:t>Como se observa en la imagen, nuestra grilla consta hasta el momento de dos filas y dos columnas, dando un total de (dos por dos es cuatro, ¿no?) cuatro celdas.</a:t>
            </a:r>
          </a:p>
          <a:p>
            <a:endParaRPr lang="es-MX" sz="1200" dirty="0"/>
          </a:p>
          <a:p>
            <a:r>
              <a:rPr lang="es-MX" sz="1200" dirty="0"/>
              <a:t>La caja de texto está en la columna 0 y la fila 0. Siguiendo esta convención, el botón está en la celda (1, 0) y la etiqueta en la posición (0, 1). La celda (1, 1) no contiene ningún elemento. Una grilla puede tener tantas columnas y filas como queramos.</a:t>
            </a:r>
            <a:br>
              <a:rPr lang="es-MX" sz="1200" dirty="0"/>
            </a:br>
            <a:r>
              <a:rPr lang="es-MX" sz="1200" dirty="0"/>
              <a:t>Podemos indicarle a un elemento que debe ocupar más de una fila o columna. Por ejemplo, ya que la celda (1, 1) está vacía, nuestra etiqueta podría ocuparla para que el diseño sea más agradable.</a:t>
            </a:r>
          </a:p>
          <a:p>
            <a:endParaRPr lang="es-MX" sz="1200" dirty="0"/>
          </a:p>
          <a:p>
            <a:endParaRPr lang="es-MX" sz="1200" dirty="0">
              <a:solidFill>
                <a:srgbClr val="777777"/>
              </a:solidFill>
              <a:latin typeface="Source Code Pro" panose="020B0509030403020204" pitchFamily="49" charset="0"/>
            </a:endParaRPr>
          </a:p>
          <a:p>
            <a:endParaRPr lang="es-AR" sz="1200" dirty="0"/>
          </a:p>
        </p:txBody>
      </p:sp>
      <p:pic>
        <p:nvPicPr>
          <p:cNvPr id="8196" name="Picture 4" descr="Grilla en Tcl/Tk (tkinter)">
            <a:extLst>
              <a:ext uri="{FF2B5EF4-FFF2-40B4-BE49-F238E27FC236}">
                <a16:creationId xmlns:a16="http://schemas.microsoft.com/office/drawing/2014/main" id="{58D247E0-A87C-F467-7A55-FEDF9EBDF4E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42740" y="3891332"/>
            <a:ext cx="2124075" cy="790575"/>
          </a:xfrm>
          <a:prstGeom prst="rect">
            <a:avLst/>
          </a:prstGeom>
          <a:noFill/>
          <a:extLst>
            <a:ext uri="{909E8E84-426E-40DD-AFC4-6F175D3DCCD1}">
              <a14:hiddenFill xmlns:a14="http://schemas.microsoft.com/office/drawing/2010/main">
                <a:solidFill>
                  <a:srgbClr val="FFFFFF"/>
                </a:solidFill>
              </a14:hiddenFill>
            </a:ext>
          </a:extLst>
        </p:spPr>
      </p:pic>
      <p:sp>
        <p:nvSpPr>
          <p:cNvPr id="9" name="CuadroTexto 8">
            <a:extLst>
              <a:ext uri="{FF2B5EF4-FFF2-40B4-BE49-F238E27FC236}">
                <a16:creationId xmlns:a16="http://schemas.microsoft.com/office/drawing/2014/main" id="{A7D00158-A2AF-D94D-B7CA-6BD5B0B67F3E}"/>
              </a:ext>
            </a:extLst>
          </p:cNvPr>
          <p:cNvSpPr txBox="1"/>
          <p:nvPr/>
        </p:nvSpPr>
        <p:spPr>
          <a:xfrm>
            <a:off x="6286499" y="5010304"/>
            <a:ext cx="5266871" cy="461665"/>
          </a:xfrm>
          <a:prstGeom prst="rect">
            <a:avLst/>
          </a:prstGeom>
          <a:noFill/>
        </p:spPr>
        <p:txBody>
          <a:bodyPr wrap="square">
            <a:spAutoFit/>
          </a:bodyPr>
          <a:lstStyle/>
          <a:p>
            <a:r>
              <a:rPr lang="es-MX" sz="1200" dirty="0" err="1"/>
              <a:t>columnspan</a:t>
            </a:r>
            <a:r>
              <a:rPr lang="es-MX" sz="1200" dirty="0"/>
              <a:t> indica cuántas columnas debe ocupar el control (por defecto 1). El parámetro </a:t>
            </a:r>
            <a:r>
              <a:rPr lang="es-MX" sz="1200" dirty="0" err="1"/>
              <a:t>rowspan</a:t>
            </a:r>
            <a:r>
              <a:rPr lang="es-MX" sz="1200" dirty="0"/>
              <a:t> opera de forma similar para las filas.</a:t>
            </a:r>
            <a:endParaRPr lang="es-AR" sz="1200" dirty="0"/>
          </a:p>
        </p:txBody>
      </p:sp>
      <p:sp>
        <p:nvSpPr>
          <p:cNvPr id="7" name="CuadroTexto 6">
            <a:extLst>
              <a:ext uri="{FF2B5EF4-FFF2-40B4-BE49-F238E27FC236}">
                <a16:creationId xmlns:a16="http://schemas.microsoft.com/office/drawing/2014/main" id="{88B263FA-3578-D7B3-DA45-893828EFAEDF}"/>
              </a:ext>
            </a:extLst>
          </p:cNvPr>
          <p:cNvSpPr txBox="1"/>
          <p:nvPr/>
        </p:nvSpPr>
        <p:spPr>
          <a:xfrm>
            <a:off x="304797" y="1992269"/>
            <a:ext cx="5375343" cy="3323987"/>
          </a:xfrm>
          <a:prstGeom prst="rect">
            <a:avLst/>
          </a:prstGeom>
          <a:solidFill>
            <a:schemeClr val="tx1">
              <a:lumMod val="85000"/>
              <a:lumOff val="15000"/>
            </a:schemeClr>
          </a:solidFill>
        </p:spPr>
        <p:txBody>
          <a:bodyPr wrap="square">
            <a:spAutoFit/>
          </a:bodyPr>
          <a:lstStyle/>
          <a:p>
            <a:r>
              <a:rPr lang="es-AR" sz="1050" b="0" dirty="0" err="1">
                <a:solidFill>
                  <a:srgbClr val="C586C0"/>
                </a:solidFill>
                <a:effectLst/>
                <a:latin typeface="Consolas" panose="020B0609020204030204" pitchFamily="49" charset="0"/>
              </a:rPr>
              <a:t>import</a:t>
            </a:r>
            <a:r>
              <a:rPr lang="es-AR" sz="1050" b="0" dirty="0">
                <a:solidFill>
                  <a:srgbClr val="D4D4D4"/>
                </a:solidFill>
                <a:effectLst/>
                <a:latin typeface="Consolas" panose="020B0609020204030204" pitchFamily="49" charset="0"/>
              </a:rPr>
              <a:t> </a:t>
            </a:r>
            <a:r>
              <a:rPr lang="es-AR" sz="1050" b="0" dirty="0" err="1">
                <a:solidFill>
                  <a:srgbClr val="4EC9B0"/>
                </a:solidFill>
                <a:effectLst/>
                <a:latin typeface="Consolas" panose="020B0609020204030204" pitchFamily="49" charset="0"/>
              </a:rPr>
              <a:t>tkinter</a:t>
            </a:r>
            <a:r>
              <a:rPr lang="es-AR" sz="1050" b="0" dirty="0">
                <a:solidFill>
                  <a:srgbClr val="D4D4D4"/>
                </a:solidFill>
                <a:effectLst/>
                <a:latin typeface="Consolas" panose="020B0609020204030204" pitchFamily="49" charset="0"/>
              </a:rPr>
              <a:t> </a:t>
            </a:r>
            <a:r>
              <a:rPr lang="es-AR" sz="1050" b="0" dirty="0">
                <a:solidFill>
                  <a:srgbClr val="C586C0"/>
                </a:solidFill>
                <a:effectLst/>
                <a:latin typeface="Consolas" panose="020B0609020204030204" pitchFamily="49" charset="0"/>
              </a:rPr>
              <a:t>as</a:t>
            </a:r>
            <a:r>
              <a:rPr lang="es-AR" sz="1050" b="0" dirty="0">
                <a:solidFill>
                  <a:srgbClr val="D4D4D4"/>
                </a:solidFill>
                <a:effectLst/>
                <a:latin typeface="Consolas" panose="020B0609020204030204" pitchFamily="49" charset="0"/>
              </a:rPr>
              <a:t> </a:t>
            </a:r>
            <a:r>
              <a:rPr lang="es-AR" sz="1050" b="0" dirty="0" err="1">
                <a:solidFill>
                  <a:srgbClr val="4EC9B0"/>
                </a:solidFill>
                <a:effectLst/>
                <a:latin typeface="Consolas" panose="020B0609020204030204" pitchFamily="49" charset="0"/>
              </a:rPr>
              <a:t>tk</a:t>
            </a:r>
            <a:endParaRPr lang="es-AR" sz="1050" b="0" dirty="0">
              <a:solidFill>
                <a:srgbClr val="D4D4D4"/>
              </a:solidFill>
              <a:effectLst/>
              <a:latin typeface="Consolas" panose="020B0609020204030204" pitchFamily="49" charset="0"/>
            </a:endParaRPr>
          </a:p>
          <a:p>
            <a:r>
              <a:rPr lang="es-AR" sz="1050" b="0" dirty="0" err="1">
                <a:solidFill>
                  <a:srgbClr val="C586C0"/>
                </a:solidFill>
                <a:effectLst/>
                <a:latin typeface="Consolas" panose="020B0609020204030204" pitchFamily="49" charset="0"/>
              </a:rPr>
              <a:t>from</a:t>
            </a:r>
            <a:r>
              <a:rPr lang="es-AR" sz="1050" b="0" dirty="0">
                <a:solidFill>
                  <a:srgbClr val="D4D4D4"/>
                </a:solidFill>
                <a:effectLst/>
                <a:latin typeface="Consolas" panose="020B0609020204030204" pitchFamily="49" charset="0"/>
              </a:rPr>
              <a:t> </a:t>
            </a:r>
            <a:r>
              <a:rPr lang="es-AR" sz="1050" b="0" dirty="0" err="1">
                <a:solidFill>
                  <a:srgbClr val="4EC9B0"/>
                </a:solidFill>
                <a:effectLst/>
                <a:latin typeface="Consolas" panose="020B0609020204030204" pitchFamily="49" charset="0"/>
              </a:rPr>
              <a:t>tkinter</a:t>
            </a:r>
            <a:r>
              <a:rPr lang="es-AR" sz="1050" b="0" dirty="0">
                <a:solidFill>
                  <a:srgbClr val="D4D4D4"/>
                </a:solidFill>
                <a:effectLst/>
                <a:latin typeface="Consolas" panose="020B0609020204030204" pitchFamily="49" charset="0"/>
              </a:rPr>
              <a:t> </a:t>
            </a:r>
            <a:r>
              <a:rPr lang="es-AR" sz="1050" b="0" dirty="0" err="1">
                <a:solidFill>
                  <a:srgbClr val="C586C0"/>
                </a:solidFill>
                <a:effectLst/>
                <a:latin typeface="Consolas" panose="020B0609020204030204" pitchFamily="49" charset="0"/>
              </a:rPr>
              <a:t>import</a:t>
            </a:r>
            <a:r>
              <a:rPr lang="es-AR" sz="1050" b="0" dirty="0">
                <a:solidFill>
                  <a:srgbClr val="D4D4D4"/>
                </a:solidFill>
                <a:effectLst/>
                <a:latin typeface="Consolas" panose="020B0609020204030204" pitchFamily="49" charset="0"/>
              </a:rPr>
              <a:t> </a:t>
            </a:r>
            <a:r>
              <a:rPr lang="es-AR" sz="1050" b="0" dirty="0" err="1">
                <a:solidFill>
                  <a:srgbClr val="4EC9B0"/>
                </a:solidFill>
                <a:effectLst/>
                <a:latin typeface="Consolas" panose="020B0609020204030204" pitchFamily="49" charset="0"/>
              </a:rPr>
              <a:t>ttk</a:t>
            </a:r>
            <a:endParaRPr lang="es-AR" sz="1050" b="0" dirty="0">
              <a:solidFill>
                <a:srgbClr val="D4D4D4"/>
              </a:solidFill>
              <a:effectLst/>
              <a:latin typeface="Consolas" panose="020B0609020204030204" pitchFamily="49" charset="0"/>
            </a:endParaRPr>
          </a:p>
          <a:p>
            <a:br>
              <a:rPr lang="es-AR" sz="1050" b="0" dirty="0">
                <a:solidFill>
                  <a:srgbClr val="D4D4D4"/>
                </a:solidFill>
                <a:effectLst/>
                <a:latin typeface="Consolas" panose="020B0609020204030204" pitchFamily="49" charset="0"/>
              </a:rPr>
            </a:br>
            <a:r>
              <a:rPr lang="es-AR" sz="1050" b="0" dirty="0" err="1">
                <a:solidFill>
                  <a:srgbClr val="569CD6"/>
                </a:solidFill>
                <a:effectLst/>
                <a:latin typeface="Consolas" panose="020B0609020204030204" pitchFamily="49" charset="0"/>
              </a:rPr>
              <a:t>class</a:t>
            </a:r>
            <a:r>
              <a:rPr lang="es-AR" sz="1050" b="0" dirty="0">
                <a:solidFill>
                  <a:srgbClr val="D4D4D4"/>
                </a:solidFill>
                <a:effectLst/>
                <a:latin typeface="Consolas" panose="020B0609020204030204" pitchFamily="49" charset="0"/>
              </a:rPr>
              <a:t> </a:t>
            </a:r>
            <a:r>
              <a:rPr lang="es-AR" sz="1050" b="0" dirty="0" err="1">
                <a:solidFill>
                  <a:srgbClr val="4EC9B0"/>
                </a:solidFill>
                <a:effectLst/>
                <a:latin typeface="Consolas" panose="020B0609020204030204" pitchFamily="49" charset="0"/>
              </a:rPr>
              <a:t>Application</a:t>
            </a:r>
            <a:r>
              <a:rPr lang="es-AR" sz="1050" b="0" dirty="0">
                <a:solidFill>
                  <a:srgbClr val="D4D4D4"/>
                </a:solidFill>
                <a:effectLst/>
                <a:latin typeface="Consolas" panose="020B0609020204030204" pitchFamily="49" charset="0"/>
              </a:rPr>
              <a:t>(</a:t>
            </a:r>
            <a:r>
              <a:rPr lang="es-AR" sz="1050" b="0" dirty="0" err="1">
                <a:solidFill>
                  <a:srgbClr val="4EC9B0"/>
                </a:solidFill>
                <a:effectLst/>
                <a:latin typeface="Consolas" panose="020B0609020204030204" pitchFamily="49" charset="0"/>
              </a:rPr>
              <a:t>ttk</a:t>
            </a:r>
            <a:r>
              <a:rPr lang="es-AR" sz="1050" b="0" dirty="0" err="1">
                <a:solidFill>
                  <a:srgbClr val="D4D4D4"/>
                </a:solidFill>
                <a:effectLst/>
                <a:latin typeface="Consolas" panose="020B0609020204030204" pitchFamily="49" charset="0"/>
              </a:rPr>
              <a:t>.</a:t>
            </a:r>
            <a:r>
              <a:rPr lang="es-AR" sz="1050" b="0" dirty="0" err="1">
                <a:solidFill>
                  <a:srgbClr val="4EC9B0"/>
                </a:solidFill>
                <a:effectLst/>
                <a:latin typeface="Consolas" panose="020B0609020204030204" pitchFamily="49" charset="0"/>
              </a:rPr>
              <a:t>Frame</a:t>
            </a:r>
            <a:r>
              <a:rPr lang="es-AR" sz="1050" b="0" dirty="0">
                <a:solidFill>
                  <a:srgbClr val="D4D4D4"/>
                </a:solidFill>
                <a:effectLst/>
                <a:latin typeface="Consolas" panose="020B0609020204030204" pitchFamily="49" charset="0"/>
              </a:rPr>
              <a:t>):</a:t>
            </a:r>
          </a:p>
          <a:p>
            <a:r>
              <a:rPr lang="es-AR" sz="1050" b="0" dirty="0">
                <a:solidFill>
                  <a:srgbClr val="D4D4D4"/>
                </a:solidFill>
                <a:effectLst/>
                <a:latin typeface="Consolas" panose="020B0609020204030204" pitchFamily="49" charset="0"/>
              </a:rPr>
              <a:t>    </a:t>
            </a:r>
            <a:r>
              <a:rPr lang="es-AR" sz="1050" b="0" dirty="0" err="1">
                <a:solidFill>
                  <a:srgbClr val="569CD6"/>
                </a:solidFill>
                <a:effectLst/>
                <a:latin typeface="Consolas" panose="020B0609020204030204" pitchFamily="49" charset="0"/>
              </a:rPr>
              <a:t>def</a:t>
            </a:r>
            <a:r>
              <a:rPr lang="es-AR" sz="1050" b="0" dirty="0">
                <a:solidFill>
                  <a:srgbClr val="D4D4D4"/>
                </a:solidFill>
                <a:effectLst/>
                <a:latin typeface="Consolas" panose="020B0609020204030204" pitchFamily="49" charset="0"/>
              </a:rPr>
              <a:t> </a:t>
            </a:r>
            <a:r>
              <a:rPr lang="es-AR" sz="1050" b="0" dirty="0">
                <a:solidFill>
                  <a:srgbClr val="DCDCAA"/>
                </a:solidFill>
                <a:effectLst/>
                <a:latin typeface="Consolas" panose="020B0609020204030204" pitchFamily="49" charset="0"/>
              </a:rPr>
              <a:t>__</a:t>
            </a:r>
            <a:r>
              <a:rPr lang="es-AR" sz="1050" b="0" dirty="0" err="1">
                <a:solidFill>
                  <a:srgbClr val="DCDCAA"/>
                </a:solidFill>
                <a:effectLst/>
                <a:latin typeface="Consolas" panose="020B0609020204030204" pitchFamily="49" charset="0"/>
              </a:rPr>
              <a:t>init</a:t>
            </a:r>
            <a:r>
              <a:rPr lang="es-AR" sz="1050" b="0" dirty="0">
                <a:solidFill>
                  <a:srgbClr val="DCDCAA"/>
                </a:solidFill>
                <a:effectLst/>
                <a:latin typeface="Consolas" panose="020B0609020204030204" pitchFamily="49" charset="0"/>
              </a:rPr>
              <a:t>__</a:t>
            </a:r>
            <a:r>
              <a:rPr lang="es-AR" sz="1050" b="0" dirty="0">
                <a:solidFill>
                  <a:srgbClr val="D4D4D4"/>
                </a:solidFill>
                <a:effectLst/>
                <a:latin typeface="Consolas" panose="020B0609020204030204" pitchFamily="49" charset="0"/>
              </a:rPr>
              <a:t>(</a:t>
            </a:r>
            <a:r>
              <a:rPr lang="es-AR" sz="1050" b="0" dirty="0" err="1">
                <a:solidFill>
                  <a:srgbClr val="9CDCFE"/>
                </a:solidFill>
                <a:effectLst/>
                <a:latin typeface="Consolas" panose="020B0609020204030204" pitchFamily="49" charset="0"/>
              </a:rPr>
              <a:t>self</a:t>
            </a:r>
            <a:r>
              <a:rPr lang="es-AR" sz="1050" b="0" dirty="0">
                <a:solidFill>
                  <a:srgbClr val="D4D4D4"/>
                </a:solidFill>
                <a:effectLst/>
                <a:latin typeface="Consolas" panose="020B0609020204030204" pitchFamily="49" charset="0"/>
              </a:rPr>
              <a:t>, </a:t>
            </a:r>
            <a:r>
              <a:rPr lang="es-AR" sz="1050" b="0" dirty="0" err="1">
                <a:solidFill>
                  <a:srgbClr val="9CDCFE"/>
                </a:solidFill>
                <a:effectLst/>
                <a:latin typeface="Consolas" panose="020B0609020204030204" pitchFamily="49" charset="0"/>
              </a:rPr>
              <a:t>main_window</a:t>
            </a:r>
            <a:r>
              <a:rPr lang="es-AR" sz="1050" b="0" dirty="0">
                <a:solidFill>
                  <a:srgbClr val="D4D4D4"/>
                </a:solidFill>
                <a:effectLst/>
                <a:latin typeface="Consolas" panose="020B0609020204030204" pitchFamily="49" charset="0"/>
              </a:rPr>
              <a:t>):</a:t>
            </a:r>
          </a:p>
          <a:p>
            <a:r>
              <a:rPr lang="es-AR" sz="1050" b="0" dirty="0">
                <a:solidFill>
                  <a:srgbClr val="D4D4D4"/>
                </a:solidFill>
                <a:effectLst/>
                <a:latin typeface="Consolas" panose="020B0609020204030204" pitchFamily="49" charset="0"/>
              </a:rPr>
              <a:t>        </a:t>
            </a:r>
            <a:r>
              <a:rPr lang="es-AR" sz="1050" b="0" dirty="0">
                <a:solidFill>
                  <a:srgbClr val="4EC9B0"/>
                </a:solidFill>
                <a:effectLst/>
                <a:latin typeface="Consolas" panose="020B0609020204030204" pitchFamily="49" charset="0"/>
              </a:rPr>
              <a:t>super</a:t>
            </a:r>
            <a:r>
              <a:rPr lang="es-AR" sz="1050" b="0" dirty="0">
                <a:solidFill>
                  <a:srgbClr val="D4D4D4"/>
                </a:solidFill>
                <a:effectLst/>
                <a:latin typeface="Consolas" panose="020B0609020204030204" pitchFamily="49" charset="0"/>
              </a:rPr>
              <a:t>().</a:t>
            </a:r>
            <a:r>
              <a:rPr lang="es-AR" sz="1050" b="0" dirty="0">
                <a:solidFill>
                  <a:srgbClr val="DCDCAA"/>
                </a:solidFill>
                <a:effectLst/>
                <a:latin typeface="Consolas" panose="020B0609020204030204" pitchFamily="49" charset="0"/>
              </a:rPr>
              <a:t>__</a:t>
            </a:r>
            <a:r>
              <a:rPr lang="es-AR" sz="1050" b="0" dirty="0" err="1">
                <a:solidFill>
                  <a:srgbClr val="DCDCAA"/>
                </a:solidFill>
                <a:effectLst/>
                <a:latin typeface="Consolas" panose="020B0609020204030204" pitchFamily="49" charset="0"/>
              </a:rPr>
              <a:t>init</a:t>
            </a:r>
            <a:r>
              <a:rPr lang="es-AR" sz="1050" b="0" dirty="0">
                <a:solidFill>
                  <a:srgbClr val="DCDCAA"/>
                </a:solidFill>
                <a:effectLst/>
                <a:latin typeface="Consolas" panose="020B0609020204030204" pitchFamily="49" charset="0"/>
              </a:rPr>
              <a:t>__</a:t>
            </a:r>
            <a:r>
              <a:rPr lang="es-AR" sz="1050" b="0" dirty="0">
                <a:solidFill>
                  <a:srgbClr val="D4D4D4"/>
                </a:solidFill>
                <a:effectLst/>
                <a:latin typeface="Consolas" panose="020B0609020204030204" pitchFamily="49" charset="0"/>
              </a:rPr>
              <a:t>(</a:t>
            </a:r>
            <a:r>
              <a:rPr lang="es-AR" sz="1050" b="0" dirty="0" err="1">
                <a:solidFill>
                  <a:srgbClr val="9CDCFE"/>
                </a:solidFill>
                <a:effectLst/>
                <a:latin typeface="Consolas" panose="020B0609020204030204" pitchFamily="49" charset="0"/>
              </a:rPr>
              <a:t>main_window</a:t>
            </a:r>
            <a:r>
              <a:rPr lang="es-AR" sz="1050" b="0" dirty="0">
                <a:solidFill>
                  <a:srgbClr val="D4D4D4"/>
                </a:solidFill>
                <a:effectLst/>
                <a:latin typeface="Consolas" panose="020B0609020204030204" pitchFamily="49" charset="0"/>
              </a:rPr>
              <a:t>)</a:t>
            </a:r>
          </a:p>
          <a:p>
            <a:r>
              <a:rPr lang="es-AR" sz="1050" b="0" dirty="0">
                <a:solidFill>
                  <a:srgbClr val="D4D4D4"/>
                </a:solidFill>
                <a:effectLst/>
                <a:latin typeface="Consolas" panose="020B0609020204030204" pitchFamily="49" charset="0"/>
              </a:rPr>
              <a:t>        </a:t>
            </a:r>
            <a:r>
              <a:rPr lang="es-AR" sz="1050" b="0" dirty="0" err="1">
                <a:solidFill>
                  <a:srgbClr val="9CDCFE"/>
                </a:solidFill>
                <a:effectLst/>
                <a:latin typeface="Consolas" panose="020B0609020204030204" pitchFamily="49" charset="0"/>
              </a:rPr>
              <a:t>main_window</a:t>
            </a:r>
            <a:r>
              <a:rPr lang="es-AR" sz="1050" b="0" dirty="0" err="1">
                <a:solidFill>
                  <a:srgbClr val="D4D4D4"/>
                </a:solidFill>
                <a:effectLst/>
                <a:latin typeface="Consolas" panose="020B0609020204030204" pitchFamily="49" charset="0"/>
              </a:rPr>
              <a:t>.title</a:t>
            </a:r>
            <a:r>
              <a:rPr lang="es-AR" sz="1050" b="0" dirty="0">
                <a:solidFill>
                  <a:srgbClr val="D4D4D4"/>
                </a:solidFill>
                <a:effectLst/>
                <a:latin typeface="Consolas" panose="020B0609020204030204" pitchFamily="49" charset="0"/>
              </a:rPr>
              <a:t>(</a:t>
            </a:r>
            <a:r>
              <a:rPr lang="es-AR" sz="1050" b="0" dirty="0">
                <a:solidFill>
                  <a:srgbClr val="CE9178"/>
                </a:solidFill>
                <a:effectLst/>
                <a:latin typeface="Consolas" panose="020B0609020204030204" pitchFamily="49" charset="0"/>
              </a:rPr>
              <a:t>"Posicionar elementos en </a:t>
            </a:r>
            <a:r>
              <a:rPr lang="es-AR" sz="1050" b="0" dirty="0" err="1">
                <a:solidFill>
                  <a:srgbClr val="CE9178"/>
                </a:solidFill>
                <a:effectLst/>
                <a:latin typeface="Consolas" panose="020B0609020204030204" pitchFamily="49" charset="0"/>
              </a:rPr>
              <a:t>Tcl</a:t>
            </a:r>
            <a:r>
              <a:rPr lang="es-AR" sz="1050" b="0" dirty="0">
                <a:solidFill>
                  <a:srgbClr val="CE9178"/>
                </a:solidFill>
                <a:effectLst/>
                <a:latin typeface="Consolas" panose="020B0609020204030204" pitchFamily="49" charset="0"/>
              </a:rPr>
              <a:t>/</a:t>
            </a:r>
            <a:r>
              <a:rPr lang="es-AR" sz="1050" b="0" dirty="0" err="1">
                <a:solidFill>
                  <a:srgbClr val="CE9178"/>
                </a:solidFill>
                <a:effectLst/>
                <a:latin typeface="Consolas" panose="020B0609020204030204" pitchFamily="49" charset="0"/>
              </a:rPr>
              <a:t>Tk</a:t>
            </a:r>
            <a:r>
              <a:rPr lang="es-AR" sz="1050" b="0" dirty="0">
                <a:solidFill>
                  <a:srgbClr val="CE9178"/>
                </a:solidFill>
                <a:effectLst/>
                <a:latin typeface="Consolas" panose="020B0609020204030204" pitchFamily="49" charset="0"/>
              </a:rPr>
              <a:t>"</a:t>
            </a:r>
            <a:r>
              <a:rPr lang="es-AR" sz="1050" b="0" dirty="0">
                <a:solidFill>
                  <a:srgbClr val="D4D4D4"/>
                </a:solidFill>
                <a:effectLst/>
                <a:latin typeface="Consolas" panose="020B0609020204030204" pitchFamily="49" charset="0"/>
              </a:rPr>
              <a:t>)</a:t>
            </a:r>
          </a:p>
          <a:p>
            <a:r>
              <a:rPr lang="es-AR" sz="1050" b="0" dirty="0">
                <a:solidFill>
                  <a:srgbClr val="D4D4D4"/>
                </a:solidFill>
                <a:effectLst/>
                <a:latin typeface="Consolas" panose="020B0609020204030204" pitchFamily="49" charset="0"/>
              </a:rPr>
              <a:t>        </a:t>
            </a:r>
            <a:r>
              <a:rPr lang="es-AR" sz="1050" b="0" dirty="0" err="1">
                <a:solidFill>
                  <a:srgbClr val="9CDCFE"/>
                </a:solidFill>
                <a:effectLst/>
                <a:latin typeface="Consolas" panose="020B0609020204030204" pitchFamily="49" charset="0"/>
              </a:rPr>
              <a:t>main_window</a:t>
            </a:r>
            <a:r>
              <a:rPr lang="es-AR" sz="1050" b="0" dirty="0" err="1">
                <a:solidFill>
                  <a:srgbClr val="D4D4D4"/>
                </a:solidFill>
                <a:effectLst/>
                <a:latin typeface="Consolas" panose="020B0609020204030204" pitchFamily="49" charset="0"/>
              </a:rPr>
              <a:t>.columnconfigure</a:t>
            </a:r>
            <a:r>
              <a:rPr lang="es-AR" sz="1050" b="0" dirty="0">
                <a:solidFill>
                  <a:srgbClr val="D4D4D4"/>
                </a:solidFill>
                <a:effectLst/>
                <a:latin typeface="Consolas" panose="020B0609020204030204" pitchFamily="49" charset="0"/>
              </a:rPr>
              <a:t>(</a:t>
            </a:r>
            <a:r>
              <a:rPr lang="es-AR" sz="1050" b="0" dirty="0">
                <a:solidFill>
                  <a:srgbClr val="B5CEA8"/>
                </a:solidFill>
                <a:effectLst/>
                <a:latin typeface="Consolas" panose="020B0609020204030204" pitchFamily="49" charset="0"/>
              </a:rPr>
              <a:t>0</a:t>
            </a:r>
            <a:r>
              <a:rPr lang="es-AR" sz="1050" b="0" dirty="0">
                <a:solidFill>
                  <a:srgbClr val="D4D4D4"/>
                </a:solidFill>
                <a:effectLst/>
                <a:latin typeface="Consolas" panose="020B0609020204030204" pitchFamily="49" charset="0"/>
              </a:rPr>
              <a:t>, </a:t>
            </a:r>
            <a:r>
              <a:rPr lang="es-AR" sz="1050" b="0" dirty="0" err="1">
                <a:solidFill>
                  <a:srgbClr val="9CDCFE"/>
                </a:solidFill>
                <a:effectLst/>
                <a:latin typeface="Consolas" panose="020B0609020204030204" pitchFamily="49" charset="0"/>
              </a:rPr>
              <a:t>weight</a:t>
            </a:r>
            <a:r>
              <a:rPr lang="es-AR" sz="1050" b="0" dirty="0">
                <a:solidFill>
                  <a:srgbClr val="D4D4D4"/>
                </a:solidFill>
                <a:effectLst/>
                <a:latin typeface="Consolas" panose="020B0609020204030204" pitchFamily="49" charset="0"/>
              </a:rPr>
              <a:t>=</a:t>
            </a:r>
            <a:r>
              <a:rPr lang="es-AR" sz="1050" b="0" dirty="0">
                <a:solidFill>
                  <a:srgbClr val="B5CEA8"/>
                </a:solidFill>
                <a:effectLst/>
                <a:latin typeface="Consolas" panose="020B0609020204030204" pitchFamily="49" charset="0"/>
              </a:rPr>
              <a:t>1</a:t>
            </a:r>
            <a:r>
              <a:rPr lang="es-AR" sz="1050" b="0" dirty="0">
                <a:solidFill>
                  <a:srgbClr val="D4D4D4"/>
                </a:solidFill>
                <a:effectLst/>
                <a:latin typeface="Consolas" panose="020B0609020204030204" pitchFamily="49" charset="0"/>
              </a:rPr>
              <a:t>)</a:t>
            </a:r>
          </a:p>
          <a:p>
            <a:r>
              <a:rPr lang="es-AR" sz="1050" b="0" dirty="0">
                <a:solidFill>
                  <a:srgbClr val="D4D4D4"/>
                </a:solidFill>
                <a:effectLst/>
                <a:latin typeface="Consolas" panose="020B0609020204030204" pitchFamily="49" charset="0"/>
              </a:rPr>
              <a:t>        </a:t>
            </a:r>
            <a:r>
              <a:rPr lang="es-AR" sz="1050" b="0" dirty="0" err="1">
                <a:solidFill>
                  <a:srgbClr val="9CDCFE"/>
                </a:solidFill>
                <a:effectLst/>
                <a:latin typeface="Consolas" panose="020B0609020204030204" pitchFamily="49" charset="0"/>
              </a:rPr>
              <a:t>main_window</a:t>
            </a:r>
            <a:r>
              <a:rPr lang="es-AR" sz="1050" b="0" dirty="0" err="1">
                <a:solidFill>
                  <a:srgbClr val="D4D4D4"/>
                </a:solidFill>
                <a:effectLst/>
                <a:latin typeface="Consolas" panose="020B0609020204030204" pitchFamily="49" charset="0"/>
              </a:rPr>
              <a:t>.rowconfigure</a:t>
            </a:r>
            <a:r>
              <a:rPr lang="es-AR" sz="1050" b="0" dirty="0">
                <a:solidFill>
                  <a:srgbClr val="D4D4D4"/>
                </a:solidFill>
                <a:effectLst/>
                <a:latin typeface="Consolas" panose="020B0609020204030204" pitchFamily="49" charset="0"/>
              </a:rPr>
              <a:t>(</a:t>
            </a:r>
            <a:r>
              <a:rPr lang="es-AR" sz="1050" b="0" dirty="0">
                <a:solidFill>
                  <a:srgbClr val="B5CEA8"/>
                </a:solidFill>
                <a:effectLst/>
                <a:latin typeface="Consolas" panose="020B0609020204030204" pitchFamily="49" charset="0"/>
              </a:rPr>
              <a:t>0</a:t>
            </a:r>
            <a:r>
              <a:rPr lang="es-AR" sz="1050" b="0" dirty="0">
                <a:solidFill>
                  <a:srgbClr val="D4D4D4"/>
                </a:solidFill>
                <a:effectLst/>
                <a:latin typeface="Consolas" panose="020B0609020204030204" pitchFamily="49" charset="0"/>
              </a:rPr>
              <a:t>, </a:t>
            </a:r>
            <a:r>
              <a:rPr lang="es-AR" sz="1050" b="0" dirty="0" err="1">
                <a:solidFill>
                  <a:srgbClr val="9CDCFE"/>
                </a:solidFill>
                <a:effectLst/>
                <a:latin typeface="Consolas" panose="020B0609020204030204" pitchFamily="49" charset="0"/>
              </a:rPr>
              <a:t>weight</a:t>
            </a:r>
            <a:r>
              <a:rPr lang="es-AR" sz="1050" b="0" dirty="0">
                <a:solidFill>
                  <a:srgbClr val="D4D4D4"/>
                </a:solidFill>
                <a:effectLst/>
                <a:latin typeface="Consolas" panose="020B0609020204030204" pitchFamily="49" charset="0"/>
              </a:rPr>
              <a:t>=</a:t>
            </a:r>
            <a:r>
              <a:rPr lang="es-AR" sz="1050" b="0" dirty="0">
                <a:solidFill>
                  <a:srgbClr val="B5CEA8"/>
                </a:solidFill>
                <a:effectLst/>
                <a:latin typeface="Consolas" panose="020B0609020204030204" pitchFamily="49" charset="0"/>
              </a:rPr>
              <a:t>1</a:t>
            </a:r>
            <a:r>
              <a:rPr lang="es-AR" sz="1050" b="0" dirty="0">
                <a:solidFill>
                  <a:srgbClr val="D4D4D4"/>
                </a:solidFill>
                <a:effectLst/>
                <a:latin typeface="Consolas" panose="020B0609020204030204" pitchFamily="49" charset="0"/>
              </a:rPr>
              <a:t>)</a:t>
            </a:r>
          </a:p>
          <a:p>
            <a:r>
              <a:rPr lang="es-AR" sz="1050" b="0" dirty="0">
                <a:solidFill>
                  <a:srgbClr val="D4D4D4"/>
                </a:solidFill>
                <a:effectLst/>
                <a:latin typeface="Consolas" panose="020B0609020204030204" pitchFamily="49" charset="0"/>
              </a:rPr>
              <a:t>        </a:t>
            </a:r>
            <a:r>
              <a:rPr lang="es-AR" sz="1050" b="0" dirty="0" err="1">
                <a:solidFill>
                  <a:srgbClr val="9CDCFE"/>
                </a:solidFill>
                <a:effectLst/>
                <a:latin typeface="Consolas" panose="020B0609020204030204" pitchFamily="49" charset="0"/>
              </a:rPr>
              <a:t>self</a:t>
            </a:r>
            <a:r>
              <a:rPr lang="es-AR" sz="1050" b="0" dirty="0" err="1">
                <a:solidFill>
                  <a:srgbClr val="D4D4D4"/>
                </a:solidFill>
                <a:effectLst/>
                <a:latin typeface="Consolas" panose="020B0609020204030204" pitchFamily="49" charset="0"/>
              </a:rPr>
              <a:t>.</a:t>
            </a:r>
            <a:r>
              <a:rPr lang="es-AR" sz="1050" b="0" dirty="0" err="1">
                <a:solidFill>
                  <a:srgbClr val="9CDCFE"/>
                </a:solidFill>
                <a:effectLst/>
                <a:latin typeface="Consolas" panose="020B0609020204030204" pitchFamily="49" charset="0"/>
              </a:rPr>
              <a:t>entry</a:t>
            </a:r>
            <a:r>
              <a:rPr lang="es-AR" sz="1050" b="0" dirty="0">
                <a:solidFill>
                  <a:srgbClr val="D4D4D4"/>
                </a:solidFill>
                <a:effectLst/>
                <a:latin typeface="Consolas" panose="020B0609020204030204" pitchFamily="49" charset="0"/>
              </a:rPr>
              <a:t> = </a:t>
            </a:r>
            <a:r>
              <a:rPr lang="es-AR" sz="1050" b="0" dirty="0" err="1">
                <a:solidFill>
                  <a:srgbClr val="4EC9B0"/>
                </a:solidFill>
                <a:effectLst/>
                <a:latin typeface="Consolas" panose="020B0609020204030204" pitchFamily="49" charset="0"/>
              </a:rPr>
              <a:t>ttk</a:t>
            </a:r>
            <a:r>
              <a:rPr lang="es-AR" sz="1050" b="0" dirty="0" err="1">
                <a:solidFill>
                  <a:srgbClr val="D4D4D4"/>
                </a:solidFill>
                <a:effectLst/>
                <a:latin typeface="Consolas" panose="020B0609020204030204" pitchFamily="49" charset="0"/>
              </a:rPr>
              <a:t>.</a:t>
            </a:r>
            <a:r>
              <a:rPr lang="es-AR" sz="1050" b="0" dirty="0" err="1">
                <a:solidFill>
                  <a:srgbClr val="4EC9B0"/>
                </a:solidFill>
                <a:effectLst/>
                <a:latin typeface="Consolas" panose="020B0609020204030204" pitchFamily="49" charset="0"/>
              </a:rPr>
              <a:t>Entry</a:t>
            </a:r>
            <a:r>
              <a:rPr lang="es-AR" sz="1050" b="0" dirty="0">
                <a:solidFill>
                  <a:srgbClr val="D4D4D4"/>
                </a:solidFill>
                <a:effectLst/>
                <a:latin typeface="Consolas" panose="020B0609020204030204" pitchFamily="49" charset="0"/>
              </a:rPr>
              <a:t>(</a:t>
            </a:r>
            <a:r>
              <a:rPr lang="es-AR" sz="1050" b="0" dirty="0" err="1">
                <a:solidFill>
                  <a:srgbClr val="9CDCFE"/>
                </a:solidFill>
                <a:effectLst/>
                <a:latin typeface="Consolas" panose="020B0609020204030204" pitchFamily="49" charset="0"/>
              </a:rPr>
              <a:t>self</a:t>
            </a:r>
            <a:r>
              <a:rPr lang="es-AR" sz="1050" b="0" dirty="0">
                <a:solidFill>
                  <a:srgbClr val="D4D4D4"/>
                </a:solidFill>
                <a:effectLst/>
                <a:latin typeface="Consolas" panose="020B0609020204030204" pitchFamily="49" charset="0"/>
              </a:rPr>
              <a:t>)</a:t>
            </a:r>
          </a:p>
          <a:p>
            <a:r>
              <a:rPr lang="es-AR" sz="1050" b="0" dirty="0">
                <a:solidFill>
                  <a:srgbClr val="D4D4D4"/>
                </a:solidFill>
                <a:effectLst/>
                <a:latin typeface="Consolas" panose="020B0609020204030204" pitchFamily="49" charset="0"/>
              </a:rPr>
              <a:t>        </a:t>
            </a:r>
            <a:r>
              <a:rPr lang="es-AR" sz="1050" b="0" dirty="0" err="1">
                <a:solidFill>
                  <a:srgbClr val="9CDCFE"/>
                </a:solidFill>
                <a:effectLst/>
                <a:latin typeface="Consolas" panose="020B0609020204030204" pitchFamily="49" charset="0"/>
              </a:rPr>
              <a:t>self</a:t>
            </a:r>
            <a:r>
              <a:rPr lang="es-AR" sz="1050" b="0" dirty="0" err="1">
                <a:solidFill>
                  <a:srgbClr val="D4D4D4"/>
                </a:solidFill>
                <a:effectLst/>
                <a:latin typeface="Consolas" panose="020B0609020204030204" pitchFamily="49" charset="0"/>
              </a:rPr>
              <a:t>.</a:t>
            </a:r>
            <a:r>
              <a:rPr lang="es-AR" sz="1050" b="0" dirty="0" err="1">
                <a:solidFill>
                  <a:srgbClr val="9CDCFE"/>
                </a:solidFill>
                <a:effectLst/>
                <a:latin typeface="Consolas" panose="020B0609020204030204" pitchFamily="49" charset="0"/>
              </a:rPr>
              <a:t>entry</a:t>
            </a:r>
            <a:r>
              <a:rPr lang="es-AR" sz="1050" b="0" dirty="0" err="1">
                <a:solidFill>
                  <a:srgbClr val="D4D4D4"/>
                </a:solidFill>
                <a:effectLst/>
                <a:latin typeface="Consolas" panose="020B0609020204030204" pitchFamily="49" charset="0"/>
              </a:rPr>
              <a:t>.</a:t>
            </a:r>
            <a:r>
              <a:rPr lang="es-AR" sz="1050" b="0" dirty="0" err="1">
                <a:solidFill>
                  <a:srgbClr val="9CDCFE"/>
                </a:solidFill>
                <a:effectLst/>
                <a:latin typeface="Consolas" panose="020B0609020204030204" pitchFamily="49" charset="0"/>
              </a:rPr>
              <a:t>grid</a:t>
            </a:r>
            <a:r>
              <a:rPr lang="es-AR" sz="1050" b="0" dirty="0">
                <a:solidFill>
                  <a:srgbClr val="D4D4D4"/>
                </a:solidFill>
                <a:effectLst/>
                <a:latin typeface="Consolas" panose="020B0609020204030204" pitchFamily="49" charset="0"/>
              </a:rPr>
              <a:t>(</a:t>
            </a:r>
            <a:r>
              <a:rPr lang="es-AR" sz="1050" b="0" dirty="0" err="1">
                <a:solidFill>
                  <a:srgbClr val="9CDCFE"/>
                </a:solidFill>
                <a:effectLst/>
                <a:latin typeface="Consolas" panose="020B0609020204030204" pitchFamily="49" charset="0"/>
              </a:rPr>
              <a:t>row</a:t>
            </a:r>
            <a:r>
              <a:rPr lang="es-AR" sz="1050" b="0" dirty="0">
                <a:solidFill>
                  <a:srgbClr val="D4D4D4"/>
                </a:solidFill>
                <a:effectLst/>
                <a:latin typeface="Consolas" panose="020B0609020204030204" pitchFamily="49" charset="0"/>
              </a:rPr>
              <a:t>=</a:t>
            </a:r>
            <a:r>
              <a:rPr lang="es-AR" sz="1050" b="0" dirty="0">
                <a:solidFill>
                  <a:srgbClr val="B5CEA8"/>
                </a:solidFill>
                <a:effectLst/>
                <a:latin typeface="Consolas" panose="020B0609020204030204" pitchFamily="49" charset="0"/>
              </a:rPr>
              <a:t>0</a:t>
            </a:r>
            <a:r>
              <a:rPr lang="es-AR" sz="1050" b="0" dirty="0">
                <a:solidFill>
                  <a:srgbClr val="D4D4D4"/>
                </a:solidFill>
                <a:effectLst/>
                <a:latin typeface="Consolas" panose="020B0609020204030204" pitchFamily="49" charset="0"/>
              </a:rPr>
              <a:t>, </a:t>
            </a:r>
            <a:r>
              <a:rPr lang="es-AR" sz="1050" b="0" dirty="0" err="1">
                <a:solidFill>
                  <a:srgbClr val="9CDCFE"/>
                </a:solidFill>
                <a:effectLst/>
                <a:latin typeface="Consolas" panose="020B0609020204030204" pitchFamily="49" charset="0"/>
              </a:rPr>
              <a:t>column</a:t>
            </a:r>
            <a:r>
              <a:rPr lang="es-AR" sz="1050" b="0" dirty="0">
                <a:solidFill>
                  <a:srgbClr val="D4D4D4"/>
                </a:solidFill>
                <a:effectLst/>
                <a:latin typeface="Consolas" panose="020B0609020204030204" pitchFamily="49" charset="0"/>
              </a:rPr>
              <a:t>=</a:t>
            </a:r>
            <a:r>
              <a:rPr lang="es-AR" sz="1050" b="0" dirty="0">
                <a:solidFill>
                  <a:srgbClr val="B5CEA8"/>
                </a:solidFill>
                <a:effectLst/>
                <a:latin typeface="Consolas" panose="020B0609020204030204" pitchFamily="49" charset="0"/>
              </a:rPr>
              <a:t>0</a:t>
            </a:r>
            <a:r>
              <a:rPr lang="es-AR" sz="1050" b="0" dirty="0">
                <a:solidFill>
                  <a:srgbClr val="D4D4D4"/>
                </a:solidFill>
                <a:effectLst/>
                <a:latin typeface="Consolas" panose="020B0609020204030204" pitchFamily="49" charset="0"/>
              </a:rPr>
              <a:t>)</a:t>
            </a:r>
          </a:p>
          <a:p>
            <a:r>
              <a:rPr lang="es-AR" sz="1050" b="0" dirty="0">
                <a:solidFill>
                  <a:srgbClr val="D4D4D4"/>
                </a:solidFill>
                <a:effectLst/>
                <a:latin typeface="Consolas" panose="020B0609020204030204" pitchFamily="49" charset="0"/>
              </a:rPr>
              <a:t>        </a:t>
            </a:r>
            <a:r>
              <a:rPr lang="es-AR" sz="1050" b="0" dirty="0" err="1">
                <a:solidFill>
                  <a:srgbClr val="9CDCFE"/>
                </a:solidFill>
                <a:effectLst/>
                <a:latin typeface="Consolas" panose="020B0609020204030204" pitchFamily="49" charset="0"/>
              </a:rPr>
              <a:t>self</a:t>
            </a:r>
            <a:r>
              <a:rPr lang="es-AR" sz="1050" b="0" dirty="0" err="1">
                <a:solidFill>
                  <a:srgbClr val="D4D4D4"/>
                </a:solidFill>
                <a:effectLst/>
                <a:latin typeface="Consolas" panose="020B0609020204030204" pitchFamily="49" charset="0"/>
              </a:rPr>
              <a:t>.</a:t>
            </a:r>
            <a:r>
              <a:rPr lang="es-AR" sz="1050" b="0" dirty="0" err="1">
                <a:solidFill>
                  <a:srgbClr val="9CDCFE"/>
                </a:solidFill>
                <a:effectLst/>
                <a:latin typeface="Consolas" panose="020B0609020204030204" pitchFamily="49" charset="0"/>
              </a:rPr>
              <a:t>button</a:t>
            </a:r>
            <a:r>
              <a:rPr lang="es-AR" sz="1050" b="0" dirty="0">
                <a:solidFill>
                  <a:srgbClr val="D4D4D4"/>
                </a:solidFill>
                <a:effectLst/>
                <a:latin typeface="Consolas" panose="020B0609020204030204" pitchFamily="49" charset="0"/>
              </a:rPr>
              <a:t> = </a:t>
            </a:r>
            <a:r>
              <a:rPr lang="es-AR" sz="1050" b="0" dirty="0" err="1">
                <a:solidFill>
                  <a:srgbClr val="4EC9B0"/>
                </a:solidFill>
                <a:effectLst/>
                <a:latin typeface="Consolas" panose="020B0609020204030204" pitchFamily="49" charset="0"/>
              </a:rPr>
              <a:t>ttk</a:t>
            </a:r>
            <a:r>
              <a:rPr lang="es-AR" sz="1050" b="0" dirty="0" err="1">
                <a:solidFill>
                  <a:srgbClr val="D4D4D4"/>
                </a:solidFill>
                <a:effectLst/>
                <a:latin typeface="Consolas" panose="020B0609020204030204" pitchFamily="49" charset="0"/>
              </a:rPr>
              <a:t>.</a:t>
            </a:r>
            <a:r>
              <a:rPr lang="es-AR" sz="1050" b="0" dirty="0" err="1">
                <a:solidFill>
                  <a:srgbClr val="4EC9B0"/>
                </a:solidFill>
                <a:effectLst/>
                <a:latin typeface="Consolas" panose="020B0609020204030204" pitchFamily="49" charset="0"/>
              </a:rPr>
              <a:t>Button</a:t>
            </a:r>
            <a:r>
              <a:rPr lang="es-AR" sz="1050" b="0" dirty="0">
                <a:solidFill>
                  <a:srgbClr val="D4D4D4"/>
                </a:solidFill>
                <a:effectLst/>
                <a:latin typeface="Consolas" panose="020B0609020204030204" pitchFamily="49" charset="0"/>
              </a:rPr>
              <a:t>(</a:t>
            </a:r>
            <a:r>
              <a:rPr lang="es-AR" sz="1050" b="0" dirty="0" err="1">
                <a:solidFill>
                  <a:srgbClr val="9CDCFE"/>
                </a:solidFill>
                <a:effectLst/>
                <a:latin typeface="Consolas" panose="020B0609020204030204" pitchFamily="49" charset="0"/>
              </a:rPr>
              <a:t>self</a:t>
            </a:r>
            <a:r>
              <a:rPr lang="es-AR" sz="1050" b="0" dirty="0">
                <a:solidFill>
                  <a:srgbClr val="D4D4D4"/>
                </a:solidFill>
                <a:effectLst/>
                <a:latin typeface="Consolas" panose="020B0609020204030204" pitchFamily="49" charset="0"/>
              </a:rPr>
              <a:t>, </a:t>
            </a:r>
            <a:r>
              <a:rPr lang="es-AR" sz="1050" b="0" dirty="0" err="1">
                <a:solidFill>
                  <a:srgbClr val="9CDCFE"/>
                </a:solidFill>
                <a:effectLst/>
                <a:latin typeface="Consolas" panose="020B0609020204030204" pitchFamily="49" charset="0"/>
              </a:rPr>
              <a:t>text</a:t>
            </a:r>
            <a:r>
              <a:rPr lang="es-AR" sz="1050" b="0" dirty="0">
                <a:solidFill>
                  <a:srgbClr val="D4D4D4"/>
                </a:solidFill>
                <a:effectLst/>
                <a:latin typeface="Consolas" panose="020B0609020204030204" pitchFamily="49" charset="0"/>
              </a:rPr>
              <a:t>=</a:t>
            </a:r>
            <a:r>
              <a:rPr lang="es-AR" sz="1050" b="0" dirty="0">
                <a:solidFill>
                  <a:srgbClr val="CE9178"/>
                </a:solidFill>
                <a:effectLst/>
                <a:latin typeface="Consolas" panose="020B0609020204030204" pitchFamily="49" charset="0"/>
              </a:rPr>
              <a:t>"Presione aquí"</a:t>
            </a:r>
            <a:r>
              <a:rPr lang="es-AR" sz="1050" b="0" dirty="0">
                <a:solidFill>
                  <a:srgbClr val="D4D4D4"/>
                </a:solidFill>
                <a:effectLst/>
                <a:latin typeface="Consolas" panose="020B0609020204030204" pitchFamily="49" charset="0"/>
              </a:rPr>
              <a:t>)</a:t>
            </a:r>
          </a:p>
          <a:p>
            <a:r>
              <a:rPr lang="es-AR" sz="1050" b="0" dirty="0">
                <a:solidFill>
                  <a:srgbClr val="D4D4D4"/>
                </a:solidFill>
                <a:effectLst/>
                <a:latin typeface="Consolas" panose="020B0609020204030204" pitchFamily="49" charset="0"/>
              </a:rPr>
              <a:t>        </a:t>
            </a:r>
            <a:r>
              <a:rPr lang="es-AR" sz="1050" b="0" dirty="0" err="1">
                <a:solidFill>
                  <a:srgbClr val="9CDCFE"/>
                </a:solidFill>
                <a:effectLst/>
                <a:latin typeface="Consolas" panose="020B0609020204030204" pitchFamily="49" charset="0"/>
              </a:rPr>
              <a:t>self</a:t>
            </a:r>
            <a:r>
              <a:rPr lang="es-AR" sz="1050" b="0" dirty="0" err="1">
                <a:solidFill>
                  <a:srgbClr val="D4D4D4"/>
                </a:solidFill>
                <a:effectLst/>
                <a:latin typeface="Consolas" panose="020B0609020204030204" pitchFamily="49" charset="0"/>
              </a:rPr>
              <a:t>.</a:t>
            </a:r>
            <a:r>
              <a:rPr lang="es-AR" sz="1050" b="0" dirty="0" err="1">
                <a:solidFill>
                  <a:srgbClr val="9CDCFE"/>
                </a:solidFill>
                <a:effectLst/>
                <a:latin typeface="Consolas" panose="020B0609020204030204" pitchFamily="49" charset="0"/>
              </a:rPr>
              <a:t>button</a:t>
            </a:r>
            <a:r>
              <a:rPr lang="es-AR" sz="1050" b="0" dirty="0" err="1">
                <a:solidFill>
                  <a:srgbClr val="D4D4D4"/>
                </a:solidFill>
                <a:effectLst/>
                <a:latin typeface="Consolas" panose="020B0609020204030204" pitchFamily="49" charset="0"/>
              </a:rPr>
              <a:t>.</a:t>
            </a:r>
            <a:r>
              <a:rPr lang="es-AR" sz="1050" b="0" dirty="0" err="1">
                <a:solidFill>
                  <a:srgbClr val="9CDCFE"/>
                </a:solidFill>
                <a:effectLst/>
                <a:latin typeface="Consolas" panose="020B0609020204030204" pitchFamily="49" charset="0"/>
              </a:rPr>
              <a:t>grid</a:t>
            </a:r>
            <a:r>
              <a:rPr lang="es-AR" sz="1050" b="0" dirty="0">
                <a:solidFill>
                  <a:srgbClr val="D4D4D4"/>
                </a:solidFill>
                <a:effectLst/>
                <a:latin typeface="Consolas" panose="020B0609020204030204" pitchFamily="49" charset="0"/>
              </a:rPr>
              <a:t>(</a:t>
            </a:r>
            <a:r>
              <a:rPr lang="es-AR" sz="1050" b="0" dirty="0" err="1">
                <a:solidFill>
                  <a:srgbClr val="9CDCFE"/>
                </a:solidFill>
                <a:effectLst/>
                <a:latin typeface="Consolas" panose="020B0609020204030204" pitchFamily="49" charset="0"/>
              </a:rPr>
              <a:t>row</a:t>
            </a:r>
            <a:r>
              <a:rPr lang="es-AR" sz="1050" b="0" dirty="0">
                <a:solidFill>
                  <a:srgbClr val="D4D4D4"/>
                </a:solidFill>
                <a:effectLst/>
                <a:latin typeface="Consolas" panose="020B0609020204030204" pitchFamily="49" charset="0"/>
              </a:rPr>
              <a:t>=</a:t>
            </a:r>
            <a:r>
              <a:rPr lang="es-AR" sz="1050" b="0" dirty="0">
                <a:solidFill>
                  <a:srgbClr val="B5CEA8"/>
                </a:solidFill>
                <a:effectLst/>
                <a:latin typeface="Consolas" panose="020B0609020204030204" pitchFamily="49" charset="0"/>
              </a:rPr>
              <a:t>0</a:t>
            </a:r>
            <a:r>
              <a:rPr lang="es-AR" sz="1050" b="0" dirty="0">
                <a:solidFill>
                  <a:srgbClr val="D4D4D4"/>
                </a:solidFill>
                <a:effectLst/>
                <a:latin typeface="Consolas" panose="020B0609020204030204" pitchFamily="49" charset="0"/>
              </a:rPr>
              <a:t>, </a:t>
            </a:r>
            <a:r>
              <a:rPr lang="es-AR" sz="1050" b="0" dirty="0" err="1">
                <a:solidFill>
                  <a:srgbClr val="9CDCFE"/>
                </a:solidFill>
                <a:effectLst/>
                <a:latin typeface="Consolas" panose="020B0609020204030204" pitchFamily="49" charset="0"/>
              </a:rPr>
              <a:t>column</a:t>
            </a:r>
            <a:r>
              <a:rPr lang="es-AR" sz="1050" b="0" dirty="0">
                <a:solidFill>
                  <a:srgbClr val="D4D4D4"/>
                </a:solidFill>
                <a:effectLst/>
                <a:latin typeface="Consolas" panose="020B0609020204030204" pitchFamily="49" charset="0"/>
              </a:rPr>
              <a:t>=</a:t>
            </a:r>
            <a:r>
              <a:rPr lang="es-AR" sz="1050" b="0" dirty="0">
                <a:solidFill>
                  <a:srgbClr val="B5CEA8"/>
                </a:solidFill>
                <a:effectLst/>
                <a:latin typeface="Consolas" panose="020B0609020204030204" pitchFamily="49" charset="0"/>
              </a:rPr>
              <a:t>1</a:t>
            </a:r>
            <a:r>
              <a:rPr lang="es-AR" sz="1050" b="0" dirty="0">
                <a:solidFill>
                  <a:srgbClr val="D4D4D4"/>
                </a:solidFill>
                <a:effectLst/>
                <a:latin typeface="Consolas" panose="020B0609020204030204" pitchFamily="49" charset="0"/>
              </a:rPr>
              <a:t>)</a:t>
            </a:r>
          </a:p>
          <a:p>
            <a:r>
              <a:rPr lang="es-AR" sz="1050" b="0" dirty="0">
                <a:solidFill>
                  <a:srgbClr val="D4D4D4"/>
                </a:solidFill>
                <a:effectLst/>
                <a:latin typeface="Consolas" panose="020B0609020204030204" pitchFamily="49" charset="0"/>
              </a:rPr>
              <a:t>        </a:t>
            </a:r>
            <a:r>
              <a:rPr lang="es-AR" sz="1050" b="0" dirty="0" err="1">
                <a:solidFill>
                  <a:srgbClr val="9CDCFE"/>
                </a:solidFill>
                <a:effectLst/>
                <a:latin typeface="Consolas" panose="020B0609020204030204" pitchFamily="49" charset="0"/>
              </a:rPr>
              <a:t>self</a:t>
            </a:r>
            <a:r>
              <a:rPr lang="es-AR" sz="1050" b="0" dirty="0" err="1">
                <a:solidFill>
                  <a:srgbClr val="D4D4D4"/>
                </a:solidFill>
                <a:effectLst/>
                <a:latin typeface="Consolas" panose="020B0609020204030204" pitchFamily="49" charset="0"/>
              </a:rPr>
              <a:t>.</a:t>
            </a:r>
            <a:r>
              <a:rPr lang="es-AR" sz="1050" b="0" dirty="0" err="1">
                <a:solidFill>
                  <a:srgbClr val="9CDCFE"/>
                </a:solidFill>
                <a:effectLst/>
                <a:latin typeface="Consolas" panose="020B0609020204030204" pitchFamily="49" charset="0"/>
              </a:rPr>
              <a:t>label</a:t>
            </a:r>
            <a:r>
              <a:rPr lang="es-AR" sz="1050" b="0" dirty="0">
                <a:solidFill>
                  <a:srgbClr val="D4D4D4"/>
                </a:solidFill>
                <a:effectLst/>
                <a:latin typeface="Consolas" panose="020B0609020204030204" pitchFamily="49" charset="0"/>
              </a:rPr>
              <a:t> = </a:t>
            </a:r>
            <a:r>
              <a:rPr lang="es-AR" sz="1050" b="0" dirty="0" err="1">
                <a:solidFill>
                  <a:srgbClr val="4EC9B0"/>
                </a:solidFill>
                <a:effectLst/>
                <a:latin typeface="Consolas" panose="020B0609020204030204" pitchFamily="49" charset="0"/>
              </a:rPr>
              <a:t>ttk</a:t>
            </a:r>
            <a:r>
              <a:rPr lang="es-AR" sz="1050" b="0" dirty="0" err="1">
                <a:solidFill>
                  <a:srgbClr val="D4D4D4"/>
                </a:solidFill>
                <a:effectLst/>
                <a:latin typeface="Consolas" panose="020B0609020204030204" pitchFamily="49" charset="0"/>
              </a:rPr>
              <a:t>.</a:t>
            </a:r>
            <a:r>
              <a:rPr lang="es-AR" sz="1050" b="0" dirty="0" err="1">
                <a:solidFill>
                  <a:srgbClr val="4EC9B0"/>
                </a:solidFill>
                <a:effectLst/>
                <a:latin typeface="Consolas" panose="020B0609020204030204" pitchFamily="49" charset="0"/>
              </a:rPr>
              <a:t>Label</a:t>
            </a:r>
            <a:r>
              <a:rPr lang="es-AR" sz="1050" b="0" dirty="0">
                <a:solidFill>
                  <a:srgbClr val="D4D4D4"/>
                </a:solidFill>
                <a:effectLst/>
                <a:latin typeface="Consolas" panose="020B0609020204030204" pitchFamily="49" charset="0"/>
              </a:rPr>
              <a:t>(</a:t>
            </a:r>
            <a:r>
              <a:rPr lang="es-AR" sz="1050" b="0" dirty="0" err="1">
                <a:solidFill>
                  <a:srgbClr val="9CDCFE"/>
                </a:solidFill>
                <a:effectLst/>
                <a:latin typeface="Consolas" panose="020B0609020204030204" pitchFamily="49" charset="0"/>
              </a:rPr>
              <a:t>self</a:t>
            </a:r>
            <a:r>
              <a:rPr lang="es-AR" sz="1050" b="0" dirty="0">
                <a:solidFill>
                  <a:srgbClr val="D4D4D4"/>
                </a:solidFill>
                <a:effectLst/>
                <a:latin typeface="Consolas" panose="020B0609020204030204" pitchFamily="49" charset="0"/>
              </a:rPr>
              <a:t>, </a:t>
            </a:r>
            <a:r>
              <a:rPr lang="es-AR" sz="1050" b="0" dirty="0" err="1">
                <a:solidFill>
                  <a:srgbClr val="9CDCFE"/>
                </a:solidFill>
                <a:effectLst/>
                <a:latin typeface="Consolas" panose="020B0609020204030204" pitchFamily="49" charset="0"/>
              </a:rPr>
              <a:t>text</a:t>
            </a:r>
            <a:r>
              <a:rPr lang="es-AR" sz="1050" b="0" dirty="0">
                <a:solidFill>
                  <a:srgbClr val="D4D4D4"/>
                </a:solidFill>
                <a:effectLst/>
                <a:latin typeface="Consolas" panose="020B0609020204030204" pitchFamily="49" charset="0"/>
              </a:rPr>
              <a:t>=</a:t>
            </a:r>
            <a:r>
              <a:rPr lang="es-AR" sz="1050" b="0" dirty="0">
                <a:solidFill>
                  <a:srgbClr val="CE9178"/>
                </a:solidFill>
                <a:effectLst/>
                <a:latin typeface="Consolas" panose="020B0609020204030204" pitchFamily="49" charset="0"/>
              </a:rPr>
              <a:t>"¡Hola, mundo!"</a:t>
            </a:r>
            <a:r>
              <a:rPr lang="es-AR" sz="1050" b="0" dirty="0">
                <a:solidFill>
                  <a:srgbClr val="D4D4D4"/>
                </a:solidFill>
                <a:effectLst/>
                <a:latin typeface="Consolas" panose="020B0609020204030204" pitchFamily="49" charset="0"/>
              </a:rPr>
              <a:t>)</a:t>
            </a:r>
          </a:p>
          <a:p>
            <a:r>
              <a:rPr lang="es-AR" sz="1050" b="0" dirty="0">
                <a:solidFill>
                  <a:srgbClr val="D4D4D4"/>
                </a:solidFill>
                <a:effectLst/>
                <a:latin typeface="Consolas" panose="020B0609020204030204" pitchFamily="49" charset="0"/>
              </a:rPr>
              <a:t>        </a:t>
            </a:r>
            <a:r>
              <a:rPr lang="es-AR" sz="1050" b="0" dirty="0" err="1">
                <a:solidFill>
                  <a:srgbClr val="9CDCFE"/>
                </a:solidFill>
                <a:effectLst/>
                <a:latin typeface="Consolas" panose="020B0609020204030204" pitchFamily="49" charset="0"/>
              </a:rPr>
              <a:t>self</a:t>
            </a:r>
            <a:r>
              <a:rPr lang="es-AR" sz="1050" b="0" dirty="0" err="1">
                <a:solidFill>
                  <a:srgbClr val="D4D4D4"/>
                </a:solidFill>
                <a:effectLst/>
                <a:latin typeface="Consolas" panose="020B0609020204030204" pitchFamily="49" charset="0"/>
              </a:rPr>
              <a:t>.</a:t>
            </a:r>
            <a:r>
              <a:rPr lang="es-AR" sz="1050" b="0" dirty="0" err="1">
                <a:solidFill>
                  <a:srgbClr val="9CDCFE"/>
                </a:solidFill>
                <a:effectLst/>
                <a:latin typeface="Consolas" panose="020B0609020204030204" pitchFamily="49" charset="0"/>
              </a:rPr>
              <a:t>label</a:t>
            </a:r>
            <a:r>
              <a:rPr lang="es-AR" sz="1050" b="0" dirty="0" err="1">
                <a:solidFill>
                  <a:srgbClr val="D4D4D4"/>
                </a:solidFill>
                <a:effectLst/>
                <a:latin typeface="Consolas" panose="020B0609020204030204" pitchFamily="49" charset="0"/>
              </a:rPr>
              <a:t>.</a:t>
            </a:r>
            <a:r>
              <a:rPr lang="es-AR" sz="1050" b="0" dirty="0" err="1">
                <a:solidFill>
                  <a:srgbClr val="9CDCFE"/>
                </a:solidFill>
                <a:effectLst/>
                <a:latin typeface="Consolas" panose="020B0609020204030204" pitchFamily="49" charset="0"/>
              </a:rPr>
              <a:t>grid</a:t>
            </a:r>
            <a:r>
              <a:rPr lang="es-AR" sz="1050" b="0" dirty="0">
                <a:solidFill>
                  <a:srgbClr val="D4D4D4"/>
                </a:solidFill>
                <a:effectLst/>
                <a:latin typeface="Consolas" panose="020B0609020204030204" pitchFamily="49" charset="0"/>
              </a:rPr>
              <a:t>(</a:t>
            </a:r>
            <a:r>
              <a:rPr lang="es-AR" sz="1050" b="0" dirty="0" err="1">
                <a:solidFill>
                  <a:srgbClr val="9CDCFE"/>
                </a:solidFill>
                <a:effectLst/>
                <a:latin typeface="Consolas" panose="020B0609020204030204" pitchFamily="49" charset="0"/>
              </a:rPr>
              <a:t>row</a:t>
            </a:r>
            <a:r>
              <a:rPr lang="es-AR" sz="1050" b="0" dirty="0">
                <a:solidFill>
                  <a:srgbClr val="D4D4D4"/>
                </a:solidFill>
                <a:effectLst/>
                <a:latin typeface="Consolas" panose="020B0609020204030204" pitchFamily="49" charset="0"/>
              </a:rPr>
              <a:t>=</a:t>
            </a:r>
            <a:r>
              <a:rPr lang="es-AR" sz="1050" b="0" dirty="0">
                <a:solidFill>
                  <a:srgbClr val="B5CEA8"/>
                </a:solidFill>
                <a:effectLst/>
                <a:latin typeface="Consolas" panose="020B0609020204030204" pitchFamily="49" charset="0"/>
              </a:rPr>
              <a:t>1</a:t>
            </a:r>
            <a:r>
              <a:rPr lang="es-AR" sz="1050" b="0" dirty="0">
                <a:solidFill>
                  <a:srgbClr val="D4D4D4"/>
                </a:solidFill>
                <a:effectLst/>
                <a:latin typeface="Consolas" panose="020B0609020204030204" pitchFamily="49" charset="0"/>
              </a:rPr>
              <a:t>, </a:t>
            </a:r>
            <a:r>
              <a:rPr lang="es-AR" sz="1050" b="0" dirty="0" err="1">
                <a:solidFill>
                  <a:srgbClr val="9CDCFE"/>
                </a:solidFill>
                <a:effectLst/>
                <a:latin typeface="Consolas" panose="020B0609020204030204" pitchFamily="49" charset="0"/>
              </a:rPr>
              <a:t>column</a:t>
            </a:r>
            <a:r>
              <a:rPr lang="es-AR" sz="1050" b="0" dirty="0">
                <a:solidFill>
                  <a:srgbClr val="D4D4D4"/>
                </a:solidFill>
                <a:effectLst/>
                <a:latin typeface="Consolas" panose="020B0609020204030204" pitchFamily="49" charset="0"/>
              </a:rPr>
              <a:t>=</a:t>
            </a:r>
            <a:r>
              <a:rPr lang="es-AR" sz="1050" b="0" dirty="0">
                <a:solidFill>
                  <a:srgbClr val="B5CEA8"/>
                </a:solidFill>
                <a:effectLst/>
                <a:latin typeface="Consolas" panose="020B0609020204030204" pitchFamily="49" charset="0"/>
              </a:rPr>
              <a:t>0</a:t>
            </a:r>
            <a:r>
              <a:rPr lang="es-AR" sz="1050" b="0" dirty="0">
                <a:solidFill>
                  <a:srgbClr val="D4D4D4"/>
                </a:solidFill>
                <a:effectLst/>
                <a:latin typeface="Consolas" panose="020B0609020204030204" pitchFamily="49" charset="0"/>
              </a:rPr>
              <a:t>)</a:t>
            </a:r>
          </a:p>
          <a:p>
            <a:r>
              <a:rPr lang="es-AR" sz="1050" b="0" dirty="0">
                <a:solidFill>
                  <a:srgbClr val="D4D4D4"/>
                </a:solidFill>
                <a:effectLst/>
                <a:latin typeface="Consolas" panose="020B0609020204030204" pitchFamily="49" charset="0"/>
              </a:rPr>
              <a:t>        </a:t>
            </a:r>
            <a:r>
              <a:rPr lang="es-AR" sz="1050" b="0" dirty="0" err="1">
                <a:solidFill>
                  <a:srgbClr val="9CDCFE"/>
                </a:solidFill>
                <a:effectLst/>
                <a:latin typeface="Consolas" panose="020B0609020204030204" pitchFamily="49" charset="0"/>
              </a:rPr>
              <a:t>self</a:t>
            </a:r>
            <a:r>
              <a:rPr lang="es-AR" sz="1050" b="0" dirty="0" err="1">
                <a:solidFill>
                  <a:srgbClr val="D4D4D4"/>
                </a:solidFill>
                <a:effectLst/>
                <a:latin typeface="Consolas" panose="020B0609020204030204" pitchFamily="49" charset="0"/>
              </a:rPr>
              <a:t>.</a:t>
            </a:r>
            <a:r>
              <a:rPr lang="es-AR" sz="1050" b="0" dirty="0" err="1">
                <a:solidFill>
                  <a:srgbClr val="9CDCFE"/>
                </a:solidFill>
                <a:effectLst/>
                <a:latin typeface="Consolas" panose="020B0609020204030204" pitchFamily="49" charset="0"/>
              </a:rPr>
              <a:t>grid</a:t>
            </a:r>
            <a:r>
              <a:rPr lang="es-AR" sz="1050" b="0" dirty="0">
                <a:solidFill>
                  <a:srgbClr val="D4D4D4"/>
                </a:solidFill>
                <a:effectLst/>
                <a:latin typeface="Consolas" panose="020B0609020204030204" pitchFamily="49" charset="0"/>
              </a:rPr>
              <a:t>(</a:t>
            </a:r>
            <a:r>
              <a:rPr lang="es-AR" sz="1050" b="0" dirty="0" err="1">
                <a:solidFill>
                  <a:srgbClr val="9CDCFE"/>
                </a:solidFill>
                <a:effectLst/>
                <a:latin typeface="Consolas" panose="020B0609020204030204" pitchFamily="49" charset="0"/>
              </a:rPr>
              <a:t>sticky</a:t>
            </a:r>
            <a:r>
              <a:rPr lang="es-AR" sz="1050" b="0" dirty="0">
                <a:solidFill>
                  <a:srgbClr val="D4D4D4"/>
                </a:solidFill>
                <a:effectLst/>
                <a:latin typeface="Consolas" panose="020B0609020204030204" pitchFamily="49" charset="0"/>
              </a:rPr>
              <a:t>=</a:t>
            </a:r>
            <a:r>
              <a:rPr lang="es-AR" sz="1050" b="0" dirty="0">
                <a:solidFill>
                  <a:srgbClr val="CE9178"/>
                </a:solidFill>
                <a:effectLst/>
                <a:latin typeface="Consolas" panose="020B0609020204030204" pitchFamily="49" charset="0"/>
              </a:rPr>
              <a:t>"</a:t>
            </a:r>
            <a:r>
              <a:rPr lang="es-AR" sz="1050" b="0" dirty="0" err="1">
                <a:solidFill>
                  <a:srgbClr val="CE9178"/>
                </a:solidFill>
                <a:effectLst/>
                <a:latin typeface="Consolas" panose="020B0609020204030204" pitchFamily="49" charset="0"/>
              </a:rPr>
              <a:t>nsew</a:t>
            </a:r>
            <a:r>
              <a:rPr lang="es-AR" sz="1050" b="0" dirty="0">
                <a:solidFill>
                  <a:srgbClr val="CE9178"/>
                </a:solidFill>
                <a:effectLst/>
                <a:latin typeface="Consolas" panose="020B0609020204030204" pitchFamily="49" charset="0"/>
              </a:rPr>
              <a:t>"</a:t>
            </a:r>
            <a:r>
              <a:rPr lang="es-AR" sz="1050" b="0" dirty="0">
                <a:solidFill>
                  <a:srgbClr val="D4D4D4"/>
                </a:solidFill>
                <a:effectLst/>
                <a:latin typeface="Consolas" panose="020B0609020204030204" pitchFamily="49" charset="0"/>
              </a:rPr>
              <a:t>)</a:t>
            </a:r>
          </a:p>
          <a:p>
            <a:br>
              <a:rPr lang="es-AR" sz="1050" b="0" dirty="0">
                <a:solidFill>
                  <a:srgbClr val="D4D4D4"/>
                </a:solidFill>
                <a:effectLst/>
                <a:latin typeface="Consolas" panose="020B0609020204030204" pitchFamily="49" charset="0"/>
              </a:rPr>
            </a:br>
            <a:r>
              <a:rPr lang="es-AR" sz="1050" b="0" dirty="0" err="1">
                <a:solidFill>
                  <a:srgbClr val="9CDCFE"/>
                </a:solidFill>
                <a:effectLst/>
                <a:latin typeface="Consolas" panose="020B0609020204030204" pitchFamily="49" charset="0"/>
              </a:rPr>
              <a:t>main_window</a:t>
            </a:r>
            <a:r>
              <a:rPr lang="es-AR" sz="1050" b="0" dirty="0">
                <a:solidFill>
                  <a:srgbClr val="D4D4D4"/>
                </a:solidFill>
                <a:effectLst/>
                <a:latin typeface="Consolas" panose="020B0609020204030204" pitchFamily="49" charset="0"/>
              </a:rPr>
              <a:t> = </a:t>
            </a:r>
            <a:r>
              <a:rPr lang="es-AR" sz="1050" b="0" dirty="0" err="1">
                <a:solidFill>
                  <a:srgbClr val="4EC9B0"/>
                </a:solidFill>
                <a:effectLst/>
                <a:latin typeface="Consolas" panose="020B0609020204030204" pitchFamily="49" charset="0"/>
              </a:rPr>
              <a:t>tk</a:t>
            </a:r>
            <a:r>
              <a:rPr lang="es-AR" sz="1050" b="0" dirty="0" err="1">
                <a:solidFill>
                  <a:srgbClr val="D4D4D4"/>
                </a:solidFill>
                <a:effectLst/>
                <a:latin typeface="Consolas" panose="020B0609020204030204" pitchFamily="49" charset="0"/>
              </a:rPr>
              <a:t>.</a:t>
            </a:r>
            <a:r>
              <a:rPr lang="es-AR" sz="1050" b="0" dirty="0" err="1">
                <a:solidFill>
                  <a:srgbClr val="4EC9B0"/>
                </a:solidFill>
                <a:effectLst/>
                <a:latin typeface="Consolas" panose="020B0609020204030204" pitchFamily="49" charset="0"/>
              </a:rPr>
              <a:t>Tk</a:t>
            </a:r>
            <a:r>
              <a:rPr lang="es-AR" sz="1050" b="0" dirty="0">
                <a:solidFill>
                  <a:srgbClr val="D4D4D4"/>
                </a:solidFill>
                <a:effectLst/>
                <a:latin typeface="Consolas" panose="020B0609020204030204" pitchFamily="49" charset="0"/>
              </a:rPr>
              <a:t>()</a:t>
            </a:r>
          </a:p>
          <a:p>
            <a:r>
              <a:rPr lang="es-AR" sz="1050" b="0" dirty="0">
                <a:solidFill>
                  <a:srgbClr val="9CDCFE"/>
                </a:solidFill>
                <a:effectLst/>
                <a:latin typeface="Consolas" panose="020B0609020204030204" pitchFamily="49" charset="0"/>
              </a:rPr>
              <a:t>app</a:t>
            </a:r>
            <a:r>
              <a:rPr lang="es-AR" sz="1050" b="0" dirty="0">
                <a:solidFill>
                  <a:srgbClr val="D4D4D4"/>
                </a:solidFill>
                <a:effectLst/>
                <a:latin typeface="Consolas" panose="020B0609020204030204" pitchFamily="49" charset="0"/>
              </a:rPr>
              <a:t> = </a:t>
            </a:r>
            <a:r>
              <a:rPr lang="es-AR" sz="1050" b="0" dirty="0" err="1">
                <a:solidFill>
                  <a:srgbClr val="4EC9B0"/>
                </a:solidFill>
                <a:effectLst/>
                <a:latin typeface="Consolas" panose="020B0609020204030204" pitchFamily="49" charset="0"/>
              </a:rPr>
              <a:t>Application</a:t>
            </a:r>
            <a:r>
              <a:rPr lang="es-AR" sz="1050" b="0" dirty="0">
                <a:solidFill>
                  <a:srgbClr val="D4D4D4"/>
                </a:solidFill>
                <a:effectLst/>
                <a:latin typeface="Consolas" panose="020B0609020204030204" pitchFamily="49" charset="0"/>
              </a:rPr>
              <a:t>(</a:t>
            </a:r>
            <a:r>
              <a:rPr lang="es-AR" sz="1050" b="0" dirty="0" err="1">
                <a:solidFill>
                  <a:srgbClr val="9CDCFE"/>
                </a:solidFill>
                <a:effectLst/>
                <a:latin typeface="Consolas" panose="020B0609020204030204" pitchFamily="49" charset="0"/>
              </a:rPr>
              <a:t>main_window</a:t>
            </a:r>
            <a:r>
              <a:rPr lang="es-AR" sz="1050" b="0" dirty="0">
                <a:solidFill>
                  <a:srgbClr val="D4D4D4"/>
                </a:solidFill>
                <a:effectLst/>
                <a:latin typeface="Consolas" panose="020B0609020204030204" pitchFamily="49" charset="0"/>
              </a:rPr>
              <a:t>)</a:t>
            </a:r>
          </a:p>
          <a:p>
            <a:r>
              <a:rPr lang="es-AR" sz="1050" b="0" dirty="0" err="1">
                <a:solidFill>
                  <a:srgbClr val="9CDCFE"/>
                </a:solidFill>
                <a:effectLst/>
                <a:latin typeface="Consolas" panose="020B0609020204030204" pitchFamily="49" charset="0"/>
              </a:rPr>
              <a:t>app</a:t>
            </a:r>
            <a:r>
              <a:rPr lang="es-AR" sz="1050" b="0" dirty="0" err="1">
                <a:solidFill>
                  <a:srgbClr val="D4D4D4"/>
                </a:solidFill>
                <a:effectLst/>
                <a:latin typeface="Consolas" panose="020B0609020204030204" pitchFamily="49" charset="0"/>
              </a:rPr>
              <a:t>.</a:t>
            </a:r>
            <a:r>
              <a:rPr lang="es-AR" sz="1050" b="0" dirty="0" err="1">
                <a:solidFill>
                  <a:srgbClr val="DCDCAA"/>
                </a:solidFill>
                <a:effectLst/>
                <a:latin typeface="Consolas" panose="020B0609020204030204" pitchFamily="49" charset="0"/>
              </a:rPr>
              <a:t>mainloop</a:t>
            </a:r>
            <a:r>
              <a:rPr lang="es-AR" sz="1050" b="0" dirty="0">
                <a:solidFill>
                  <a:srgbClr val="D4D4D4"/>
                </a:solidFill>
                <a:effectLst/>
                <a:latin typeface="Consolas" panose="020B0609020204030204" pitchFamily="49" charset="0"/>
              </a:rPr>
              <a:t>()</a:t>
            </a:r>
          </a:p>
        </p:txBody>
      </p:sp>
      <p:sp>
        <p:nvSpPr>
          <p:cNvPr id="11" name="CuadroTexto 10">
            <a:extLst>
              <a:ext uri="{FF2B5EF4-FFF2-40B4-BE49-F238E27FC236}">
                <a16:creationId xmlns:a16="http://schemas.microsoft.com/office/drawing/2014/main" id="{99C0C0D3-67AE-9C83-59AB-A9E800411EE7}"/>
              </a:ext>
            </a:extLst>
          </p:cNvPr>
          <p:cNvSpPr txBox="1"/>
          <p:nvPr/>
        </p:nvSpPr>
        <p:spPr>
          <a:xfrm>
            <a:off x="263071" y="5461786"/>
            <a:ext cx="3075215" cy="1200329"/>
          </a:xfrm>
          <a:prstGeom prst="rect">
            <a:avLst/>
          </a:prstGeom>
          <a:noFill/>
        </p:spPr>
        <p:txBody>
          <a:bodyPr wrap="square">
            <a:spAutoFit/>
          </a:bodyPr>
          <a:lstStyle/>
          <a:p>
            <a:r>
              <a:rPr lang="es-MX" sz="1200" dirty="0"/>
              <a:t>Por el momento vamos a concentrarnos únicamente en el código entre las líneas 9 y 16. Allí se crean tres controles (una caja de texto, un botón y una etiqueta) y vía la función </a:t>
            </a:r>
            <a:r>
              <a:rPr lang="es-MX" sz="1200" dirty="0" err="1"/>
              <a:t>grid</a:t>
            </a:r>
            <a:r>
              <a:rPr lang="es-MX" sz="1200" dirty="0"/>
              <a:t> se especifica su posición en la grilla.</a:t>
            </a:r>
          </a:p>
        </p:txBody>
      </p:sp>
      <p:sp>
        <p:nvSpPr>
          <p:cNvPr id="15" name="CuadroTexto 14">
            <a:extLst>
              <a:ext uri="{FF2B5EF4-FFF2-40B4-BE49-F238E27FC236}">
                <a16:creationId xmlns:a16="http://schemas.microsoft.com/office/drawing/2014/main" id="{37712CE9-78E2-CCA0-73E9-F3256E7A0095}"/>
              </a:ext>
            </a:extLst>
          </p:cNvPr>
          <p:cNvSpPr txBox="1"/>
          <p:nvPr/>
        </p:nvSpPr>
        <p:spPr>
          <a:xfrm>
            <a:off x="6399179" y="3358806"/>
            <a:ext cx="5466424" cy="276999"/>
          </a:xfrm>
          <a:prstGeom prst="rect">
            <a:avLst/>
          </a:prstGeom>
          <a:solidFill>
            <a:schemeClr val="tx1">
              <a:lumMod val="85000"/>
              <a:lumOff val="15000"/>
            </a:schemeClr>
          </a:solidFill>
        </p:spPr>
        <p:txBody>
          <a:bodyPr wrap="square">
            <a:spAutoFit/>
          </a:bodyPr>
          <a:lstStyle/>
          <a:p>
            <a:r>
              <a:rPr lang="es-AR" sz="1200" b="0" dirty="0">
                <a:solidFill>
                  <a:srgbClr val="D4D4D4"/>
                </a:solidFill>
                <a:effectLst/>
                <a:latin typeface="Consolas" panose="020B0609020204030204" pitchFamily="49" charset="0"/>
              </a:rPr>
              <a:t>        </a:t>
            </a:r>
            <a:r>
              <a:rPr lang="es-AR" sz="1200" b="0" dirty="0" err="1">
                <a:solidFill>
                  <a:srgbClr val="9CDCFE"/>
                </a:solidFill>
                <a:effectLst/>
                <a:latin typeface="Consolas" panose="020B0609020204030204" pitchFamily="49" charset="0"/>
              </a:rPr>
              <a:t>self</a:t>
            </a:r>
            <a:r>
              <a:rPr lang="es-AR" sz="1200" b="0" dirty="0" err="1">
                <a:solidFill>
                  <a:srgbClr val="D4D4D4"/>
                </a:solidFill>
                <a:effectLst/>
                <a:latin typeface="Consolas" panose="020B0609020204030204" pitchFamily="49" charset="0"/>
              </a:rPr>
              <a:t>.</a:t>
            </a:r>
            <a:r>
              <a:rPr lang="es-AR" sz="1200" b="0" dirty="0" err="1">
                <a:solidFill>
                  <a:srgbClr val="9CDCFE"/>
                </a:solidFill>
                <a:effectLst/>
                <a:latin typeface="Consolas" panose="020B0609020204030204" pitchFamily="49" charset="0"/>
              </a:rPr>
              <a:t>label</a:t>
            </a:r>
            <a:r>
              <a:rPr lang="es-AR" sz="1200" b="0" dirty="0" err="1">
                <a:solidFill>
                  <a:srgbClr val="D4D4D4"/>
                </a:solidFill>
                <a:effectLst/>
                <a:latin typeface="Consolas" panose="020B0609020204030204" pitchFamily="49" charset="0"/>
              </a:rPr>
              <a:t>.</a:t>
            </a:r>
            <a:r>
              <a:rPr lang="es-AR" sz="1200" b="0" dirty="0" err="1">
                <a:solidFill>
                  <a:srgbClr val="9CDCFE"/>
                </a:solidFill>
                <a:effectLst/>
                <a:latin typeface="Consolas" panose="020B0609020204030204" pitchFamily="49" charset="0"/>
              </a:rPr>
              <a:t>grid</a:t>
            </a:r>
            <a:r>
              <a:rPr lang="es-AR" sz="1200" b="0" dirty="0">
                <a:solidFill>
                  <a:srgbClr val="D4D4D4"/>
                </a:solidFill>
                <a:effectLst/>
                <a:latin typeface="Consolas" panose="020B0609020204030204" pitchFamily="49" charset="0"/>
              </a:rPr>
              <a:t>(</a:t>
            </a:r>
            <a:r>
              <a:rPr lang="es-AR" sz="1200" b="0" dirty="0" err="1">
                <a:solidFill>
                  <a:srgbClr val="9CDCFE"/>
                </a:solidFill>
                <a:effectLst/>
                <a:latin typeface="Consolas" panose="020B0609020204030204" pitchFamily="49" charset="0"/>
              </a:rPr>
              <a:t>row</a:t>
            </a:r>
            <a:r>
              <a:rPr lang="es-AR" sz="1200" b="0" dirty="0">
                <a:solidFill>
                  <a:srgbClr val="D4D4D4"/>
                </a:solidFill>
                <a:effectLst/>
                <a:latin typeface="Consolas" panose="020B0609020204030204" pitchFamily="49" charset="0"/>
              </a:rPr>
              <a:t>=</a:t>
            </a:r>
            <a:r>
              <a:rPr lang="es-AR" sz="1200" b="0" dirty="0">
                <a:solidFill>
                  <a:srgbClr val="B5CEA8"/>
                </a:solidFill>
                <a:effectLst/>
                <a:latin typeface="Consolas" panose="020B0609020204030204" pitchFamily="49" charset="0"/>
              </a:rPr>
              <a:t>1</a:t>
            </a:r>
            <a:r>
              <a:rPr lang="es-AR" sz="1200" b="0" dirty="0">
                <a:solidFill>
                  <a:srgbClr val="D4D4D4"/>
                </a:solidFill>
                <a:effectLst/>
                <a:latin typeface="Consolas" panose="020B0609020204030204" pitchFamily="49" charset="0"/>
              </a:rPr>
              <a:t>, </a:t>
            </a:r>
            <a:r>
              <a:rPr lang="es-AR" sz="1200" b="0" dirty="0" err="1">
                <a:solidFill>
                  <a:srgbClr val="9CDCFE"/>
                </a:solidFill>
                <a:effectLst/>
                <a:latin typeface="Consolas" panose="020B0609020204030204" pitchFamily="49" charset="0"/>
              </a:rPr>
              <a:t>column</a:t>
            </a:r>
            <a:r>
              <a:rPr lang="es-AR" sz="1200" b="0" dirty="0">
                <a:solidFill>
                  <a:srgbClr val="D4D4D4"/>
                </a:solidFill>
                <a:effectLst/>
                <a:latin typeface="Consolas" panose="020B0609020204030204" pitchFamily="49" charset="0"/>
              </a:rPr>
              <a:t>=</a:t>
            </a:r>
            <a:r>
              <a:rPr lang="es-AR" sz="1200" b="0" dirty="0">
                <a:solidFill>
                  <a:srgbClr val="B5CEA8"/>
                </a:solidFill>
                <a:effectLst/>
                <a:latin typeface="Consolas" panose="020B0609020204030204" pitchFamily="49" charset="0"/>
              </a:rPr>
              <a:t>0</a:t>
            </a:r>
            <a:r>
              <a:rPr lang="es-AR" sz="1200" b="0" dirty="0">
                <a:solidFill>
                  <a:srgbClr val="D4D4D4"/>
                </a:solidFill>
                <a:effectLst/>
                <a:latin typeface="Consolas" panose="020B0609020204030204" pitchFamily="49" charset="0"/>
              </a:rPr>
              <a:t>, </a:t>
            </a:r>
            <a:r>
              <a:rPr lang="es-AR" sz="1200" b="0" dirty="0" err="1">
                <a:solidFill>
                  <a:srgbClr val="9CDCFE"/>
                </a:solidFill>
                <a:effectLst/>
                <a:latin typeface="Consolas" panose="020B0609020204030204" pitchFamily="49" charset="0"/>
              </a:rPr>
              <a:t>columnspan</a:t>
            </a:r>
            <a:r>
              <a:rPr lang="es-AR" sz="1200" b="0" dirty="0">
                <a:solidFill>
                  <a:srgbClr val="D4D4D4"/>
                </a:solidFill>
                <a:effectLst/>
                <a:latin typeface="Consolas" panose="020B0609020204030204" pitchFamily="49" charset="0"/>
              </a:rPr>
              <a:t>=</a:t>
            </a:r>
            <a:r>
              <a:rPr lang="es-AR" sz="1200" b="0" dirty="0">
                <a:solidFill>
                  <a:srgbClr val="B5CEA8"/>
                </a:solidFill>
                <a:effectLst/>
                <a:latin typeface="Consolas" panose="020B0609020204030204" pitchFamily="49" charset="0"/>
              </a:rPr>
              <a:t>2</a:t>
            </a:r>
            <a:r>
              <a:rPr lang="es-AR" sz="1200" b="0" dirty="0">
                <a:solidFill>
                  <a:srgbClr val="D4D4D4"/>
                </a:solidFill>
                <a:effectLst/>
                <a:latin typeface="Consolas" panose="020B0609020204030204" pitchFamily="49" charset="0"/>
              </a:rPr>
              <a:t>)</a:t>
            </a:r>
          </a:p>
        </p:txBody>
      </p:sp>
      <p:sp>
        <p:nvSpPr>
          <p:cNvPr id="16" name="CuadroTexto 15">
            <a:extLst>
              <a:ext uri="{FF2B5EF4-FFF2-40B4-BE49-F238E27FC236}">
                <a16:creationId xmlns:a16="http://schemas.microsoft.com/office/drawing/2014/main" id="{5CB77DA8-E149-11CA-A98C-CDA772C30A35}"/>
              </a:ext>
            </a:extLst>
          </p:cNvPr>
          <p:cNvSpPr txBox="1"/>
          <p:nvPr/>
        </p:nvSpPr>
        <p:spPr>
          <a:xfrm>
            <a:off x="10798568" y="211090"/>
            <a:ext cx="699230" cy="461665"/>
          </a:xfrm>
          <a:prstGeom prst="rect">
            <a:avLst/>
          </a:prstGeom>
          <a:noFill/>
        </p:spPr>
        <p:txBody>
          <a:bodyPr wrap="none" rtlCol="0">
            <a:spAutoFit/>
          </a:bodyPr>
          <a:lstStyle/>
          <a:p>
            <a:r>
              <a:rPr lang="es-AR" sz="2400" dirty="0" err="1">
                <a:solidFill>
                  <a:schemeClr val="accent1">
                    <a:lumMod val="75000"/>
                  </a:schemeClr>
                </a:solidFill>
                <a:effectLst>
                  <a:outerShdw blurRad="38100" dist="38100" dir="2700000" algn="tl">
                    <a:srgbClr val="000000">
                      <a:alpha val="43137"/>
                    </a:srgbClr>
                  </a:outerShdw>
                </a:effectLst>
              </a:rPr>
              <a:t>grid</a:t>
            </a:r>
            <a:endParaRPr lang="es-AR" sz="2400" dirty="0">
              <a:solidFill>
                <a:schemeClr val="accent1">
                  <a:lumMod val="75000"/>
                </a:schemeClr>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9852451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Marcador de posición de imagen 11" descr="Imagen en blanco y negro">
            <a:extLst>
              <a:ext uri="{FF2B5EF4-FFF2-40B4-BE49-F238E27FC236}">
                <a16:creationId xmlns:a16="http://schemas.microsoft.com/office/drawing/2014/main" id="{616419AE-0FC1-B6F5-A3D6-D5B249750254}"/>
              </a:ext>
            </a:extLst>
          </p:cNvPr>
          <p:cNvPicPr>
            <a:picLocks noGrp="1" noChangeAspect="1"/>
          </p:cNvPicPr>
          <p:nvPr>
            <p:ph type="pic" idx="11"/>
          </p:nvPr>
        </p:nvPicPr>
        <p:blipFill>
          <a:blip r:embed="rId2">
            <a:extLst>
              <a:ext uri="{28A0092B-C50C-407E-A947-70E740481C1C}">
                <a14:useLocalDpi xmlns:a14="http://schemas.microsoft.com/office/drawing/2010/main" val="0"/>
              </a:ext>
            </a:extLst>
          </a:blip>
          <a:srcRect t="5984" b="5984"/>
          <a:stretch>
            <a:fillRect/>
          </a:stretch>
        </p:blipFill>
        <p:spPr/>
      </p:pic>
      <p:sp>
        <p:nvSpPr>
          <p:cNvPr id="3" name="CuadroTexto 2">
            <a:extLst>
              <a:ext uri="{FF2B5EF4-FFF2-40B4-BE49-F238E27FC236}">
                <a16:creationId xmlns:a16="http://schemas.microsoft.com/office/drawing/2014/main" id="{4FA5DEA9-94D0-2BE4-18FA-F93147AED449}"/>
              </a:ext>
            </a:extLst>
          </p:cNvPr>
          <p:cNvSpPr txBox="1"/>
          <p:nvPr/>
        </p:nvSpPr>
        <p:spPr>
          <a:xfrm>
            <a:off x="190500" y="114692"/>
            <a:ext cx="6096000" cy="523220"/>
          </a:xfrm>
          <a:prstGeom prst="rect">
            <a:avLst/>
          </a:prstGeom>
          <a:noFill/>
        </p:spPr>
        <p:txBody>
          <a:bodyPr wrap="square">
            <a:spAutoFit/>
          </a:bodyPr>
          <a:lstStyle/>
          <a:p>
            <a:pPr algn="l"/>
            <a:r>
              <a:rPr lang="es-MX" sz="2800" b="0" i="0" dirty="0">
                <a:solidFill>
                  <a:srgbClr val="444444"/>
                </a:solidFill>
                <a:effectLst/>
                <a:latin typeface="-apple-system"/>
              </a:rPr>
              <a:t>Introducción a GUI</a:t>
            </a:r>
            <a:endParaRPr lang="es-AR" sz="2800" b="0" i="0" dirty="0">
              <a:solidFill>
                <a:srgbClr val="444444"/>
              </a:solidFill>
              <a:effectLst/>
              <a:latin typeface="-apple-system"/>
            </a:endParaRPr>
          </a:p>
        </p:txBody>
      </p:sp>
      <p:sp>
        <p:nvSpPr>
          <p:cNvPr id="5" name="CuadroTexto 4">
            <a:extLst>
              <a:ext uri="{FF2B5EF4-FFF2-40B4-BE49-F238E27FC236}">
                <a16:creationId xmlns:a16="http://schemas.microsoft.com/office/drawing/2014/main" id="{E2E42ED7-D9CE-E28B-538B-A8E4CD5500B5}"/>
              </a:ext>
            </a:extLst>
          </p:cNvPr>
          <p:cNvSpPr txBox="1"/>
          <p:nvPr/>
        </p:nvSpPr>
        <p:spPr>
          <a:xfrm>
            <a:off x="585927" y="637912"/>
            <a:ext cx="11401146" cy="5755422"/>
          </a:xfrm>
          <a:prstGeom prst="rect">
            <a:avLst/>
          </a:prstGeom>
          <a:noFill/>
        </p:spPr>
        <p:txBody>
          <a:bodyPr wrap="square">
            <a:spAutoFit/>
          </a:bodyPr>
          <a:lstStyle/>
          <a:p>
            <a:pPr algn="l"/>
            <a:r>
              <a:rPr lang="es-MX" sz="1600" b="0" i="0" dirty="0">
                <a:solidFill>
                  <a:srgbClr val="111111"/>
                </a:solidFill>
                <a:effectLst/>
              </a:rPr>
              <a:t>Interfaz gráfica de usuario - GUI</a:t>
            </a:r>
          </a:p>
          <a:p>
            <a:pPr algn="l"/>
            <a:endParaRPr lang="es-MX" sz="1600" b="0" i="0" dirty="0">
              <a:solidFill>
                <a:srgbClr val="111111"/>
              </a:solidFill>
              <a:effectLst/>
            </a:endParaRPr>
          </a:p>
          <a:p>
            <a:pPr algn="l"/>
            <a:r>
              <a:rPr lang="es-MX" sz="1200" b="1" i="0" dirty="0">
                <a:solidFill>
                  <a:schemeClr val="accent1">
                    <a:lumMod val="50000"/>
                  </a:schemeClr>
                </a:solidFill>
                <a:effectLst/>
              </a:rPr>
              <a:t>Definición</a:t>
            </a:r>
            <a:r>
              <a:rPr lang="es-MX" sz="1200" b="0" i="0" dirty="0">
                <a:solidFill>
                  <a:srgbClr val="111111"/>
                </a:solidFill>
                <a:effectLst/>
              </a:rPr>
              <a:t>: La Interfaz Gráfica de Usuario, conocida en inglés como </a:t>
            </a:r>
            <a:r>
              <a:rPr lang="es-MX" sz="1200" b="0" i="0" dirty="0" err="1">
                <a:solidFill>
                  <a:srgbClr val="111111"/>
                </a:solidFill>
                <a:effectLst/>
              </a:rPr>
              <a:t>Graphical</a:t>
            </a:r>
            <a:r>
              <a:rPr lang="es-MX" sz="1200" b="0" i="0" dirty="0">
                <a:solidFill>
                  <a:srgbClr val="111111"/>
                </a:solidFill>
                <a:effectLst/>
              </a:rPr>
              <a:t> </a:t>
            </a:r>
            <a:r>
              <a:rPr lang="es-MX" sz="1200" b="0" i="0" dirty="0" err="1">
                <a:solidFill>
                  <a:srgbClr val="111111"/>
                </a:solidFill>
                <a:effectLst/>
              </a:rPr>
              <a:t>User</a:t>
            </a:r>
            <a:r>
              <a:rPr lang="es-MX" sz="1200" b="0" i="0" dirty="0">
                <a:solidFill>
                  <a:srgbClr val="111111"/>
                </a:solidFill>
                <a:effectLst/>
              </a:rPr>
              <a:t> Interface (GUI) es la forma en que un usuario puede </a:t>
            </a:r>
            <a:br>
              <a:rPr lang="es-MX" sz="1200" b="0" i="0" dirty="0">
                <a:solidFill>
                  <a:srgbClr val="111111"/>
                </a:solidFill>
                <a:effectLst/>
              </a:rPr>
            </a:br>
            <a:r>
              <a:rPr lang="es-MX" sz="1200" b="0" i="0" dirty="0">
                <a:solidFill>
                  <a:srgbClr val="111111"/>
                </a:solidFill>
                <a:effectLst/>
              </a:rPr>
              <a:t>interactuar con un dispositivo informático sin introducir comandos de texto en una consola. Es un entorno visual amigable que permite al </a:t>
            </a:r>
            <a:br>
              <a:rPr lang="es-MX" sz="1200" b="0" i="0" dirty="0">
                <a:solidFill>
                  <a:srgbClr val="111111"/>
                </a:solidFill>
                <a:effectLst/>
              </a:rPr>
            </a:br>
            <a:r>
              <a:rPr lang="es-MX" sz="1200" b="0" i="0" dirty="0">
                <a:solidFill>
                  <a:srgbClr val="111111"/>
                </a:solidFill>
                <a:effectLst/>
              </a:rPr>
              <a:t>usuario realizar cualquier acción sin necesidad de tener conocimientos de programación.</a:t>
            </a:r>
          </a:p>
          <a:p>
            <a:pPr algn="l"/>
            <a:endParaRPr lang="es-MX" sz="1200" b="0" i="0" dirty="0">
              <a:solidFill>
                <a:srgbClr val="111111"/>
              </a:solidFill>
              <a:effectLst/>
            </a:endParaRPr>
          </a:p>
          <a:p>
            <a:pPr algn="l"/>
            <a:r>
              <a:rPr lang="es-MX" sz="1200" b="0" i="0" dirty="0">
                <a:solidFill>
                  <a:srgbClr val="111111"/>
                </a:solidFill>
                <a:effectLst/>
              </a:rPr>
              <a:t>Un ejemplo del GUI son los entornos Windows, </a:t>
            </a:r>
            <a:r>
              <a:rPr lang="es-MX" sz="1200" b="0" i="0" dirty="0" err="1">
                <a:solidFill>
                  <a:srgbClr val="111111"/>
                </a:solidFill>
                <a:effectLst/>
              </a:rPr>
              <a:t>Linix</a:t>
            </a:r>
            <a:r>
              <a:rPr lang="es-MX" sz="1200" b="0" i="0" dirty="0">
                <a:solidFill>
                  <a:srgbClr val="111111"/>
                </a:solidFill>
                <a:effectLst/>
              </a:rPr>
              <a:t>, </a:t>
            </a:r>
            <a:r>
              <a:rPr lang="es-MX" sz="1200" b="0" i="0" dirty="0" err="1">
                <a:solidFill>
                  <a:srgbClr val="111111"/>
                </a:solidFill>
                <a:effectLst/>
              </a:rPr>
              <a:t>MacOs</a:t>
            </a:r>
            <a:r>
              <a:rPr lang="es-MX" sz="1200" b="0" i="0" dirty="0">
                <a:solidFill>
                  <a:srgbClr val="111111"/>
                </a:solidFill>
                <a:effectLst/>
              </a:rPr>
              <a:t> o Android, gracias a los cuales se pueden enviar comandos a través de gestos o movimientos de ratón, sin necesidad de introducir ningún código.</a:t>
            </a:r>
          </a:p>
          <a:p>
            <a:pPr algn="l"/>
            <a:endParaRPr lang="es-MX" sz="1200" b="0" i="0" dirty="0">
              <a:solidFill>
                <a:srgbClr val="444444"/>
              </a:solidFill>
              <a:effectLst/>
            </a:endParaRPr>
          </a:p>
          <a:p>
            <a:pPr algn="l"/>
            <a:endParaRPr lang="es-MX" sz="1200" b="1" i="0" dirty="0">
              <a:solidFill>
                <a:schemeClr val="accent1">
                  <a:lumMod val="50000"/>
                </a:schemeClr>
              </a:solidFill>
              <a:effectLst/>
            </a:endParaRPr>
          </a:p>
          <a:p>
            <a:r>
              <a:rPr lang="es-MX" sz="1200" b="1" dirty="0">
                <a:solidFill>
                  <a:schemeClr val="accent1">
                    <a:lumMod val="50000"/>
                  </a:schemeClr>
                </a:solidFill>
              </a:rPr>
              <a:t>Evolución de la Interfaz Gráfica de Usuario: </a:t>
            </a:r>
            <a:r>
              <a:rPr lang="es-MX" sz="1200" dirty="0"/>
              <a:t>Una de las primeras novedades que se integró cuando se empezó a usar la GUI fue el ratón o mousse. Hoy, en sí, es el elemento más corriente que encontramos a la hora de usar un ordenador o dispositivo informático.</a:t>
            </a:r>
          </a:p>
          <a:p>
            <a:r>
              <a:rPr lang="es-MX" sz="1200" dirty="0"/>
              <a:t>En la actualidad los elementos visuales de una interfaz son cada vez más intuitivos. Los diseñadores se esfuerzan en que el usuario pueda ser capaz de hacer uso de ellos sin un aprendizaje previo.</a:t>
            </a:r>
          </a:p>
          <a:p>
            <a:endParaRPr lang="es-MX" sz="1200" dirty="0"/>
          </a:p>
          <a:p>
            <a:r>
              <a:rPr lang="es-MX" sz="1200" dirty="0"/>
              <a:t>Con el paso del tiempo este tipo de interfaz ha ido evolucionando y los dispositivos que usamos también. Por eso, ahora hemos aumentado de manera exponencial el uso de las conocidos pantallas táctiles o </a:t>
            </a:r>
            <a:r>
              <a:rPr lang="es-MX" sz="1200" dirty="0" err="1"/>
              <a:t>touchscreen</a:t>
            </a:r>
            <a:r>
              <a:rPr lang="es-MX" sz="1200" dirty="0"/>
              <a:t>. Aquí, los comandos se efectúan al tocar esta pantalla, sin necesidad del ratón. Algunos ejemplos donde también se emplean GUI de uso específico con la pantalla táctil son los cajeros automáticos, las pantallas de monitorización y control en los usos industriales o videoconsolas.</a:t>
            </a:r>
          </a:p>
          <a:p>
            <a:endParaRPr lang="es-MX" sz="1200" dirty="0"/>
          </a:p>
          <a:p>
            <a:r>
              <a:rPr lang="es-MX" sz="1200" b="1" dirty="0">
                <a:solidFill>
                  <a:schemeClr val="accent1">
                    <a:lumMod val="50000"/>
                  </a:schemeClr>
                </a:solidFill>
              </a:rPr>
              <a:t>Para qué se usa la Interfaz Gráfica de Usuario </a:t>
            </a:r>
            <a:r>
              <a:rPr lang="es-MX" sz="1200" dirty="0"/>
              <a:t>El objetivo de la GUI es facilitar la comunicación entre el usuario y el sistema operativo. Cuando la informática empezó a desarrollarse solo se podían usar estos primeros ordenadores si se tenían grandes conocimientos informáticos. Pero a raíz de la expansión de este sector surgió la interfaz. Fue entonces cuando la dificultad de usar los sistemas operativos o elementos informáticos se redujo notablemente. Una de las empresas pioneras en este campo fue Apple.</a:t>
            </a:r>
          </a:p>
          <a:p>
            <a:endParaRPr lang="es-MX" sz="1200" dirty="0"/>
          </a:p>
          <a:p>
            <a:r>
              <a:rPr lang="es-MX" sz="1200" b="1" dirty="0">
                <a:solidFill>
                  <a:schemeClr val="accent1">
                    <a:lumMod val="50000"/>
                  </a:schemeClr>
                </a:solidFill>
              </a:rPr>
              <a:t>Elementos debe tener una buena Interfaz Gráfica de Usuario: </a:t>
            </a:r>
            <a:r>
              <a:rPr lang="es-MX" sz="1200" dirty="0"/>
              <a:t>Para que una Interfaz Gráfica de Usuario tenga éxito y se pueda usar fácilmente debe cumplir una serie de requisitos. Lo primero es que sea sencilla de entender. La llamada curva de aprendizaje debe ser rápida. Los elementos principales deben ser también muy identificables. Par ello es importante facilitar y predecir las acciones más comunes de un usuario. La información debe estar ordenada mediante menús, iconos, imágenes… Así será intuitiva y las operaciones para hacer y deshacer se podrán realizar de forma rápida. La usabilidad debe ser fácil.</a:t>
            </a:r>
          </a:p>
          <a:p>
            <a:r>
              <a:rPr lang="es-MX" sz="1200" dirty="0"/>
              <a:t>.</a:t>
            </a:r>
            <a:endParaRPr lang="es-AR" sz="1200" dirty="0"/>
          </a:p>
        </p:txBody>
      </p:sp>
      <p:pic>
        <p:nvPicPr>
          <p:cNvPr id="13" name="Imagen 12">
            <a:extLst>
              <a:ext uri="{FF2B5EF4-FFF2-40B4-BE49-F238E27FC236}">
                <a16:creationId xmlns:a16="http://schemas.microsoft.com/office/drawing/2014/main" id="{C8648B35-4F12-B49D-8F57-6F0792835852}"/>
              </a:ext>
            </a:extLst>
          </p:cNvPr>
          <p:cNvPicPr>
            <a:picLocks noChangeAspect="1"/>
          </p:cNvPicPr>
          <p:nvPr/>
        </p:nvPicPr>
        <p:blipFill>
          <a:blip r:embed="rId3"/>
          <a:stretch>
            <a:fillRect/>
          </a:stretch>
        </p:blipFill>
        <p:spPr>
          <a:xfrm>
            <a:off x="10951203" y="6392574"/>
            <a:ext cx="914400" cy="254336"/>
          </a:xfrm>
          <a:prstGeom prst="rect">
            <a:avLst/>
          </a:prstGeom>
        </p:spPr>
      </p:pic>
      <p:pic>
        <p:nvPicPr>
          <p:cNvPr id="7" name="Cámara 6">
            <a:extLst>
              <a:ext uri="{FF2B5EF4-FFF2-40B4-BE49-F238E27FC236}">
                <a16:creationId xmlns:a16="http://schemas.microsoft.com/office/drawing/2014/main" id="{B5C07423-F398-853F-27F3-E3648EACF8A1}"/>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604310" y="57151"/>
            <a:ext cx="1539112" cy="1539112"/>
          </a:xfrm>
          <a:prstGeom prst="ellipse">
            <a:avLst/>
          </a:prstGeom>
          <a:ln>
            <a:noFill/>
          </a:ln>
          <a:effectLst>
            <a:outerShdw blurRad="190500" algn="tl" rotWithShape="0">
              <a:srgbClr val="000000">
                <a:alpha val="30000"/>
              </a:srgbClr>
            </a:outerShdw>
          </a:effectLst>
        </p:spPr>
      </p:pic>
      <p:pic>
        <p:nvPicPr>
          <p:cNvPr id="4" name="Imagen 3">
            <a:extLst>
              <a:ext uri="{FF2B5EF4-FFF2-40B4-BE49-F238E27FC236}">
                <a16:creationId xmlns:a16="http://schemas.microsoft.com/office/drawing/2014/main" id="{90E86540-C364-4CB2-9F79-7ADDE140F2BA}"/>
              </a:ext>
            </a:extLst>
          </p:cNvPr>
          <p:cNvPicPr>
            <a:picLocks noChangeAspect="1"/>
          </p:cNvPicPr>
          <p:nvPr/>
        </p:nvPicPr>
        <p:blipFill>
          <a:blip r:embed="rId6"/>
          <a:stretch>
            <a:fillRect/>
          </a:stretch>
        </p:blipFill>
        <p:spPr>
          <a:xfrm>
            <a:off x="10142564" y="5984967"/>
            <a:ext cx="1946972" cy="910836"/>
          </a:xfrm>
          <a:prstGeom prst="rect">
            <a:avLst/>
          </a:prstGeom>
        </p:spPr>
      </p:pic>
    </p:spTree>
    <p:extLst>
      <p:ext uri="{BB962C8B-B14F-4D97-AF65-F5344CB8AC3E}">
        <p14:creationId xmlns:p14="http://schemas.microsoft.com/office/powerpoint/2010/main" val="6707521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Marcador de posición de imagen 11" descr="Imagen en blanco y negro">
            <a:extLst>
              <a:ext uri="{FF2B5EF4-FFF2-40B4-BE49-F238E27FC236}">
                <a16:creationId xmlns:a16="http://schemas.microsoft.com/office/drawing/2014/main" id="{616419AE-0FC1-B6F5-A3D6-D5B249750254}"/>
              </a:ext>
            </a:extLst>
          </p:cNvPr>
          <p:cNvPicPr>
            <a:picLocks noGrp="1" noChangeAspect="1"/>
          </p:cNvPicPr>
          <p:nvPr>
            <p:ph type="pic" idx="11"/>
          </p:nvPr>
        </p:nvPicPr>
        <p:blipFill>
          <a:blip r:embed="rId2">
            <a:extLst>
              <a:ext uri="{28A0092B-C50C-407E-A947-70E740481C1C}">
                <a14:useLocalDpi xmlns:a14="http://schemas.microsoft.com/office/drawing/2010/main" val="0"/>
              </a:ext>
            </a:extLst>
          </a:blip>
          <a:srcRect t="5984" b="5984"/>
          <a:stretch>
            <a:fillRect/>
          </a:stretch>
        </p:blipFill>
        <p:spPr/>
      </p:pic>
      <p:sp>
        <p:nvSpPr>
          <p:cNvPr id="3" name="CuadroTexto 2">
            <a:extLst>
              <a:ext uri="{FF2B5EF4-FFF2-40B4-BE49-F238E27FC236}">
                <a16:creationId xmlns:a16="http://schemas.microsoft.com/office/drawing/2014/main" id="{4FA5DEA9-94D0-2BE4-18FA-F93147AED449}"/>
              </a:ext>
            </a:extLst>
          </p:cNvPr>
          <p:cNvSpPr txBox="1"/>
          <p:nvPr/>
        </p:nvSpPr>
        <p:spPr>
          <a:xfrm>
            <a:off x="190500" y="114692"/>
            <a:ext cx="6096000" cy="523220"/>
          </a:xfrm>
          <a:prstGeom prst="rect">
            <a:avLst/>
          </a:prstGeom>
          <a:noFill/>
        </p:spPr>
        <p:txBody>
          <a:bodyPr wrap="square">
            <a:spAutoFit/>
          </a:bodyPr>
          <a:lstStyle/>
          <a:p>
            <a:pPr algn="l"/>
            <a:r>
              <a:rPr lang="es-MX" sz="2800" b="0" i="0">
                <a:solidFill>
                  <a:srgbClr val="444444"/>
                </a:solidFill>
                <a:effectLst/>
                <a:latin typeface="-apple-system"/>
              </a:rPr>
              <a:t>Introducción a Tcl/Tk (tkinter)</a:t>
            </a:r>
            <a:endParaRPr lang="es-AR" sz="2800" b="0" i="0" dirty="0">
              <a:solidFill>
                <a:srgbClr val="444444"/>
              </a:solidFill>
              <a:effectLst/>
              <a:latin typeface="-apple-system"/>
            </a:endParaRPr>
          </a:p>
        </p:txBody>
      </p:sp>
      <p:sp>
        <p:nvSpPr>
          <p:cNvPr id="4" name="CuadroTexto 3">
            <a:extLst>
              <a:ext uri="{FF2B5EF4-FFF2-40B4-BE49-F238E27FC236}">
                <a16:creationId xmlns:a16="http://schemas.microsoft.com/office/drawing/2014/main" id="{82EE2B39-7C59-F184-F3E3-1AFE2AE3492A}"/>
              </a:ext>
            </a:extLst>
          </p:cNvPr>
          <p:cNvSpPr txBox="1"/>
          <p:nvPr/>
        </p:nvSpPr>
        <p:spPr>
          <a:xfrm>
            <a:off x="6974366" y="6392574"/>
            <a:ext cx="1559723" cy="307777"/>
          </a:xfrm>
          <a:prstGeom prst="rect">
            <a:avLst/>
          </a:prstGeom>
          <a:solidFill>
            <a:schemeClr val="accent1"/>
          </a:solidFill>
          <a:ln>
            <a:solidFill>
              <a:schemeClr val="accent1"/>
            </a:solidFill>
          </a:ln>
        </p:spPr>
        <p:txBody>
          <a:bodyPr wrap="square">
            <a:spAutoFit/>
          </a:bodyPr>
          <a:lstStyle/>
          <a:p>
            <a:pPr algn="ctr"/>
            <a:r>
              <a:rPr lang="es-MX" sz="1400" dirty="0">
                <a:solidFill>
                  <a:schemeClr val="accent1">
                    <a:lumMod val="75000"/>
                  </a:schemeClr>
                </a:solidFill>
              </a:rPr>
              <a:t>Acceso al </a:t>
            </a:r>
            <a:r>
              <a:rPr lang="es-MX" sz="1400" dirty="0">
                <a:solidFill>
                  <a:schemeClr val="bg1"/>
                </a:solidFill>
                <a:hlinkClick r:id="rId3" action="ppaction://hlinkfile"/>
              </a:rPr>
              <a:t>IDLE</a:t>
            </a:r>
            <a:endParaRPr lang="es-AR" sz="1400" dirty="0"/>
          </a:p>
        </p:txBody>
      </p:sp>
      <p:pic>
        <p:nvPicPr>
          <p:cNvPr id="13" name="Imagen 12">
            <a:extLst>
              <a:ext uri="{FF2B5EF4-FFF2-40B4-BE49-F238E27FC236}">
                <a16:creationId xmlns:a16="http://schemas.microsoft.com/office/drawing/2014/main" id="{C8648B35-4F12-B49D-8F57-6F0792835852}"/>
              </a:ext>
            </a:extLst>
          </p:cNvPr>
          <p:cNvPicPr>
            <a:picLocks noChangeAspect="1"/>
          </p:cNvPicPr>
          <p:nvPr/>
        </p:nvPicPr>
        <p:blipFill>
          <a:blip r:embed="rId4"/>
          <a:stretch>
            <a:fillRect/>
          </a:stretch>
        </p:blipFill>
        <p:spPr>
          <a:xfrm>
            <a:off x="10951203" y="6392574"/>
            <a:ext cx="914400" cy="254336"/>
          </a:xfrm>
          <a:prstGeom prst="rect">
            <a:avLst/>
          </a:prstGeom>
        </p:spPr>
      </p:pic>
      <p:sp>
        <p:nvSpPr>
          <p:cNvPr id="2" name="CuadroTexto 1">
            <a:extLst>
              <a:ext uri="{FF2B5EF4-FFF2-40B4-BE49-F238E27FC236}">
                <a16:creationId xmlns:a16="http://schemas.microsoft.com/office/drawing/2014/main" id="{1D6947C7-4BE0-4C7D-5EC4-A0508477F393}"/>
              </a:ext>
            </a:extLst>
          </p:cNvPr>
          <p:cNvSpPr txBox="1"/>
          <p:nvPr/>
        </p:nvSpPr>
        <p:spPr>
          <a:xfrm>
            <a:off x="227171" y="609100"/>
            <a:ext cx="4348370" cy="646331"/>
          </a:xfrm>
          <a:prstGeom prst="rect">
            <a:avLst/>
          </a:prstGeom>
          <a:noFill/>
        </p:spPr>
        <p:txBody>
          <a:bodyPr wrap="none" rtlCol="0">
            <a:spAutoFit/>
          </a:bodyPr>
          <a:lstStyle/>
          <a:p>
            <a:r>
              <a:rPr lang="es-AR" dirty="0"/>
              <a:t> </a:t>
            </a:r>
            <a:r>
              <a:rPr lang="es-MX" dirty="0"/>
              <a:t>Posicionar elementos en </a:t>
            </a:r>
            <a:r>
              <a:rPr lang="es-MX" dirty="0" err="1"/>
              <a:t>Tcl</a:t>
            </a:r>
            <a:r>
              <a:rPr lang="es-MX" dirty="0"/>
              <a:t>/</a:t>
            </a:r>
            <a:r>
              <a:rPr lang="es-MX" dirty="0" err="1"/>
              <a:t>Tk</a:t>
            </a:r>
            <a:r>
              <a:rPr lang="es-MX" dirty="0"/>
              <a:t> (</a:t>
            </a:r>
            <a:r>
              <a:rPr lang="es-MX" dirty="0" err="1"/>
              <a:t>tkinter</a:t>
            </a:r>
            <a:r>
              <a:rPr lang="es-MX" dirty="0"/>
              <a:t>) </a:t>
            </a:r>
            <a:br>
              <a:rPr lang="es-MX" dirty="0"/>
            </a:br>
            <a:r>
              <a:rPr lang="es-MX" b="1" dirty="0"/>
              <a:t>Manejo en forma de grilla (</a:t>
            </a:r>
            <a:r>
              <a:rPr lang="es-MX" b="1" dirty="0" err="1"/>
              <a:t>grid</a:t>
            </a:r>
            <a:r>
              <a:rPr lang="es-MX" b="1" dirty="0"/>
              <a:t>) </a:t>
            </a:r>
            <a:endParaRPr lang="es-AR" b="1" dirty="0"/>
          </a:p>
        </p:txBody>
      </p:sp>
      <p:sp>
        <p:nvSpPr>
          <p:cNvPr id="8" name="CuadroTexto 7">
            <a:extLst>
              <a:ext uri="{FF2B5EF4-FFF2-40B4-BE49-F238E27FC236}">
                <a16:creationId xmlns:a16="http://schemas.microsoft.com/office/drawing/2014/main" id="{9600AA6D-A4EF-3F22-D264-8DCB581F6CEC}"/>
              </a:ext>
            </a:extLst>
          </p:cNvPr>
          <p:cNvSpPr txBox="1"/>
          <p:nvPr/>
        </p:nvSpPr>
        <p:spPr>
          <a:xfrm>
            <a:off x="227171" y="1248432"/>
            <a:ext cx="5375343" cy="1015663"/>
          </a:xfrm>
          <a:prstGeom prst="rect">
            <a:avLst/>
          </a:prstGeom>
          <a:noFill/>
        </p:spPr>
        <p:txBody>
          <a:bodyPr wrap="square">
            <a:spAutoFit/>
          </a:bodyPr>
          <a:lstStyle/>
          <a:p>
            <a:r>
              <a:rPr lang="es-MX" sz="1200" dirty="0"/>
              <a:t>Por defecto las columnas y las filas no se expanden o contraen si la ventana cambia su tamaño. Para esto, usamos las funciones </a:t>
            </a:r>
            <a:r>
              <a:rPr lang="es-MX" sz="1200" dirty="0" err="1"/>
              <a:t>rowconfigure</a:t>
            </a:r>
            <a:r>
              <a:rPr lang="es-MX" sz="1200" dirty="0"/>
              <a:t> y </a:t>
            </a:r>
            <a:r>
              <a:rPr lang="es-MX" sz="1200" dirty="0" err="1"/>
              <a:t>columnconfigure</a:t>
            </a:r>
            <a:r>
              <a:rPr lang="es-MX" sz="1200" dirty="0"/>
              <a:t> con el parámetro </a:t>
            </a:r>
            <a:r>
              <a:rPr lang="es-MX" sz="1200" dirty="0" err="1"/>
              <a:t>weight</a:t>
            </a:r>
            <a:r>
              <a:rPr lang="es-MX" sz="1200" dirty="0"/>
              <a:t>. Por ejemplo, el siguiente código indica que la columna 0 y la fila 0 deben expandirse.</a:t>
            </a:r>
          </a:p>
          <a:p>
            <a:endParaRPr lang="es-AR" sz="1200" dirty="0"/>
          </a:p>
        </p:txBody>
      </p:sp>
      <p:pic>
        <p:nvPicPr>
          <p:cNvPr id="9218" name="Picture 2" descr="Grilla en Tcl/Tk (tkinter)">
            <a:extLst>
              <a:ext uri="{FF2B5EF4-FFF2-40B4-BE49-F238E27FC236}">
                <a16:creationId xmlns:a16="http://schemas.microsoft.com/office/drawing/2014/main" id="{0BBBF6BD-E066-726D-B32D-37555568C86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6810" y="3147033"/>
            <a:ext cx="2971800" cy="1514475"/>
          </a:xfrm>
          <a:prstGeom prst="rect">
            <a:avLst/>
          </a:prstGeom>
          <a:noFill/>
          <a:extLst>
            <a:ext uri="{909E8E84-426E-40DD-AFC4-6F175D3DCCD1}">
              <a14:hiddenFill xmlns:a14="http://schemas.microsoft.com/office/drawing/2010/main">
                <a:solidFill>
                  <a:srgbClr val="FFFFFF"/>
                </a:solidFill>
              </a14:hiddenFill>
            </a:ext>
          </a:extLst>
        </p:spPr>
      </p:pic>
      <p:sp>
        <p:nvSpPr>
          <p:cNvPr id="7" name="CuadroTexto 6">
            <a:extLst>
              <a:ext uri="{FF2B5EF4-FFF2-40B4-BE49-F238E27FC236}">
                <a16:creationId xmlns:a16="http://schemas.microsoft.com/office/drawing/2014/main" id="{EF44CC8E-A465-D3FE-D76F-C232876D1AE9}"/>
              </a:ext>
            </a:extLst>
          </p:cNvPr>
          <p:cNvSpPr txBox="1"/>
          <p:nvPr/>
        </p:nvSpPr>
        <p:spPr>
          <a:xfrm>
            <a:off x="216981" y="4789397"/>
            <a:ext cx="5268300" cy="1015663"/>
          </a:xfrm>
          <a:prstGeom prst="rect">
            <a:avLst/>
          </a:prstGeom>
          <a:noFill/>
        </p:spPr>
        <p:txBody>
          <a:bodyPr wrap="square">
            <a:spAutoFit/>
          </a:bodyPr>
          <a:lstStyle/>
          <a:p>
            <a:r>
              <a:rPr lang="es-MX" sz="1200" dirty="0"/>
              <a:t>La imagen muestra cómo se ha expandido la celda una vez agrandada la ventana y cómo nuestra caja de texto se mantuvo en el centro. Para que el elemento se posicione arriba, abajo, a la derecha o izquierda de la celda que lo contiene, podemos usar el parámetro </a:t>
            </a:r>
            <a:r>
              <a:rPr lang="es-MX" sz="1200" dirty="0" err="1"/>
              <a:t>sticky</a:t>
            </a:r>
            <a:r>
              <a:rPr lang="es-MX" sz="1200" dirty="0"/>
              <a:t> con las opciones "n" (norte), "s" (sur), "e" (este) o "w" (oeste), respectivamente</a:t>
            </a:r>
          </a:p>
        </p:txBody>
      </p:sp>
      <p:pic>
        <p:nvPicPr>
          <p:cNvPr id="9222" name="Picture 6" descr="Grilla con el parámetro sticky en Tcl/Tk (tkinter)">
            <a:extLst>
              <a:ext uri="{FF2B5EF4-FFF2-40B4-BE49-F238E27FC236}">
                <a16:creationId xmlns:a16="http://schemas.microsoft.com/office/drawing/2014/main" id="{14B194D2-0B4D-F8DF-A9FA-53E2AB6D21C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19724" y="587516"/>
            <a:ext cx="2962275" cy="1504950"/>
          </a:xfrm>
          <a:prstGeom prst="rect">
            <a:avLst/>
          </a:prstGeom>
          <a:noFill/>
          <a:extLst>
            <a:ext uri="{909E8E84-426E-40DD-AFC4-6F175D3DCCD1}">
              <a14:hiddenFill xmlns:a14="http://schemas.microsoft.com/office/drawing/2010/main">
                <a:solidFill>
                  <a:srgbClr val="FFFFFF"/>
                </a:solidFill>
              </a14:hiddenFill>
            </a:ext>
          </a:extLst>
        </p:spPr>
      </p:pic>
      <p:sp>
        <p:nvSpPr>
          <p:cNvPr id="15" name="CuadroTexto 14">
            <a:extLst>
              <a:ext uri="{FF2B5EF4-FFF2-40B4-BE49-F238E27FC236}">
                <a16:creationId xmlns:a16="http://schemas.microsoft.com/office/drawing/2014/main" id="{DCB8AA6A-895D-87AD-4254-59D95FB8C0BE}"/>
              </a:ext>
            </a:extLst>
          </p:cNvPr>
          <p:cNvSpPr txBox="1"/>
          <p:nvPr/>
        </p:nvSpPr>
        <p:spPr>
          <a:xfrm>
            <a:off x="6750823" y="2403915"/>
            <a:ext cx="5144367" cy="646331"/>
          </a:xfrm>
          <a:prstGeom prst="rect">
            <a:avLst/>
          </a:prstGeom>
          <a:noFill/>
        </p:spPr>
        <p:txBody>
          <a:bodyPr wrap="square">
            <a:spAutoFit/>
          </a:bodyPr>
          <a:lstStyle/>
          <a:p>
            <a:r>
              <a:rPr lang="es-AR" sz="1200" dirty="0"/>
              <a:t>Combinando estas propiedades, podemos lograr que el widget se expanda de forma horizontal ("</a:t>
            </a:r>
            <a:r>
              <a:rPr lang="es-AR" sz="1200" dirty="0" err="1"/>
              <a:t>ew</a:t>
            </a:r>
            <a:r>
              <a:rPr lang="es-AR" sz="1200" dirty="0"/>
              <a:t>"), vertical ("</a:t>
            </a:r>
            <a:r>
              <a:rPr lang="es-AR" sz="1200" dirty="0" err="1"/>
              <a:t>ns</a:t>
            </a:r>
            <a:r>
              <a:rPr lang="es-AR" sz="1200" dirty="0"/>
              <a:t>") o en ambas direcciones ("</a:t>
            </a:r>
            <a:r>
              <a:rPr lang="es-AR" sz="1200" dirty="0" err="1"/>
              <a:t>nsew</a:t>
            </a:r>
            <a:r>
              <a:rPr lang="es-AR" sz="1200" dirty="0"/>
              <a:t>").</a:t>
            </a:r>
          </a:p>
        </p:txBody>
      </p:sp>
      <p:pic>
        <p:nvPicPr>
          <p:cNvPr id="9224" name="Picture 8" descr="Grilla expansible en Tcl/Tk (tkinter)">
            <a:extLst>
              <a:ext uri="{FF2B5EF4-FFF2-40B4-BE49-F238E27FC236}">
                <a16:creationId xmlns:a16="http://schemas.microsoft.com/office/drawing/2014/main" id="{8F139CCA-D021-8C19-875A-A7CB3651282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900674" y="3788910"/>
            <a:ext cx="2981325" cy="1514475"/>
          </a:xfrm>
          <a:prstGeom prst="rect">
            <a:avLst/>
          </a:prstGeom>
          <a:noFill/>
          <a:extLst>
            <a:ext uri="{909E8E84-426E-40DD-AFC4-6F175D3DCCD1}">
              <a14:hiddenFill xmlns:a14="http://schemas.microsoft.com/office/drawing/2010/main">
                <a:solidFill>
                  <a:srgbClr val="FFFFFF"/>
                </a:solidFill>
              </a14:hiddenFill>
            </a:ext>
          </a:extLst>
        </p:spPr>
      </p:pic>
      <p:sp>
        <p:nvSpPr>
          <p:cNvPr id="17" name="CuadroTexto 16">
            <a:extLst>
              <a:ext uri="{FF2B5EF4-FFF2-40B4-BE49-F238E27FC236}">
                <a16:creationId xmlns:a16="http://schemas.microsoft.com/office/drawing/2014/main" id="{9E290460-C942-DD90-9003-CC3774CFC1ED}"/>
              </a:ext>
            </a:extLst>
          </p:cNvPr>
          <p:cNvSpPr txBox="1"/>
          <p:nvPr/>
        </p:nvSpPr>
        <p:spPr>
          <a:xfrm>
            <a:off x="6857133" y="5343394"/>
            <a:ext cx="5144367" cy="646331"/>
          </a:xfrm>
          <a:prstGeom prst="rect">
            <a:avLst/>
          </a:prstGeom>
          <a:noFill/>
        </p:spPr>
        <p:txBody>
          <a:bodyPr wrap="square">
            <a:spAutoFit/>
          </a:bodyPr>
          <a:lstStyle/>
          <a:p>
            <a:r>
              <a:rPr lang="es-MX" sz="1200" dirty="0"/>
              <a:t>La función </a:t>
            </a:r>
            <a:r>
              <a:rPr lang="es-MX" sz="1200" dirty="0" err="1"/>
              <a:t>grid</a:t>
            </a:r>
            <a:r>
              <a:rPr lang="es-MX" sz="1200" dirty="0"/>
              <a:t> acepta, al igual que pack(), los argumentos </a:t>
            </a:r>
            <a:r>
              <a:rPr lang="es-MX" sz="1200" dirty="0" err="1"/>
              <a:t>padx</a:t>
            </a:r>
            <a:r>
              <a:rPr lang="es-MX" sz="1200" dirty="0"/>
              <a:t>, </a:t>
            </a:r>
            <a:r>
              <a:rPr lang="es-MX" sz="1200" dirty="0" err="1"/>
              <a:t>pady</a:t>
            </a:r>
            <a:r>
              <a:rPr lang="es-MX" sz="1200" dirty="0"/>
              <a:t>, </a:t>
            </a:r>
            <a:r>
              <a:rPr lang="es-MX" sz="1200" dirty="0" err="1"/>
              <a:t>ipadx</a:t>
            </a:r>
            <a:r>
              <a:rPr lang="es-MX" sz="1200" dirty="0"/>
              <a:t>, </a:t>
            </a:r>
            <a:r>
              <a:rPr lang="es-MX" sz="1200" dirty="0" err="1"/>
              <a:t>ipady</a:t>
            </a:r>
            <a:r>
              <a:rPr lang="es-MX" sz="1200" dirty="0"/>
              <a:t> para establecer márgenes.</a:t>
            </a:r>
          </a:p>
          <a:p>
            <a:endParaRPr lang="es-MX" sz="1200" dirty="0"/>
          </a:p>
        </p:txBody>
      </p:sp>
      <p:sp>
        <p:nvSpPr>
          <p:cNvPr id="6" name="CuadroTexto 5">
            <a:extLst>
              <a:ext uri="{FF2B5EF4-FFF2-40B4-BE49-F238E27FC236}">
                <a16:creationId xmlns:a16="http://schemas.microsoft.com/office/drawing/2014/main" id="{72E2E9E2-56CB-B93F-3336-8C6AE835349F}"/>
              </a:ext>
            </a:extLst>
          </p:cNvPr>
          <p:cNvSpPr txBox="1"/>
          <p:nvPr/>
        </p:nvSpPr>
        <p:spPr>
          <a:xfrm>
            <a:off x="296810" y="2243202"/>
            <a:ext cx="5305704" cy="738664"/>
          </a:xfrm>
          <a:prstGeom prst="rect">
            <a:avLst/>
          </a:prstGeom>
          <a:solidFill>
            <a:schemeClr val="tx1">
              <a:lumMod val="85000"/>
              <a:lumOff val="15000"/>
            </a:schemeClr>
          </a:solidFill>
        </p:spPr>
        <p:txBody>
          <a:bodyPr wrap="square">
            <a:spAutoFit/>
          </a:bodyPr>
          <a:lstStyle/>
          <a:p>
            <a:r>
              <a:rPr lang="es-AR" sz="1050" b="0" dirty="0">
                <a:solidFill>
                  <a:srgbClr val="D4D4D4"/>
                </a:solidFill>
                <a:effectLst/>
                <a:latin typeface="Consolas" panose="020B0609020204030204" pitchFamily="49" charset="0"/>
              </a:rPr>
              <a:t>        </a:t>
            </a:r>
            <a:r>
              <a:rPr lang="es-AR" sz="1050" b="0" dirty="0">
                <a:solidFill>
                  <a:srgbClr val="6A9955"/>
                </a:solidFill>
                <a:effectLst/>
                <a:latin typeface="Consolas" panose="020B0609020204030204" pitchFamily="49" charset="0"/>
              </a:rPr>
              <a:t># Expandir horizontalmente a columna 0.</a:t>
            </a:r>
            <a:endParaRPr lang="es-AR" sz="1050" b="0" dirty="0">
              <a:solidFill>
                <a:srgbClr val="D4D4D4"/>
              </a:solidFill>
              <a:effectLst/>
              <a:latin typeface="Consolas" panose="020B0609020204030204" pitchFamily="49" charset="0"/>
            </a:endParaRPr>
          </a:p>
          <a:p>
            <a:r>
              <a:rPr lang="es-AR" sz="1050" b="0" dirty="0">
                <a:solidFill>
                  <a:srgbClr val="D4D4D4"/>
                </a:solidFill>
                <a:effectLst/>
                <a:latin typeface="Consolas" panose="020B0609020204030204" pitchFamily="49" charset="0"/>
              </a:rPr>
              <a:t>        </a:t>
            </a:r>
            <a:r>
              <a:rPr lang="es-AR" sz="1050" b="0" dirty="0" err="1">
                <a:solidFill>
                  <a:srgbClr val="9CDCFE"/>
                </a:solidFill>
                <a:effectLst/>
                <a:latin typeface="Consolas" panose="020B0609020204030204" pitchFamily="49" charset="0"/>
              </a:rPr>
              <a:t>self</a:t>
            </a:r>
            <a:r>
              <a:rPr lang="es-AR" sz="1050" b="0" dirty="0" err="1">
                <a:solidFill>
                  <a:srgbClr val="D4D4D4"/>
                </a:solidFill>
                <a:effectLst/>
                <a:latin typeface="Consolas" panose="020B0609020204030204" pitchFamily="49" charset="0"/>
              </a:rPr>
              <a:t>.</a:t>
            </a:r>
            <a:r>
              <a:rPr lang="es-AR" sz="1050" b="0" dirty="0" err="1">
                <a:solidFill>
                  <a:srgbClr val="9CDCFE"/>
                </a:solidFill>
                <a:effectLst/>
                <a:latin typeface="Consolas" panose="020B0609020204030204" pitchFamily="49" charset="0"/>
              </a:rPr>
              <a:t>columnconfigure</a:t>
            </a:r>
            <a:r>
              <a:rPr lang="es-AR" sz="1050" b="0" dirty="0">
                <a:solidFill>
                  <a:srgbClr val="D4D4D4"/>
                </a:solidFill>
                <a:effectLst/>
                <a:latin typeface="Consolas" panose="020B0609020204030204" pitchFamily="49" charset="0"/>
              </a:rPr>
              <a:t>(</a:t>
            </a:r>
            <a:r>
              <a:rPr lang="es-AR" sz="1050" b="0" dirty="0">
                <a:solidFill>
                  <a:srgbClr val="B5CEA8"/>
                </a:solidFill>
                <a:effectLst/>
                <a:latin typeface="Consolas" panose="020B0609020204030204" pitchFamily="49" charset="0"/>
              </a:rPr>
              <a:t>0</a:t>
            </a:r>
            <a:r>
              <a:rPr lang="es-AR" sz="1050" b="0" dirty="0">
                <a:solidFill>
                  <a:srgbClr val="D4D4D4"/>
                </a:solidFill>
                <a:effectLst/>
                <a:latin typeface="Consolas" panose="020B0609020204030204" pitchFamily="49" charset="0"/>
              </a:rPr>
              <a:t>, </a:t>
            </a:r>
            <a:r>
              <a:rPr lang="es-AR" sz="1050" b="0" dirty="0" err="1">
                <a:solidFill>
                  <a:srgbClr val="9CDCFE"/>
                </a:solidFill>
                <a:effectLst/>
                <a:latin typeface="Consolas" panose="020B0609020204030204" pitchFamily="49" charset="0"/>
              </a:rPr>
              <a:t>weight</a:t>
            </a:r>
            <a:r>
              <a:rPr lang="es-AR" sz="1050" b="0" dirty="0">
                <a:solidFill>
                  <a:srgbClr val="D4D4D4"/>
                </a:solidFill>
                <a:effectLst/>
                <a:latin typeface="Consolas" panose="020B0609020204030204" pitchFamily="49" charset="0"/>
              </a:rPr>
              <a:t>=</a:t>
            </a:r>
            <a:r>
              <a:rPr lang="es-AR" sz="1050" b="0" dirty="0">
                <a:solidFill>
                  <a:srgbClr val="B5CEA8"/>
                </a:solidFill>
                <a:effectLst/>
                <a:latin typeface="Consolas" panose="020B0609020204030204" pitchFamily="49" charset="0"/>
              </a:rPr>
              <a:t>1</a:t>
            </a:r>
            <a:r>
              <a:rPr lang="es-AR" sz="1050" b="0" dirty="0">
                <a:solidFill>
                  <a:srgbClr val="D4D4D4"/>
                </a:solidFill>
                <a:effectLst/>
                <a:latin typeface="Consolas" panose="020B0609020204030204" pitchFamily="49" charset="0"/>
              </a:rPr>
              <a:t>)</a:t>
            </a:r>
          </a:p>
          <a:p>
            <a:r>
              <a:rPr lang="es-AR" sz="1050" b="0" dirty="0">
                <a:solidFill>
                  <a:srgbClr val="D4D4D4"/>
                </a:solidFill>
                <a:effectLst/>
                <a:latin typeface="Consolas" panose="020B0609020204030204" pitchFamily="49" charset="0"/>
              </a:rPr>
              <a:t>        </a:t>
            </a:r>
            <a:r>
              <a:rPr lang="es-AR" sz="1050" b="0" dirty="0">
                <a:solidFill>
                  <a:srgbClr val="6A9955"/>
                </a:solidFill>
                <a:effectLst/>
                <a:latin typeface="Consolas" panose="020B0609020204030204" pitchFamily="49" charset="0"/>
              </a:rPr>
              <a:t># Expandir verticalmente la fila 0.</a:t>
            </a:r>
            <a:endParaRPr lang="es-AR" sz="1050" b="0" dirty="0">
              <a:solidFill>
                <a:srgbClr val="D4D4D4"/>
              </a:solidFill>
              <a:effectLst/>
              <a:latin typeface="Consolas" panose="020B0609020204030204" pitchFamily="49" charset="0"/>
            </a:endParaRPr>
          </a:p>
          <a:p>
            <a:r>
              <a:rPr lang="es-AR" sz="1050" b="0" dirty="0">
                <a:solidFill>
                  <a:srgbClr val="D4D4D4"/>
                </a:solidFill>
                <a:effectLst/>
                <a:latin typeface="Consolas" panose="020B0609020204030204" pitchFamily="49" charset="0"/>
              </a:rPr>
              <a:t>        </a:t>
            </a:r>
            <a:r>
              <a:rPr lang="es-AR" sz="1050" b="0" dirty="0" err="1">
                <a:solidFill>
                  <a:srgbClr val="9CDCFE"/>
                </a:solidFill>
                <a:effectLst/>
                <a:latin typeface="Consolas" panose="020B0609020204030204" pitchFamily="49" charset="0"/>
              </a:rPr>
              <a:t>self</a:t>
            </a:r>
            <a:r>
              <a:rPr lang="es-AR" sz="1050" b="0" dirty="0" err="1">
                <a:solidFill>
                  <a:srgbClr val="D4D4D4"/>
                </a:solidFill>
                <a:effectLst/>
                <a:latin typeface="Consolas" panose="020B0609020204030204" pitchFamily="49" charset="0"/>
              </a:rPr>
              <a:t>.</a:t>
            </a:r>
            <a:r>
              <a:rPr lang="es-AR" sz="1050" b="0" dirty="0" err="1">
                <a:solidFill>
                  <a:srgbClr val="9CDCFE"/>
                </a:solidFill>
                <a:effectLst/>
                <a:latin typeface="Consolas" panose="020B0609020204030204" pitchFamily="49" charset="0"/>
              </a:rPr>
              <a:t>rowconfigure</a:t>
            </a:r>
            <a:r>
              <a:rPr lang="es-AR" sz="1050" b="0" dirty="0">
                <a:solidFill>
                  <a:srgbClr val="D4D4D4"/>
                </a:solidFill>
                <a:effectLst/>
                <a:latin typeface="Consolas" panose="020B0609020204030204" pitchFamily="49" charset="0"/>
              </a:rPr>
              <a:t>(</a:t>
            </a:r>
            <a:r>
              <a:rPr lang="es-AR" sz="1050" b="0" dirty="0">
                <a:solidFill>
                  <a:srgbClr val="B5CEA8"/>
                </a:solidFill>
                <a:effectLst/>
                <a:latin typeface="Consolas" panose="020B0609020204030204" pitchFamily="49" charset="0"/>
              </a:rPr>
              <a:t>0</a:t>
            </a:r>
            <a:r>
              <a:rPr lang="es-AR" sz="1050" b="0" dirty="0">
                <a:solidFill>
                  <a:srgbClr val="D4D4D4"/>
                </a:solidFill>
                <a:effectLst/>
                <a:latin typeface="Consolas" panose="020B0609020204030204" pitchFamily="49" charset="0"/>
              </a:rPr>
              <a:t>, </a:t>
            </a:r>
            <a:r>
              <a:rPr lang="es-AR" sz="1050" b="0" dirty="0" err="1">
                <a:solidFill>
                  <a:srgbClr val="9CDCFE"/>
                </a:solidFill>
                <a:effectLst/>
                <a:latin typeface="Consolas" panose="020B0609020204030204" pitchFamily="49" charset="0"/>
              </a:rPr>
              <a:t>weight</a:t>
            </a:r>
            <a:r>
              <a:rPr lang="es-AR" sz="1050" b="0" dirty="0">
                <a:solidFill>
                  <a:srgbClr val="D4D4D4"/>
                </a:solidFill>
                <a:effectLst/>
                <a:latin typeface="Consolas" panose="020B0609020204030204" pitchFamily="49" charset="0"/>
              </a:rPr>
              <a:t>=</a:t>
            </a:r>
            <a:r>
              <a:rPr lang="es-AR" sz="1050" b="0" dirty="0">
                <a:solidFill>
                  <a:srgbClr val="B5CEA8"/>
                </a:solidFill>
                <a:effectLst/>
                <a:latin typeface="Consolas" panose="020B0609020204030204" pitchFamily="49" charset="0"/>
              </a:rPr>
              <a:t>1</a:t>
            </a:r>
            <a:r>
              <a:rPr lang="es-AR" sz="1050" b="0" dirty="0">
                <a:solidFill>
                  <a:srgbClr val="D4D4D4"/>
                </a:solidFill>
                <a:effectLst/>
                <a:latin typeface="Consolas" panose="020B0609020204030204" pitchFamily="49" charset="0"/>
              </a:rPr>
              <a:t>)</a:t>
            </a:r>
          </a:p>
        </p:txBody>
      </p:sp>
      <p:sp>
        <p:nvSpPr>
          <p:cNvPr id="10" name="CuadroTexto 9">
            <a:extLst>
              <a:ext uri="{FF2B5EF4-FFF2-40B4-BE49-F238E27FC236}">
                <a16:creationId xmlns:a16="http://schemas.microsoft.com/office/drawing/2014/main" id="{C29EA7A5-04F7-8268-50A3-25F0DCA67B97}"/>
              </a:ext>
            </a:extLst>
          </p:cNvPr>
          <p:cNvSpPr txBox="1"/>
          <p:nvPr/>
        </p:nvSpPr>
        <p:spPr>
          <a:xfrm>
            <a:off x="212655" y="5827596"/>
            <a:ext cx="5389859" cy="577081"/>
          </a:xfrm>
          <a:prstGeom prst="rect">
            <a:avLst/>
          </a:prstGeom>
          <a:solidFill>
            <a:schemeClr val="tx1">
              <a:lumMod val="85000"/>
              <a:lumOff val="15000"/>
            </a:schemeClr>
          </a:solidFill>
        </p:spPr>
        <p:txBody>
          <a:bodyPr wrap="square">
            <a:spAutoFit/>
          </a:bodyPr>
          <a:lstStyle/>
          <a:p>
            <a:r>
              <a:rPr lang="es-MX" sz="1050" b="0" dirty="0">
                <a:solidFill>
                  <a:srgbClr val="6A9955"/>
                </a:solidFill>
                <a:effectLst/>
                <a:latin typeface="Consolas" panose="020B0609020204030204" pitchFamily="49" charset="0"/>
              </a:rPr>
              <a:t># Anclar en la parte superior (n) de la celda.</a:t>
            </a:r>
            <a:endParaRPr lang="es-MX" sz="1050" b="0" dirty="0">
              <a:solidFill>
                <a:srgbClr val="D4D4D4"/>
              </a:solidFill>
              <a:effectLst/>
              <a:latin typeface="Consolas" panose="020B0609020204030204" pitchFamily="49" charset="0"/>
            </a:endParaRPr>
          </a:p>
          <a:p>
            <a:r>
              <a:rPr lang="es-MX" sz="1050" b="0" dirty="0">
                <a:solidFill>
                  <a:srgbClr val="D4D4D4"/>
                </a:solidFill>
                <a:effectLst/>
                <a:latin typeface="Consolas" panose="020B0609020204030204" pitchFamily="49" charset="0"/>
              </a:rPr>
              <a:t>        </a:t>
            </a:r>
            <a:r>
              <a:rPr lang="es-MX" sz="1050" b="0" dirty="0" err="1">
                <a:solidFill>
                  <a:srgbClr val="9CDCFE"/>
                </a:solidFill>
                <a:effectLst/>
                <a:latin typeface="Consolas" panose="020B0609020204030204" pitchFamily="49" charset="0"/>
              </a:rPr>
              <a:t>self</a:t>
            </a:r>
            <a:r>
              <a:rPr lang="es-MX" sz="1050" b="0" dirty="0" err="1">
                <a:solidFill>
                  <a:srgbClr val="D4D4D4"/>
                </a:solidFill>
                <a:effectLst/>
                <a:latin typeface="Consolas" panose="020B0609020204030204" pitchFamily="49" charset="0"/>
              </a:rPr>
              <a:t>.</a:t>
            </a:r>
            <a:r>
              <a:rPr lang="es-MX" sz="1050" b="0" dirty="0" err="1">
                <a:solidFill>
                  <a:srgbClr val="9CDCFE"/>
                </a:solidFill>
                <a:effectLst/>
                <a:latin typeface="Consolas" panose="020B0609020204030204" pitchFamily="49" charset="0"/>
              </a:rPr>
              <a:t>entry</a:t>
            </a:r>
            <a:r>
              <a:rPr lang="es-MX" sz="1050" b="0" dirty="0" err="1">
                <a:solidFill>
                  <a:srgbClr val="D4D4D4"/>
                </a:solidFill>
                <a:effectLst/>
                <a:latin typeface="Consolas" panose="020B0609020204030204" pitchFamily="49" charset="0"/>
              </a:rPr>
              <a:t>.</a:t>
            </a:r>
            <a:r>
              <a:rPr lang="es-MX" sz="1050" b="0" dirty="0" err="1">
                <a:solidFill>
                  <a:srgbClr val="9CDCFE"/>
                </a:solidFill>
                <a:effectLst/>
                <a:latin typeface="Consolas" panose="020B0609020204030204" pitchFamily="49" charset="0"/>
              </a:rPr>
              <a:t>grid</a:t>
            </a:r>
            <a:r>
              <a:rPr lang="es-MX" sz="1050" b="0" dirty="0">
                <a:solidFill>
                  <a:srgbClr val="D4D4D4"/>
                </a:solidFill>
                <a:effectLst/>
                <a:latin typeface="Consolas" panose="020B0609020204030204" pitchFamily="49" charset="0"/>
              </a:rPr>
              <a:t>(</a:t>
            </a:r>
            <a:r>
              <a:rPr lang="es-MX" sz="1050" b="0" dirty="0" err="1">
                <a:solidFill>
                  <a:srgbClr val="9CDCFE"/>
                </a:solidFill>
                <a:effectLst/>
                <a:latin typeface="Consolas" panose="020B0609020204030204" pitchFamily="49" charset="0"/>
              </a:rPr>
              <a:t>row</a:t>
            </a:r>
            <a:r>
              <a:rPr lang="es-MX" sz="1050" b="0" dirty="0">
                <a:solidFill>
                  <a:srgbClr val="D4D4D4"/>
                </a:solidFill>
                <a:effectLst/>
                <a:latin typeface="Consolas" panose="020B0609020204030204" pitchFamily="49" charset="0"/>
              </a:rPr>
              <a:t>=</a:t>
            </a:r>
            <a:r>
              <a:rPr lang="es-MX" sz="1050" b="0" dirty="0">
                <a:solidFill>
                  <a:srgbClr val="B5CEA8"/>
                </a:solidFill>
                <a:effectLst/>
                <a:latin typeface="Consolas" panose="020B0609020204030204" pitchFamily="49" charset="0"/>
              </a:rPr>
              <a:t>0</a:t>
            </a:r>
            <a:r>
              <a:rPr lang="es-MX" sz="1050" b="0" dirty="0">
                <a:solidFill>
                  <a:srgbClr val="D4D4D4"/>
                </a:solidFill>
                <a:effectLst/>
                <a:latin typeface="Consolas" panose="020B0609020204030204" pitchFamily="49" charset="0"/>
              </a:rPr>
              <a:t>, </a:t>
            </a:r>
            <a:r>
              <a:rPr lang="es-MX" sz="1050" b="0" dirty="0" err="1">
                <a:solidFill>
                  <a:srgbClr val="9CDCFE"/>
                </a:solidFill>
                <a:effectLst/>
                <a:latin typeface="Consolas" panose="020B0609020204030204" pitchFamily="49" charset="0"/>
              </a:rPr>
              <a:t>column</a:t>
            </a:r>
            <a:r>
              <a:rPr lang="es-MX" sz="1050" b="0" dirty="0">
                <a:solidFill>
                  <a:srgbClr val="D4D4D4"/>
                </a:solidFill>
                <a:effectLst/>
                <a:latin typeface="Consolas" panose="020B0609020204030204" pitchFamily="49" charset="0"/>
              </a:rPr>
              <a:t>=</a:t>
            </a:r>
            <a:r>
              <a:rPr lang="es-MX" sz="1050" b="0" dirty="0">
                <a:solidFill>
                  <a:srgbClr val="B5CEA8"/>
                </a:solidFill>
                <a:effectLst/>
                <a:latin typeface="Consolas" panose="020B0609020204030204" pitchFamily="49" charset="0"/>
              </a:rPr>
              <a:t>0</a:t>
            </a:r>
            <a:r>
              <a:rPr lang="es-MX" sz="1050" b="0" dirty="0">
                <a:solidFill>
                  <a:srgbClr val="D4D4D4"/>
                </a:solidFill>
                <a:effectLst/>
                <a:latin typeface="Consolas" panose="020B0609020204030204" pitchFamily="49" charset="0"/>
              </a:rPr>
              <a:t>, </a:t>
            </a:r>
            <a:r>
              <a:rPr lang="es-MX" sz="1050" b="0" dirty="0" err="1">
                <a:solidFill>
                  <a:srgbClr val="9CDCFE"/>
                </a:solidFill>
                <a:effectLst/>
                <a:latin typeface="Consolas" panose="020B0609020204030204" pitchFamily="49" charset="0"/>
              </a:rPr>
              <a:t>sticky</a:t>
            </a:r>
            <a:r>
              <a:rPr lang="es-MX" sz="1050" b="0" dirty="0">
                <a:solidFill>
                  <a:srgbClr val="D4D4D4"/>
                </a:solidFill>
                <a:effectLst/>
                <a:latin typeface="Consolas" panose="020B0609020204030204" pitchFamily="49" charset="0"/>
              </a:rPr>
              <a:t>=</a:t>
            </a:r>
            <a:r>
              <a:rPr lang="es-MX" sz="1050" b="0" dirty="0">
                <a:solidFill>
                  <a:srgbClr val="CE9178"/>
                </a:solidFill>
                <a:effectLst/>
                <a:latin typeface="Consolas" panose="020B0609020204030204" pitchFamily="49" charset="0"/>
              </a:rPr>
              <a:t>"n"</a:t>
            </a:r>
            <a:r>
              <a:rPr lang="es-MX" sz="1050" b="0" dirty="0">
                <a:solidFill>
                  <a:srgbClr val="D4D4D4"/>
                </a:solidFill>
                <a:effectLst/>
                <a:latin typeface="Consolas" panose="020B0609020204030204" pitchFamily="49" charset="0"/>
              </a:rPr>
              <a:t>)</a:t>
            </a:r>
          </a:p>
          <a:p>
            <a:endParaRPr lang="es-MX" sz="1050" b="0" dirty="0">
              <a:solidFill>
                <a:srgbClr val="D4D4D4"/>
              </a:solidFill>
              <a:effectLst/>
              <a:latin typeface="Consolas" panose="020B0609020204030204" pitchFamily="49" charset="0"/>
            </a:endParaRPr>
          </a:p>
        </p:txBody>
      </p:sp>
      <p:sp>
        <p:nvSpPr>
          <p:cNvPr id="18" name="CuadroTexto 17">
            <a:extLst>
              <a:ext uri="{FF2B5EF4-FFF2-40B4-BE49-F238E27FC236}">
                <a16:creationId xmlns:a16="http://schemas.microsoft.com/office/drawing/2014/main" id="{BD4B166D-CDED-4162-8A7A-F55D675D21DA}"/>
              </a:ext>
            </a:extLst>
          </p:cNvPr>
          <p:cNvSpPr txBox="1"/>
          <p:nvPr/>
        </p:nvSpPr>
        <p:spPr>
          <a:xfrm>
            <a:off x="6849009" y="3213556"/>
            <a:ext cx="4907562" cy="430887"/>
          </a:xfrm>
          <a:prstGeom prst="rect">
            <a:avLst/>
          </a:prstGeom>
          <a:solidFill>
            <a:schemeClr val="tx1">
              <a:lumMod val="85000"/>
              <a:lumOff val="15000"/>
            </a:schemeClr>
          </a:solidFill>
        </p:spPr>
        <p:txBody>
          <a:bodyPr wrap="square">
            <a:spAutoFit/>
          </a:bodyPr>
          <a:lstStyle/>
          <a:p>
            <a:r>
              <a:rPr lang="es-MX" sz="1050" b="0" dirty="0">
                <a:solidFill>
                  <a:srgbClr val="D4D4D4"/>
                </a:solidFill>
                <a:effectLst/>
                <a:latin typeface="Consolas" panose="020B0609020204030204" pitchFamily="49" charset="0"/>
              </a:rPr>
              <a:t>        </a:t>
            </a:r>
            <a:r>
              <a:rPr lang="es-MX" sz="1050" b="0" dirty="0">
                <a:solidFill>
                  <a:srgbClr val="6A9955"/>
                </a:solidFill>
                <a:effectLst/>
                <a:latin typeface="Consolas" panose="020B0609020204030204" pitchFamily="49" charset="0"/>
              </a:rPr>
              <a:t># Expandir en todas las direcciones.</a:t>
            </a:r>
            <a:endParaRPr lang="es-MX" sz="1050" b="0" dirty="0">
              <a:solidFill>
                <a:srgbClr val="D4D4D4"/>
              </a:solidFill>
              <a:effectLst/>
              <a:latin typeface="Consolas" panose="020B0609020204030204" pitchFamily="49" charset="0"/>
            </a:endParaRPr>
          </a:p>
          <a:p>
            <a:r>
              <a:rPr lang="es-MX" sz="1050" b="0" dirty="0">
                <a:solidFill>
                  <a:srgbClr val="D4D4D4"/>
                </a:solidFill>
                <a:effectLst/>
                <a:latin typeface="Consolas" panose="020B0609020204030204" pitchFamily="49" charset="0"/>
              </a:rPr>
              <a:t>        </a:t>
            </a:r>
            <a:r>
              <a:rPr lang="es-MX" sz="1050" b="0" dirty="0" err="1">
                <a:solidFill>
                  <a:srgbClr val="9CDCFE"/>
                </a:solidFill>
                <a:effectLst/>
                <a:latin typeface="Consolas" panose="020B0609020204030204" pitchFamily="49" charset="0"/>
              </a:rPr>
              <a:t>self</a:t>
            </a:r>
            <a:r>
              <a:rPr lang="es-MX" sz="1050" b="0" dirty="0" err="1">
                <a:solidFill>
                  <a:srgbClr val="D4D4D4"/>
                </a:solidFill>
                <a:effectLst/>
                <a:latin typeface="Consolas" panose="020B0609020204030204" pitchFamily="49" charset="0"/>
              </a:rPr>
              <a:t>.</a:t>
            </a:r>
            <a:r>
              <a:rPr lang="es-MX" sz="1050" b="0" dirty="0" err="1">
                <a:solidFill>
                  <a:srgbClr val="9CDCFE"/>
                </a:solidFill>
                <a:effectLst/>
                <a:latin typeface="Consolas" panose="020B0609020204030204" pitchFamily="49" charset="0"/>
              </a:rPr>
              <a:t>entry</a:t>
            </a:r>
            <a:r>
              <a:rPr lang="es-MX" sz="1050" b="0" dirty="0" err="1">
                <a:solidFill>
                  <a:srgbClr val="D4D4D4"/>
                </a:solidFill>
                <a:effectLst/>
                <a:latin typeface="Consolas" panose="020B0609020204030204" pitchFamily="49" charset="0"/>
              </a:rPr>
              <a:t>.</a:t>
            </a:r>
            <a:r>
              <a:rPr lang="es-MX" sz="1050" b="0" dirty="0" err="1">
                <a:solidFill>
                  <a:srgbClr val="9CDCFE"/>
                </a:solidFill>
                <a:effectLst/>
                <a:latin typeface="Consolas" panose="020B0609020204030204" pitchFamily="49" charset="0"/>
              </a:rPr>
              <a:t>grid</a:t>
            </a:r>
            <a:r>
              <a:rPr lang="es-MX" sz="1050" b="0" dirty="0">
                <a:solidFill>
                  <a:srgbClr val="D4D4D4"/>
                </a:solidFill>
                <a:effectLst/>
                <a:latin typeface="Consolas" panose="020B0609020204030204" pitchFamily="49" charset="0"/>
              </a:rPr>
              <a:t>(</a:t>
            </a:r>
            <a:r>
              <a:rPr lang="es-MX" sz="1050" b="0" dirty="0" err="1">
                <a:solidFill>
                  <a:srgbClr val="9CDCFE"/>
                </a:solidFill>
                <a:effectLst/>
                <a:latin typeface="Consolas" panose="020B0609020204030204" pitchFamily="49" charset="0"/>
              </a:rPr>
              <a:t>row</a:t>
            </a:r>
            <a:r>
              <a:rPr lang="es-MX" sz="1050" b="0" dirty="0">
                <a:solidFill>
                  <a:srgbClr val="D4D4D4"/>
                </a:solidFill>
                <a:effectLst/>
                <a:latin typeface="Consolas" panose="020B0609020204030204" pitchFamily="49" charset="0"/>
              </a:rPr>
              <a:t>=</a:t>
            </a:r>
            <a:r>
              <a:rPr lang="es-MX" sz="1050" b="0" dirty="0">
                <a:solidFill>
                  <a:srgbClr val="B5CEA8"/>
                </a:solidFill>
                <a:effectLst/>
                <a:latin typeface="Consolas" panose="020B0609020204030204" pitchFamily="49" charset="0"/>
              </a:rPr>
              <a:t>0</a:t>
            </a:r>
            <a:r>
              <a:rPr lang="es-MX" sz="1050" b="0" dirty="0">
                <a:solidFill>
                  <a:srgbClr val="D4D4D4"/>
                </a:solidFill>
                <a:effectLst/>
                <a:latin typeface="Consolas" panose="020B0609020204030204" pitchFamily="49" charset="0"/>
              </a:rPr>
              <a:t>, </a:t>
            </a:r>
            <a:r>
              <a:rPr lang="es-MX" sz="1050" b="0" dirty="0" err="1">
                <a:solidFill>
                  <a:srgbClr val="9CDCFE"/>
                </a:solidFill>
                <a:effectLst/>
                <a:latin typeface="Consolas" panose="020B0609020204030204" pitchFamily="49" charset="0"/>
              </a:rPr>
              <a:t>column</a:t>
            </a:r>
            <a:r>
              <a:rPr lang="es-MX" sz="1050" b="0" dirty="0">
                <a:solidFill>
                  <a:srgbClr val="D4D4D4"/>
                </a:solidFill>
                <a:effectLst/>
                <a:latin typeface="Consolas" panose="020B0609020204030204" pitchFamily="49" charset="0"/>
              </a:rPr>
              <a:t>=</a:t>
            </a:r>
            <a:r>
              <a:rPr lang="es-MX" sz="1050" b="0" dirty="0">
                <a:solidFill>
                  <a:srgbClr val="B5CEA8"/>
                </a:solidFill>
                <a:effectLst/>
                <a:latin typeface="Consolas" panose="020B0609020204030204" pitchFamily="49" charset="0"/>
              </a:rPr>
              <a:t>0</a:t>
            </a:r>
            <a:r>
              <a:rPr lang="es-MX" sz="1050" b="0" dirty="0">
                <a:solidFill>
                  <a:srgbClr val="D4D4D4"/>
                </a:solidFill>
                <a:effectLst/>
                <a:latin typeface="Consolas" panose="020B0609020204030204" pitchFamily="49" charset="0"/>
              </a:rPr>
              <a:t>, </a:t>
            </a:r>
            <a:r>
              <a:rPr lang="es-MX" sz="1050" b="0" dirty="0" err="1">
                <a:solidFill>
                  <a:srgbClr val="9CDCFE"/>
                </a:solidFill>
                <a:effectLst/>
                <a:latin typeface="Consolas" panose="020B0609020204030204" pitchFamily="49" charset="0"/>
              </a:rPr>
              <a:t>sticky</a:t>
            </a:r>
            <a:r>
              <a:rPr lang="es-MX" sz="1050" b="0" dirty="0">
                <a:solidFill>
                  <a:srgbClr val="D4D4D4"/>
                </a:solidFill>
                <a:effectLst/>
                <a:latin typeface="Consolas" panose="020B0609020204030204" pitchFamily="49" charset="0"/>
              </a:rPr>
              <a:t>=</a:t>
            </a:r>
            <a:r>
              <a:rPr lang="es-MX" sz="1050" b="0" dirty="0">
                <a:solidFill>
                  <a:srgbClr val="CE9178"/>
                </a:solidFill>
                <a:effectLst/>
                <a:latin typeface="Consolas" panose="020B0609020204030204" pitchFamily="49" charset="0"/>
              </a:rPr>
              <a:t>"</a:t>
            </a:r>
            <a:r>
              <a:rPr lang="es-MX" sz="1050" b="0" dirty="0" err="1">
                <a:solidFill>
                  <a:srgbClr val="CE9178"/>
                </a:solidFill>
                <a:effectLst/>
                <a:latin typeface="Consolas" panose="020B0609020204030204" pitchFamily="49" charset="0"/>
              </a:rPr>
              <a:t>nsew</a:t>
            </a:r>
            <a:r>
              <a:rPr lang="es-MX" sz="1050" b="0" dirty="0">
                <a:solidFill>
                  <a:srgbClr val="CE9178"/>
                </a:solidFill>
                <a:effectLst/>
                <a:latin typeface="Consolas" panose="020B0609020204030204" pitchFamily="49" charset="0"/>
              </a:rPr>
              <a:t>"</a:t>
            </a:r>
            <a:r>
              <a:rPr lang="es-MX" sz="1050" b="0" dirty="0">
                <a:solidFill>
                  <a:srgbClr val="D4D4D4"/>
                </a:solidFill>
                <a:effectLst/>
                <a:latin typeface="Consolas" panose="020B0609020204030204" pitchFamily="49" charset="0"/>
              </a:rPr>
              <a:t>)</a:t>
            </a:r>
          </a:p>
        </p:txBody>
      </p:sp>
      <p:sp>
        <p:nvSpPr>
          <p:cNvPr id="20" name="CuadroTexto 19">
            <a:extLst>
              <a:ext uri="{FF2B5EF4-FFF2-40B4-BE49-F238E27FC236}">
                <a16:creationId xmlns:a16="http://schemas.microsoft.com/office/drawing/2014/main" id="{DD98FE42-E529-99CA-82A7-09BCCDFD9478}"/>
              </a:ext>
            </a:extLst>
          </p:cNvPr>
          <p:cNvSpPr txBox="1"/>
          <p:nvPr/>
        </p:nvSpPr>
        <p:spPr>
          <a:xfrm>
            <a:off x="6919724" y="5952105"/>
            <a:ext cx="5059621" cy="253916"/>
          </a:xfrm>
          <a:prstGeom prst="rect">
            <a:avLst/>
          </a:prstGeom>
          <a:solidFill>
            <a:schemeClr val="tx1">
              <a:lumMod val="85000"/>
              <a:lumOff val="15000"/>
            </a:schemeClr>
          </a:solidFill>
        </p:spPr>
        <p:txBody>
          <a:bodyPr wrap="square">
            <a:spAutoFit/>
          </a:bodyPr>
          <a:lstStyle/>
          <a:p>
            <a:r>
              <a:rPr lang="es-AR" sz="1050" b="0" dirty="0" err="1">
                <a:solidFill>
                  <a:srgbClr val="9CDCFE"/>
                </a:solidFill>
                <a:effectLst/>
                <a:latin typeface="Consolas" panose="020B0609020204030204" pitchFamily="49" charset="0"/>
              </a:rPr>
              <a:t>self</a:t>
            </a:r>
            <a:r>
              <a:rPr lang="es-AR" sz="1050" b="0" dirty="0" err="1">
                <a:solidFill>
                  <a:srgbClr val="D4D4D4"/>
                </a:solidFill>
                <a:effectLst/>
                <a:latin typeface="Consolas" panose="020B0609020204030204" pitchFamily="49" charset="0"/>
              </a:rPr>
              <a:t>.</a:t>
            </a:r>
            <a:r>
              <a:rPr lang="es-AR" sz="1050" b="0" dirty="0" err="1">
                <a:solidFill>
                  <a:srgbClr val="9CDCFE"/>
                </a:solidFill>
                <a:effectLst/>
                <a:latin typeface="Consolas" panose="020B0609020204030204" pitchFamily="49" charset="0"/>
              </a:rPr>
              <a:t>entry</a:t>
            </a:r>
            <a:r>
              <a:rPr lang="es-AR" sz="1050" b="0" dirty="0" err="1">
                <a:solidFill>
                  <a:srgbClr val="D4D4D4"/>
                </a:solidFill>
                <a:effectLst/>
                <a:latin typeface="Consolas" panose="020B0609020204030204" pitchFamily="49" charset="0"/>
              </a:rPr>
              <a:t>.</a:t>
            </a:r>
            <a:r>
              <a:rPr lang="es-AR" sz="1050" b="0" dirty="0" err="1">
                <a:solidFill>
                  <a:srgbClr val="9CDCFE"/>
                </a:solidFill>
                <a:effectLst/>
                <a:latin typeface="Consolas" panose="020B0609020204030204" pitchFamily="49" charset="0"/>
              </a:rPr>
              <a:t>grid</a:t>
            </a:r>
            <a:r>
              <a:rPr lang="es-AR" sz="1050" b="0" dirty="0">
                <a:solidFill>
                  <a:srgbClr val="D4D4D4"/>
                </a:solidFill>
                <a:effectLst/>
                <a:latin typeface="Consolas" panose="020B0609020204030204" pitchFamily="49" charset="0"/>
              </a:rPr>
              <a:t>(</a:t>
            </a:r>
            <a:r>
              <a:rPr lang="es-AR" sz="1050" b="0" dirty="0" err="1">
                <a:solidFill>
                  <a:srgbClr val="9CDCFE"/>
                </a:solidFill>
                <a:effectLst/>
                <a:latin typeface="Consolas" panose="020B0609020204030204" pitchFamily="49" charset="0"/>
              </a:rPr>
              <a:t>row</a:t>
            </a:r>
            <a:r>
              <a:rPr lang="es-AR" sz="1050" b="0" dirty="0">
                <a:solidFill>
                  <a:srgbClr val="D4D4D4"/>
                </a:solidFill>
                <a:effectLst/>
                <a:latin typeface="Consolas" panose="020B0609020204030204" pitchFamily="49" charset="0"/>
              </a:rPr>
              <a:t>=</a:t>
            </a:r>
            <a:r>
              <a:rPr lang="es-AR" sz="1050" b="0" dirty="0">
                <a:solidFill>
                  <a:srgbClr val="B5CEA8"/>
                </a:solidFill>
                <a:effectLst/>
                <a:latin typeface="Consolas" panose="020B0609020204030204" pitchFamily="49" charset="0"/>
              </a:rPr>
              <a:t>0</a:t>
            </a:r>
            <a:r>
              <a:rPr lang="es-AR" sz="1050" b="0" dirty="0">
                <a:solidFill>
                  <a:srgbClr val="D4D4D4"/>
                </a:solidFill>
                <a:effectLst/>
                <a:latin typeface="Consolas" panose="020B0609020204030204" pitchFamily="49" charset="0"/>
              </a:rPr>
              <a:t>, </a:t>
            </a:r>
            <a:r>
              <a:rPr lang="es-AR" sz="1050" b="0" dirty="0" err="1">
                <a:solidFill>
                  <a:srgbClr val="9CDCFE"/>
                </a:solidFill>
                <a:effectLst/>
                <a:latin typeface="Consolas" panose="020B0609020204030204" pitchFamily="49" charset="0"/>
              </a:rPr>
              <a:t>column</a:t>
            </a:r>
            <a:r>
              <a:rPr lang="es-AR" sz="1050" b="0" dirty="0">
                <a:solidFill>
                  <a:srgbClr val="D4D4D4"/>
                </a:solidFill>
                <a:effectLst/>
                <a:latin typeface="Consolas" panose="020B0609020204030204" pitchFamily="49" charset="0"/>
              </a:rPr>
              <a:t>=</a:t>
            </a:r>
            <a:r>
              <a:rPr lang="es-AR" sz="1050" b="0" dirty="0">
                <a:solidFill>
                  <a:srgbClr val="B5CEA8"/>
                </a:solidFill>
                <a:effectLst/>
                <a:latin typeface="Consolas" panose="020B0609020204030204" pitchFamily="49" charset="0"/>
              </a:rPr>
              <a:t>0</a:t>
            </a:r>
            <a:r>
              <a:rPr lang="es-AR" sz="1050" b="0" dirty="0">
                <a:solidFill>
                  <a:srgbClr val="D4D4D4"/>
                </a:solidFill>
                <a:effectLst/>
                <a:latin typeface="Consolas" panose="020B0609020204030204" pitchFamily="49" charset="0"/>
              </a:rPr>
              <a:t>, </a:t>
            </a:r>
            <a:r>
              <a:rPr lang="es-AR" sz="1050" b="0" dirty="0" err="1">
                <a:solidFill>
                  <a:srgbClr val="9CDCFE"/>
                </a:solidFill>
                <a:effectLst/>
                <a:latin typeface="Consolas" panose="020B0609020204030204" pitchFamily="49" charset="0"/>
              </a:rPr>
              <a:t>sticky</a:t>
            </a:r>
            <a:r>
              <a:rPr lang="es-AR" sz="1050" b="0" dirty="0">
                <a:solidFill>
                  <a:srgbClr val="D4D4D4"/>
                </a:solidFill>
                <a:effectLst/>
                <a:latin typeface="Consolas" panose="020B0609020204030204" pitchFamily="49" charset="0"/>
              </a:rPr>
              <a:t>=</a:t>
            </a:r>
            <a:r>
              <a:rPr lang="es-AR" sz="1050" b="0" dirty="0">
                <a:solidFill>
                  <a:srgbClr val="CE9178"/>
                </a:solidFill>
                <a:effectLst/>
                <a:latin typeface="Consolas" panose="020B0609020204030204" pitchFamily="49" charset="0"/>
              </a:rPr>
              <a:t>"</a:t>
            </a:r>
            <a:r>
              <a:rPr lang="es-AR" sz="1050" b="0" dirty="0" err="1">
                <a:solidFill>
                  <a:srgbClr val="CE9178"/>
                </a:solidFill>
                <a:effectLst/>
                <a:latin typeface="Consolas" panose="020B0609020204030204" pitchFamily="49" charset="0"/>
              </a:rPr>
              <a:t>nsew</a:t>
            </a:r>
            <a:r>
              <a:rPr lang="es-AR" sz="1050" b="0" dirty="0">
                <a:solidFill>
                  <a:srgbClr val="CE9178"/>
                </a:solidFill>
                <a:effectLst/>
                <a:latin typeface="Consolas" panose="020B0609020204030204" pitchFamily="49" charset="0"/>
              </a:rPr>
              <a:t>"</a:t>
            </a:r>
            <a:r>
              <a:rPr lang="es-AR" sz="1050" b="0" dirty="0">
                <a:solidFill>
                  <a:srgbClr val="D4D4D4"/>
                </a:solidFill>
                <a:effectLst/>
                <a:latin typeface="Consolas" panose="020B0609020204030204" pitchFamily="49" charset="0"/>
              </a:rPr>
              <a:t>, </a:t>
            </a:r>
            <a:r>
              <a:rPr lang="es-AR" sz="1050" b="0" dirty="0" err="1">
                <a:solidFill>
                  <a:srgbClr val="9CDCFE"/>
                </a:solidFill>
                <a:effectLst/>
                <a:latin typeface="Consolas" panose="020B0609020204030204" pitchFamily="49" charset="0"/>
              </a:rPr>
              <a:t>padx</a:t>
            </a:r>
            <a:r>
              <a:rPr lang="es-AR" sz="1050" b="0" dirty="0">
                <a:solidFill>
                  <a:srgbClr val="D4D4D4"/>
                </a:solidFill>
                <a:effectLst/>
                <a:latin typeface="Consolas" panose="020B0609020204030204" pitchFamily="49" charset="0"/>
              </a:rPr>
              <a:t>=</a:t>
            </a:r>
            <a:r>
              <a:rPr lang="es-AR" sz="1050" b="0" dirty="0">
                <a:solidFill>
                  <a:srgbClr val="B5CEA8"/>
                </a:solidFill>
                <a:effectLst/>
                <a:latin typeface="Consolas" panose="020B0609020204030204" pitchFamily="49" charset="0"/>
              </a:rPr>
              <a:t>10</a:t>
            </a:r>
            <a:r>
              <a:rPr lang="es-AR" sz="1050" b="0" dirty="0">
                <a:solidFill>
                  <a:srgbClr val="D4D4D4"/>
                </a:solidFill>
                <a:effectLst/>
                <a:latin typeface="Consolas" panose="020B0609020204030204" pitchFamily="49" charset="0"/>
              </a:rPr>
              <a:t>, </a:t>
            </a:r>
            <a:r>
              <a:rPr lang="es-AR" sz="1050" b="0" dirty="0" err="1">
                <a:solidFill>
                  <a:srgbClr val="9CDCFE"/>
                </a:solidFill>
                <a:effectLst/>
                <a:latin typeface="Consolas" panose="020B0609020204030204" pitchFamily="49" charset="0"/>
              </a:rPr>
              <a:t>pady</a:t>
            </a:r>
            <a:r>
              <a:rPr lang="es-AR" sz="1050" b="0" dirty="0">
                <a:solidFill>
                  <a:srgbClr val="D4D4D4"/>
                </a:solidFill>
                <a:effectLst/>
                <a:latin typeface="Consolas" panose="020B0609020204030204" pitchFamily="49" charset="0"/>
              </a:rPr>
              <a:t>=</a:t>
            </a:r>
            <a:r>
              <a:rPr lang="es-AR" sz="1050" b="0" dirty="0">
                <a:solidFill>
                  <a:srgbClr val="B5CEA8"/>
                </a:solidFill>
                <a:effectLst/>
                <a:latin typeface="Consolas" panose="020B0609020204030204" pitchFamily="49" charset="0"/>
              </a:rPr>
              <a:t>10</a:t>
            </a:r>
            <a:r>
              <a:rPr lang="es-AR" sz="1050" b="0" dirty="0">
                <a:solidFill>
                  <a:srgbClr val="D4D4D4"/>
                </a:solidFill>
                <a:effectLst/>
                <a:latin typeface="Consolas" panose="020B0609020204030204" pitchFamily="49" charset="0"/>
              </a:rPr>
              <a:t>)</a:t>
            </a:r>
          </a:p>
        </p:txBody>
      </p:sp>
      <p:sp>
        <p:nvSpPr>
          <p:cNvPr id="22" name="CuadroTexto 21">
            <a:extLst>
              <a:ext uri="{FF2B5EF4-FFF2-40B4-BE49-F238E27FC236}">
                <a16:creationId xmlns:a16="http://schemas.microsoft.com/office/drawing/2014/main" id="{81E640C7-FFF2-9139-9923-7DFAABE7DA41}"/>
              </a:ext>
            </a:extLst>
          </p:cNvPr>
          <p:cNvSpPr txBox="1"/>
          <p:nvPr/>
        </p:nvSpPr>
        <p:spPr>
          <a:xfrm>
            <a:off x="6803452" y="62926"/>
            <a:ext cx="699230" cy="461665"/>
          </a:xfrm>
          <a:prstGeom prst="rect">
            <a:avLst/>
          </a:prstGeom>
          <a:noFill/>
        </p:spPr>
        <p:txBody>
          <a:bodyPr wrap="none" rtlCol="0">
            <a:spAutoFit/>
          </a:bodyPr>
          <a:lstStyle/>
          <a:p>
            <a:r>
              <a:rPr lang="es-AR" sz="2400" dirty="0" err="1">
                <a:solidFill>
                  <a:schemeClr val="accent1">
                    <a:lumMod val="75000"/>
                  </a:schemeClr>
                </a:solidFill>
                <a:effectLst>
                  <a:outerShdw blurRad="38100" dist="38100" dir="2700000" algn="tl">
                    <a:srgbClr val="000000">
                      <a:alpha val="43137"/>
                    </a:srgbClr>
                  </a:outerShdw>
                </a:effectLst>
              </a:rPr>
              <a:t>grid</a:t>
            </a:r>
            <a:endParaRPr lang="es-AR" sz="2400" dirty="0">
              <a:solidFill>
                <a:schemeClr val="accent1">
                  <a:lumMod val="75000"/>
                </a:schemeClr>
              </a:solidFill>
              <a:effectLst>
                <a:outerShdw blurRad="38100" dist="38100" dir="2700000" algn="tl">
                  <a:srgbClr val="000000">
                    <a:alpha val="43137"/>
                  </a:srgbClr>
                </a:outerShdw>
              </a:effectLst>
            </a:endParaRPr>
          </a:p>
        </p:txBody>
      </p:sp>
      <p:pic>
        <p:nvPicPr>
          <p:cNvPr id="5" name="Cámara 4">
            <a:extLst>
              <a:ext uri="{FF2B5EF4-FFF2-40B4-BE49-F238E27FC236}">
                <a16:creationId xmlns:a16="http://schemas.microsoft.com/office/drawing/2014/main" id="{CFBF6121-F183-C757-CE96-D24C8F286398}"/>
              </a:ext>
            </a:extLst>
          </p:cNvPr>
          <p:cNvPicPr>
            <a:picLocks noChangeAspect="1"/>
            <a:extLst>
              <a:ext uri="{51228E76-BA90-4043-B771-695A4F85340A}">
                <alf:liveFeedProps xmlns:alf="http://schemas.microsoft.com/office/drawing/2021/livefeed"/>
              </a:ext>
            </a:extLst>
          </p:cNvPicPr>
          <p:nvPr/>
        </p:nvPicPr>
        <p:blipFill>
          <a:blip r:embed="rId8">
            <a:extLst>
              <a:ext uri="{96DAC541-7B7A-43D3-8B79-37D633B846F1}">
                <asvg:svgBlip xmlns:asvg="http://schemas.microsoft.com/office/drawing/2016/SVG/main" r:embed="rId9"/>
              </a:ext>
            </a:extLst>
          </a:blip>
          <a:stretch>
            <a:fillRect/>
          </a:stretch>
        </p:blipFill>
        <p:spPr>
          <a:xfrm>
            <a:off x="10579391" y="78683"/>
            <a:ext cx="1539112" cy="1539112"/>
          </a:xfrm>
          <a:prstGeom prst="ellipse">
            <a:avLst/>
          </a:prstGeom>
          <a:ln>
            <a:noFill/>
          </a:ln>
          <a:effectLst>
            <a:outerShdw blurRad="190500" algn="tl" rotWithShape="0">
              <a:srgbClr val="000000">
                <a:alpha val="30000"/>
              </a:srgbClr>
            </a:outerShdw>
          </a:effectLst>
        </p:spPr>
      </p:pic>
    </p:spTree>
    <p:extLst>
      <p:ext uri="{BB962C8B-B14F-4D97-AF65-F5344CB8AC3E}">
        <p14:creationId xmlns:p14="http://schemas.microsoft.com/office/powerpoint/2010/main" val="403441802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Marcador de posición de imagen 11" descr="Imagen en blanco y negro">
            <a:extLst>
              <a:ext uri="{FF2B5EF4-FFF2-40B4-BE49-F238E27FC236}">
                <a16:creationId xmlns:a16="http://schemas.microsoft.com/office/drawing/2014/main" id="{616419AE-0FC1-B6F5-A3D6-D5B249750254}"/>
              </a:ext>
            </a:extLst>
          </p:cNvPr>
          <p:cNvPicPr>
            <a:picLocks noGrp="1" noChangeAspect="1"/>
          </p:cNvPicPr>
          <p:nvPr>
            <p:ph type="pic" idx="11"/>
          </p:nvPr>
        </p:nvPicPr>
        <p:blipFill>
          <a:blip r:embed="rId2">
            <a:extLst>
              <a:ext uri="{28A0092B-C50C-407E-A947-70E740481C1C}">
                <a14:useLocalDpi xmlns:a14="http://schemas.microsoft.com/office/drawing/2010/main" val="0"/>
              </a:ext>
            </a:extLst>
          </a:blip>
          <a:srcRect t="5984" b="5984"/>
          <a:stretch>
            <a:fillRect/>
          </a:stretch>
        </p:blipFill>
        <p:spPr/>
      </p:pic>
      <p:sp>
        <p:nvSpPr>
          <p:cNvPr id="3" name="CuadroTexto 2">
            <a:extLst>
              <a:ext uri="{FF2B5EF4-FFF2-40B4-BE49-F238E27FC236}">
                <a16:creationId xmlns:a16="http://schemas.microsoft.com/office/drawing/2014/main" id="{4FA5DEA9-94D0-2BE4-18FA-F93147AED449}"/>
              </a:ext>
            </a:extLst>
          </p:cNvPr>
          <p:cNvSpPr txBox="1"/>
          <p:nvPr/>
        </p:nvSpPr>
        <p:spPr>
          <a:xfrm>
            <a:off x="190500" y="114692"/>
            <a:ext cx="6096000" cy="523220"/>
          </a:xfrm>
          <a:prstGeom prst="rect">
            <a:avLst/>
          </a:prstGeom>
          <a:noFill/>
        </p:spPr>
        <p:txBody>
          <a:bodyPr wrap="square">
            <a:spAutoFit/>
          </a:bodyPr>
          <a:lstStyle/>
          <a:p>
            <a:pPr algn="l"/>
            <a:r>
              <a:rPr lang="es-MX" sz="2800" b="0" i="0">
                <a:solidFill>
                  <a:srgbClr val="444444"/>
                </a:solidFill>
                <a:effectLst/>
                <a:latin typeface="-apple-system"/>
              </a:rPr>
              <a:t>Introducción a Tcl/Tk (tkinter)</a:t>
            </a:r>
            <a:endParaRPr lang="es-AR" sz="2800" b="0" i="0" dirty="0">
              <a:solidFill>
                <a:srgbClr val="444444"/>
              </a:solidFill>
              <a:effectLst/>
              <a:latin typeface="-apple-system"/>
            </a:endParaRPr>
          </a:p>
        </p:txBody>
      </p:sp>
      <p:sp>
        <p:nvSpPr>
          <p:cNvPr id="4" name="CuadroTexto 3">
            <a:extLst>
              <a:ext uri="{FF2B5EF4-FFF2-40B4-BE49-F238E27FC236}">
                <a16:creationId xmlns:a16="http://schemas.microsoft.com/office/drawing/2014/main" id="{82EE2B39-7C59-F184-F3E3-1AFE2AE3492A}"/>
              </a:ext>
            </a:extLst>
          </p:cNvPr>
          <p:cNvSpPr txBox="1"/>
          <p:nvPr/>
        </p:nvSpPr>
        <p:spPr>
          <a:xfrm>
            <a:off x="4822652" y="6493021"/>
            <a:ext cx="1559723" cy="307777"/>
          </a:xfrm>
          <a:prstGeom prst="rect">
            <a:avLst/>
          </a:prstGeom>
          <a:solidFill>
            <a:schemeClr val="accent1"/>
          </a:solidFill>
          <a:ln>
            <a:solidFill>
              <a:schemeClr val="accent1"/>
            </a:solidFill>
          </a:ln>
        </p:spPr>
        <p:txBody>
          <a:bodyPr wrap="square">
            <a:spAutoFit/>
          </a:bodyPr>
          <a:lstStyle/>
          <a:p>
            <a:pPr algn="ctr"/>
            <a:r>
              <a:rPr lang="es-MX" sz="1400" dirty="0">
                <a:solidFill>
                  <a:schemeClr val="accent1">
                    <a:lumMod val="75000"/>
                  </a:schemeClr>
                </a:solidFill>
              </a:rPr>
              <a:t>Acceso al </a:t>
            </a:r>
            <a:r>
              <a:rPr lang="es-MX" sz="1400" dirty="0">
                <a:solidFill>
                  <a:schemeClr val="bg1"/>
                </a:solidFill>
                <a:hlinkClick r:id="rId3" action="ppaction://hlinkfile"/>
              </a:rPr>
              <a:t>IDLE</a:t>
            </a:r>
            <a:endParaRPr lang="es-AR" sz="1400" dirty="0"/>
          </a:p>
        </p:txBody>
      </p:sp>
      <p:pic>
        <p:nvPicPr>
          <p:cNvPr id="13" name="Imagen 12">
            <a:extLst>
              <a:ext uri="{FF2B5EF4-FFF2-40B4-BE49-F238E27FC236}">
                <a16:creationId xmlns:a16="http://schemas.microsoft.com/office/drawing/2014/main" id="{C8648B35-4F12-B49D-8F57-6F0792835852}"/>
              </a:ext>
            </a:extLst>
          </p:cNvPr>
          <p:cNvPicPr>
            <a:picLocks noChangeAspect="1"/>
          </p:cNvPicPr>
          <p:nvPr/>
        </p:nvPicPr>
        <p:blipFill>
          <a:blip r:embed="rId4"/>
          <a:stretch>
            <a:fillRect/>
          </a:stretch>
        </p:blipFill>
        <p:spPr>
          <a:xfrm>
            <a:off x="10951203" y="6392574"/>
            <a:ext cx="914400" cy="254336"/>
          </a:xfrm>
          <a:prstGeom prst="rect">
            <a:avLst/>
          </a:prstGeom>
        </p:spPr>
      </p:pic>
      <p:sp>
        <p:nvSpPr>
          <p:cNvPr id="2" name="CuadroTexto 1">
            <a:extLst>
              <a:ext uri="{FF2B5EF4-FFF2-40B4-BE49-F238E27FC236}">
                <a16:creationId xmlns:a16="http://schemas.microsoft.com/office/drawing/2014/main" id="{1D6947C7-4BE0-4C7D-5EC4-A0508477F393}"/>
              </a:ext>
            </a:extLst>
          </p:cNvPr>
          <p:cNvSpPr txBox="1"/>
          <p:nvPr/>
        </p:nvSpPr>
        <p:spPr>
          <a:xfrm>
            <a:off x="227171" y="609100"/>
            <a:ext cx="4348370" cy="646331"/>
          </a:xfrm>
          <a:prstGeom prst="rect">
            <a:avLst/>
          </a:prstGeom>
          <a:noFill/>
        </p:spPr>
        <p:txBody>
          <a:bodyPr wrap="none" rtlCol="0">
            <a:spAutoFit/>
          </a:bodyPr>
          <a:lstStyle/>
          <a:p>
            <a:r>
              <a:rPr lang="es-AR" dirty="0"/>
              <a:t> </a:t>
            </a:r>
            <a:r>
              <a:rPr lang="es-MX" dirty="0"/>
              <a:t>Posicionar elementos en </a:t>
            </a:r>
            <a:r>
              <a:rPr lang="es-MX" dirty="0" err="1"/>
              <a:t>Tcl</a:t>
            </a:r>
            <a:r>
              <a:rPr lang="es-MX" dirty="0"/>
              <a:t>/</a:t>
            </a:r>
            <a:r>
              <a:rPr lang="es-MX" dirty="0" err="1"/>
              <a:t>Tk</a:t>
            </a:r>
            <a:r>
              <a:rPr lang="es-MX" dirty="0"/>
              <a:t> (</a:t>
            </a:r>
            <a:r>
              <a:rPr lang="es-MX" dirty="0" err="1"/>
              <a:t>tkinter</a:t>
            </a:r>
            <a:r>
              <a:rPr lang="es-MX" dirty="0"/>
              <a:t>) </a:t>
            </a:r>
            <a:br>
              <a:rPr lang="es-MX" dirty="0"/>
            </a:br>
            <a:r>
              <a:rPr lang="es-MX" b="1" dirty="0"/>
              <a:t>Manejo en forma de grilla (</a:t>
            </a:r>
            <a:r>
              <a:rPr lang="es-MX" b="1" dirty="0" err="1"/>
              <a:t>grid</a:t>
            </a:r>
            <a:r>
              <a:rPr lang="es-MX" b="1" dirty="0"/>
              <a:t>) </a:t>
            </a:r>
            <a:endParaRPr lang="es-AR" b="1" dirty="0"/>
          </a:p>
        </p:txBody>
      </p:sp>
      <p:sp>
        <p:nvSpPr>
          <p:cNvPr id="8" name="CuadroTexto 7">
            <a:extLst>
              <a:ext uri="{FF2B5EF4-FFF2-40B4-BE49-F238E27FC236}">
                <a16:creationId xmlns:a16="http://schemas.microsoft.com/office/drawing/2014/main" id="{9600AA6D-A4EF-3F22-D264-8DCB581F6CEC}"/>
              </a:ext>
            </a:extLst>
          </p:cNvPr>
          <p:cNvSpPr txBox="1"/>
          <p:nvPr/>
        </p:nvSpPr>
        <p:spPr>
          <a:xfrm>
            <a:off x="227171" y="1437116"/>
            <a:ext cx="5418886" cy="5262979"/>
          </a:xfrm>
          <a:prstGeom prst="rect">
            <a:avLst/>
          </a:prstGeom>
          <a:noFill/>
        </p:spPr>
        <p:txBody>
          <a:bodyPr wrap="square">
            <a:spAutoFit/>
          </a:bodyPr>
          <a:lstStyle/>
          <a:p>
            <a:r>
              <a:rPr lang="es-MX" sz="1200" dirty="0"/>
              <a:t>Por último, el método de grillas en </a:t>
            </a:r>
            <a:r>
              <a:rPr lang="es-MX" sz="1200" dirty="0" err="1"/>
              <a:t>Tk</a:t>
            </a:r>
            <a:r>
              <a:rPr lang="es-MX" sz="1200" dirty="0"/>
              <a:t> permite configurar en qué medida se expanden las columnas y filas. Por ejemplo, consideremos el siguiente código.</a:t>
            </a:r>
          </a:p>
          <a:p>
            <a:endParaRPr lang="es-MX" sz="1200" dirty="0"/>
          </a:p>
          <a:p>
            <a:endParaRPr lang="es-MX" sz="1200" dirty="0"/>
          </a:p>
          <a:p>
            <a:endParaRPr lang="es-MX" sz="1200" dirty="0"/>
          </a:p>
          <a:p>
            <a:endParaRPr lang="es-MX" sz="1200" dirty="0"/>
          </a:p>
          <a:p>
            <a:endParaRPr lang="es-MX" sz="1200" dirty="0"/>
          </a:p>
          <a:p>
            <a:endParaRPr lang="es-MX" sz="1200" dirty="0"/>
          </a:p>
          <a:p>
            <a:endParaRPr lang="es-MX" sz="1200" dirty="0"/>
          </a:p>
          <a:p>
            <a:endParaRPr lang="es-MX" sz="1200" dirty="0"/>
          </a:p>
          <a:p>
            <a:endParaRPr lang="es-MX" sz="1200" dirty="0"/>
          </a:p>
          <a:p>
            <a:endParaRPr lang="es-MX" sz="1200" dirty="0"/>
          </a:p>
          <a:p>
            <a:endParaRPr lang="es-MX" sz="1200" dirty="0"/>
          </a:p>
          <a:p>
            <a:endParaRPr lang="es-MX" sz="1200" dirty="0"/>
          </a:p>
          <a:p>
            <a:endParaRPr lang="es-MX" sz="1200" dirty="0"/>
          </a:p>
          <a:p>
            <a:endParaRPr lang="es-MX" sz="1200" dirty="0"/>
          </a:p>
          <a:p>
            <a:endParaRPr lang="es-MX" sz="1200" dirty="0"/>
          </a:p>
          <a:p>
            <a:endParaRPr lang="es-MX" sz="1200" dirty="0"/>
          </a:p>
          <a:p>
            <a:endParaRPr lang="es-MX" sz="1200" dirty="0"/>
          </a:p>
          <a:p>
            <a:endParaRPr lang="es-MX" sz="1200" dirty="0"/>
          </a:p>
          <a:p>
            <a:endParaRPr lang="es-MX" sz="1200" dirty="0"/>
          </a:p>
          <a:p>
            <a:endParaRPr lang="es-MX" sz="1200" dirty="0"/>
          </a:p>
          <a:p>
            <a:r>
              <a:rPr lang="es-MX" sz="1200" dirty="0"/>
              <a:t>En esta ventana creamos dos etiquetas y las ubicamos en la misma columna (0) pero en diferentes filas (0 y 1). Luego, vía </a:t>
            </a:r>
            <a:r>
              <a:rPr lang="es-MX" sz="1200" dirty="0" err="1"/>
              <a:t>rowconfigure</a:t>
            </a:r>
            <a:r>
              <a:rPr lang="es-MX" sz="1200" dirty="0"/>
              <a:t> y </a:t>
            </a:r>
            <a:r>
              <a:rPr lang="es-MX" sz="1200" dirty="0" err="1"/>
              <a:t>columnconfigure</a:t>
            </a:r>
            <a:r>
              <a:rPr lang="es-MX" sz="1200" dirty="0"/>
              <a:t> indicamos que deben expandirse y contraerse junto con la ventana.</a:t>
            </a:r>
          </a:p>
          <a:p>
            <a:endParaRPr lang="es-MX" sz="1200" dirty="0"/>
          </a:p>
          <a:p>
            <a:endParaRPr lang="es-AR" sz="1200" dirty="0"/>
          </a:p>
        </p:txBody>
      </p:sp>
      <p:pic>
        <p:nvPicPr>
          <p:cNvPr id="10242" name="Picture 2" descr="Dos elementos expansibles en Tcl/Tk (tkinter)">
            <a:extLst>
              <a:ext uri="{FF2B5EF4-FFF2-40B4-BE49-F238E27FC236}">
                <a16:creationId xmlns:a16="http://schemas.microsoft.com/office/drawing/2014/main" id="{712214A4-2E11-AA70-3F5D-49C0DD7385F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13930" y="226632"/>
            <a:ext cx="3467100" cy="1466850"/>
          </a:xfrm>
          <a:prstGeom prst="rect">
            <a:avLst/>
          </a:prstGeom>
          <a:noFill/>
          <a:extLst>
            <a:ext uri="{909E8E84-426E-40DD-AFC4-6F175D3DCCD1}">
              <a14:hiddenFill xmlns:a14="http://schemas.microsoft.com/office/drawing/2010/main">
                <a:solidFill>
                  <a:srgbClr val="FFFFFF"/>
                </a:solidFill>
              </a14:hiddenFill>
            </a:ext>
          </a:extLst>
        </p:spPr>
      </p:pic>
      <p:sp>
        <p:nvSpPr>
          <p:cNvPr id="6" name="CuadroTexto 5">
            <a:extLst>
              <a:ext uri="{FF2B5EF4-FFF2-40B4-BE49-F238E27FC236}">
                <a16:creationId xmlns:a16="http://schemas.microsoft.com/office/drawing/2014/main" id="{7D6EC208-DC28-36D7-105D-C68DE1D223AF}"/>
              </a:ext>
            </a:extLst>
          </p:cNvPr>
          <p:cNvSpPr txBox="1"/>
          <p:nvPr/>
        </p:nvSpPr>
        <p:spPr>
          <a:xfrm>
            <a:off x="6117771" y="1831966"/>
            <a:ext cx="5602514" cy="2677656"/>
          </a:xfrm>
          <a:prstGeom prst="rect">
            <a:avLst/>
          </a:prstGeom>
          <a:noFill/>
        </p:spPr>
        <p:txBody>
          <a:bodyPr wrap="square">
            <a:spAutoFit/>
          </a:bodyPr>
          <a:lstStyle/>
          <a:p>
            <a:r>
              <a:rPr lang="es-MX" sz="1200" dirty="0"/>
              <a:t>La imagen nos muestra cómo los dos elementos comparten el espacio disponible, de modo que uno siempre tiene el mismo tamaño que el otro, independientemente de cuán chica o grande sea la ventana. Pero en ocasiones es deseable que un control se expanda más que otro y viceversa. Para esto, podemos aumentar el «peso» (</a:t>
            </a:r>
            <a:r>
              <a:rPr lang="es-MX" sz="1200" dirty="0" err="1"/>
              <a:t>weight</a:t>
            </a:r>
            <a:r>
              <a:rPr lang="es-MX" sz="1200" dirty="0"/>
              <a:t>) que ejerce una fila o columna a </a:t>
            </a:r>
            <a:r>
              <a:rPr lang="es-MX" sz="1200" dirty="0" err="1"/>
              <a:t>Tk</a:t>
            </a:r>
            <a:r>
              <a:rPr lang="es-MX" sz="1200" dirty="0"/>
              <a:t> al momento de expandirse.</a:t>
            </a:r>
          </a:p>
          <a:p>
            <a:endParaRPr lang="es-MX" sz="1200" dirty="0"/>
          </a:p>
          <a:p>
            <a:endParaRPr lang="es-MX" sz="1200" dirty="0"/>
          </a:p>
          <a:p>
            <a:endParaRPr lang="es-MX" sz="1200" dirty="0"/>
          </a:p>
          <a:p>
            <a:endParaRPr lang="es-MX" sz="1200" dirty="0"/>
          </a:p>
          <a:p>
            <a:r>
              <a:rPr lang="es-MX" sz="1200" dirty="0"/>
              <a:t>Con esta configuración, la fila 0 (correspondiente a la etiqueta naranja) siempre tendrá un tamaño cinco veces mayor a la fila 1, como observamos a continuación.</a:t>
            </a:r>
          </a:p>
          <a:p>
            <a:endParaRPr lang="es-AR" sz="1200" dirty="0"/>
          </a:p>
        </p:txBody>
      </p:sp>
      <p:pic>
        <p:nvPicPr>
          <p:cNvPr id="10244" name="Picture 4" descr="Dos elementos expansibles en Tcl/Tk (tkinter)">
            <a:extLst>
              <a:ext uri="{FF2B5EF4-FFF2-40B4-BE49-F238E27FC236}">
                <a16:creationId xmlns:a16="http://schemas.microsoft.com/office/drawing/2014/main" id="{AC5EE7F3-C1F9-1335-0AE0-FD085F2CA74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19235" y="4438441"/>
            <a:ext cx="3295650" cy="2076450"/>
          </a:xfrm>
          <a:prstGeom prst="rect">
            <a:avLst/>
          </a:prstGeom>
          <a:noFill/>
          <a:extLst>
            <a:ext uri="{909E8E84-426E-40DD-AFC4-6F175D3DCCD1}">
              <a14:hiddenFill xmlns:a14="http://schemas.microsoft.com/office/drawing/2010/main">
                <a:solidFill>
                  <a:srgbClr val="FFFFFF"/>
                </a:solidFill>
              </a14:hiddenFill>
            </a:ext>
          </a:extLst>
        </p:spPr>
      </p:pic>
      <p:sp>
        <p:nvSpPr>
          <p:cNvPr id="7" name="CuadroTexto 6">
            <a:extLst>
              <a:ext uri="{FF2B5EF4-FFF2-40B4-BE49-F238E27FC236}">
                <a16:creationId xmlns:a16="http://schemas.microsoft.com/office/drawing/2014/main" id="{89FD892D-59F9-BD4D-BE14-A085F096C5E8}"/>
              </a:ext>
            </a:extLst>
          </p:cNvPr>
          <p:cNvSpPr txBox="1"/>
          <p:nvPr/>
        </p:nvSpPr>
        <p:spPr>
          <a:xfrm>
            <a:off x="227170" y="2306575"/>
            <a:ext cx="5418885" cy="2516073"/>
          </a:xfrm>
          <a:prstGeom prst="rect">
            <a:avLst/>
          </a:prstGeom>
          <a:solidFill>
            <a:schemeClr val="tx1">
              <a:lumMod val="85000"/>
              <a:lumOff val="15000"/>
            </a:schemeClr>
          </a:solidFill>
        </p:spPr>
        <p:txBody>
          <a:bodyPr wrap="square">
            <a:spAutoFit/>
          </a:bodyPr>
          <a:lstStyle/>
          <a:p>
            <a:r>
              <a:rPr lang="es-AR" sz="1050" b="0" dirty="0">
                <a:solidFill>
                  <a:srgbClr val="D4D4D4"/>
                </a:solidFill>
                <a:effectLst/>
                <a:latin typeface="Consolas" panose="020B0609020204030204" pitchFamily="49" charset="0"/>
              </a:rPr>
              <a:t>        </a:t>
            </a:r>
            <a:r>
              <a:rPr lang="es-AR" sz="1050" b="0" dirty="0" err="1">
                <a:solidFill>
                  <a:srgbClr val="569CD6"/>
                </a:solidFill>
                <a:effectLst/>
                <a:latin typeface="Consolas" panose="020B0609020204030204" pitchFamily="49" charset="0"/>
              </a:rPr>
              <a:t>def</a:t>
            </a:r>
            <a:r>
              <a:rPr lang="es-AR" sz="1050" b="0" dirty="0">
                <a:solidFill>
                  <a:srgbClr val="D4D4D4"/>
                </a:solidFill>
                <a:effectLst/>
                <a:latin typeface="Consolas" panose="020B0609020204030204" pitchFamily="49" charset="0"/>
              </a:rPr>
              <a:t> </a:t>
            </a:r>
            <a:r>
              <a:rPr lang="es-AR" sz="1050" b="0" dirty="0">
                <a:solidFill>
                  <a:srgbClr val="DCDCAA"/>
                </a:solidFill>
                <a:effectLst/>
                <a:latin typeface="Consolas" panose="020B0609020204030204" pitchFamily="49" charset="0"/>
              </a:rPr>
              <a:t>__</a:t>
            </a:r>
            <a:r>
              <a:rPr lang="es-AR" sz="1050" b="0" dirty="0" err="1">
                <a:solidFill>
                  <a:srgbClr val="DCDCAA"/>
                </a:solidFill>
                <a:effectLst/>
                <a:latin typeface="Consolas" panose="020B0609020204030204" pitchFamily="49" charset="0"/>
              </a:rPr>
              <a:t>init</a:t>
            </a:r>
            <a:r>
              <a:rPr lang="es-AR" sz="1050" b="0" dirty="0">
                <a:solidFill>
                  <a:srgbClr val="DCDCAA"/>
                </a:solidFill>
                <a:effectLst/>
                <a:latin typeface="Consolas" panose="020B0609020204030204" pitchFamily="49" charset="0"/>
              </a:rPr>
              <a:t>__</a:t>
            </a:r>
            <a:r>
              <a:rPr lang="es-AR" sz="1050" b="0" dirty="0">
                <a:solidFill>
                  <a:srgbClr val="D4D4D4"/>
                </a:solidFill>
                <a:effectLst/>
                <a:latin typeface="Consolas" panose="020B0609020204030204" pitchFamily="49" charset="0"/>
              </a:rPr>
              <a:t>(</a:t>
            </a:r>
            <a:r>
              <a:rPr lang="es-AR" sz="1050" b="0" dirty="0" err="1">
                <a:solidFill>
                  <a:srgbClr val="9CDCFE"/>
                </a:solidFill>
                <a:effectLst/>
                <a:latin typeface="Consolas" panose="020B0609020204030204" pitchFamily="49" charset="0"/>
              </a:rPr>
              <a:t>self</a:t>
            </a:r>
            <a:r>
              <a:rPr lang="es-AR" sz="1050" b="0" dirty="0">
                <a:solidFill>
                  <a:srgbClr val="D4D4D4"/>
                </a:solidFill>
                <a:effectLst/>
                <a:latin typeface="Consolas" panose="020B0609020204030204" pitchFamily="49" charset="0"/>
              </a:rPr>
              <a:t>, </a:t>
            </a:r>
            <a:r>
              <a:rPr lang="es-AR" sz="1050" b="0" dirty="0" err="1">
                <a:solidFill>
                  <a:srgbClr val="9CDCFE"/>
                </a:solidFill>
                <a:effectLst/>
                <a:latin typeface="Consolas" panose="020B0609020204030204" pitchFamily="49" charset="0"/>
              </a:rPr>
              <a:t>main_window</a:t>
            </a:r>
            <a:r>
              <a:rPr lang="es-AR" sz="1050" b="0" dirty="0">
                <a:solidFill>
                  <a:srgbClr val="D4D4D4"/>
                </a:solidFill>
                <a:effectLst/>
                <a:latin typeface="Consolas" panose="020B0609020204030204" pitchFamily="49" charset="0"/>
              </a:rPr>
              <a:t>):</a:t>
            </a:r>
          </a:p>
          <a:p>
            <a:r>
              <a:rPr lang="es-AR" sz="1050" b="0" dirty="0">
                <a:solidFill>
                  <a:srgbClr val="D4D4D4"/>
                </a:solidFill>
                <a:effectLst/>
                <a:latin typeface="Consolas" panose="020B0609020204030204" pitchFamily="49" charset="0"/>
              </a:rPr>
              <a:t>            </a:t>
            </a:r>
            <a:r>
              <a:rPr lang="es-AR" sz="1050" b="0" dirty="0">
                <a:solidFill>
                  <a:srgbClr val="4EC9B0"/>
                </a:solidFill>
                <a:effectLst/>
                <a:latin typeface="Consolas" panose="020B0609020204030204" pitchFamily="49" charset="0"/>
              </a:rPr>
              <a:t>super</a:t>
            </a:r>
            <a:r>
              <a:rPr lang="es-AR" sz="1050" b="0" dirty="0">
                <a:solidFill>
                  <a:srgbClr val="D4D4D4"/>
                </a:solidFill>
                <a:effectLst/>
                <a:latin typeface="Consolas" panose="020B0609020204030204" pitchFamily="49" charset="0"/>
              </a:rPr>
              <a:t>().</a:t>
            </a:r>
            <a:r>
              <a:rPr lang="es-AR" sz="1050" b="0" dirty="0">
                <a:solidFill>
                  <a:srgbClr val="DCDCAA"/>
                </a:solidFill>
                <a:effectLst/>
                <a:latin typeface="Consolas" panose="020B0609020204030204" pitchFamily="49" charset="0"/>
              </a:rPr>
              <a:t>__</a:t>
            </a:r>
            <a:r>
              <a:rPr lang="es-AR" sz="1050" b="0" dirty="0" err="1">
                <a:solidFill>
                  <a:srgbClr val="DCDCAA"/>
                </a:solidFill>
                <a:effectLst/>
                <a:latin typeface="Consolas" panose="020B0609020204030204" pitchFamily="49" charset="0"/>
              </a:rPr>
              <a:t>init</a:t>
            </a:r>
            <a:r>
              <a:rPr lang="es-AR" sz="1050" b="0" dirty="0">
                <a:solidFill>
                  <a:srgbClr val="DCDCAA"/>
                </a:solidFill>
                <a:effectLst/>
                <a:latin typeface="Consolas" panose="020B0609020204030204" pitchFamily="49" charset="0"/>
              </a:rPr>
              <a:t>__</a:t>
            </a:r>
            <a:r>
              <a:rPr lang="es-AR" sz="1050" b="0" dirty="0">
                <a:solidFill>
                  <a:srgbClr val="D4D4D4"/>
                </a:solidFill>
                <a:effectLst/>
                <a:latin typeface="Consolas" panose="020B0609020204030204" pitchFamily="49" charset="0"/>
              </a:rPr>
              <a:t>(</a:t>
            </a:r>
            <a:r>
              <a:rPr lang="es-AR" sz="1050" b="0" dirty="0" err="1">
                <a:solidFill>
                  <a:srgbClr val="9CDCFE"/>
                </a:solidFill>
                <a:effectLst/>
                <a:latin typeface="Consolas" panose="020B0609020204030204" pitchFamily="49" charset="0"/>
              </a:rPr>
              <a:t>main_window</a:t>
            </a:r>
            <a:r>
              <a:rPr lang="es-AR" sz="1050" b="0" dirty="0">
                <a:solidFill>
                  <a:srgbClr val="D4D4D4"/>
                </a:solidFill>
                <a:effectLst/>
                <a:latin typeface="Consolas" panose="020B0609020204030204" pitchFamily="49" charset="0"/>
              </a:rPr>
              <a:t>)</a:t>
            </a:r>
          </a:p>
          <a:p>
            <a:r>
              <a:rPr lang="es-AR" sz="1050" b="0" dirty="0">
                <a:solidFill>
                  <a:srgbClr val="D4D4D4"/>
                </a:solidFill>
                <a:effectLst/>
                <a:latin typeface="Consolas" panose="020B0609020204030204" pitchFamily="49" charset="0"/>
              </a:rPr>
              <a:t>            </a:t>
            </a:r>
            <a:r>
              <a:rPr lang="es-AR" sz="1050" b="0" dirty="0" err="1">
                <a:solidFill>
                  <a:srgbClr val="9CDCFE"/>
                </a:solidFill>
                <a:effectLst/>
                <a:latin typeface="Consolas" panose="020B0609020204030204" pitchFamily="49" charset="0"/>
              </a:rPr>
              <a:t>main_window</a:t>
            </a:r>
            <a:r>
              <a:rPr lang="es-AR" sz="1050" b="0" dirty="0" err="1">
                <a:solidFill>
                  <a:srgbClr val="D4D4D4"/>
                </a:solidFill>
                <a:effectLst/>
                <a:latin typeface="Consolas" panose="020B0609020204030204" pitchFamily="49" charset="0"/>
              </a:rPr>
              <a:t>.title</a:t>
            </a:r>
            <a:r>
              <a:rPr lang="es-AR" sz="1050" b="0" dirty="0">
                <a:solidFill>
                  <a:srgbClr val="D4D4D4"/>
                </a:solidFill>
                <a:effectLst/>
                <a:latin typeface="Consolas" panose="020B0609020204030204" pitchFamily="49" charset="0"/>
              </a:rPr>
              <a:t>(</a:t>
            </a:r>
            <a:r>
              <a:rPr lang="es-AR" sz="1050" b="0" dirty="0">
                <a:solidFill>
                  <a:srgbClr val="CE9178"/>
                </a:solidFill>
                <a:effectLst/>
                <a:latin typeface="Consolas" panose="020B0609020204030204" pitchFamily="49" charset="0"/>
              </a:rPr>
              <a:t>"Posicionar elementos en </a:t>
            </a:r>
            <a:r>
              <a:rPr lang="es-AR" sz="1050" b="0" dirty="0" err="1">
                <a:solidFill>
                  <a:srgbClr val="CE9178"/>
                </a:solidFill>
                <a:effectLst/>
                <a:latin typeface="Consolas" panose="020B0609020204030204" pitchFamily="49" charset="0"/>
              </a:rPr>
              <a:t>Tcl</a:t>
            </a:r>
            <a:r>
              <a:rPr lang="es-AR" sz="1050" b="0" dirty="0">
                <a:solidFill>
                  <a:srgbClr val="CE9178"/>
                </a:solidFill>
                <a:effectLst/>
                <a:latin typeface="Consolas" panose="020B0609020204030204" pitchFamily="49" charset="0"/>
              </a:rPr>
              <a:t>/</a:t>
            </a:r>
            <a:r>
              <a:rPr lang="es-AR" sz="1050" b="0" dirty="0" err="1">
                <a:solidFill>
                  <a:srgbClr val="CE9178"/>
                </a:solidFill>
                <a:effectLst/>
                <a:latin typeface="Consolas" panose="020B0609020204030204" pitchFamily="49" charset="0"/>
              </a:rPr>
              <a:t>Tk</a:t>
            </a:r>
            <a:r>
              <a:rPr lang="es-AR" sz="1050" b="0" dirty="0">
                <a:solidFill>
                  <a:srgbClr val="CE9178"/>
                </a:solidFill>
                <a:effectLst/>
                <a:latin typeface="Consolas" panose="020B0609020204030204" pitchFamily="49" charset="0"/>
              </a:rPr>
              <a:t>"</a:t>
            </a:r>
            <a:r>
              <a:rPr lang="es-AR" sz="1050" b="0" dirty="0">
                <a:solidFill>
                  <a:srgbClr val="D4D4D4"/>
                </a:solidFill>
                <a:effectLst/>
                <a:latin typeface="Consolas" panose="020B0609020204030204" pitchFamily="49" charset="0"/>
              </a:rPr>
              <a:t>)</a:t>
            </a:r>
          </a:p>
          <a:p>
            <a:r>
              <a:rPr lang="es-AR" sz="1050" b="0" dirty="0">
                <a:solidFill>
                  <a:srgbClr val="D4D4D4"/>
                </a:solidFill>
                <a:effectLst/>
                <a:latin typeface="Consolas" panose="020B0609020204030204" pitchFamily="49" charset="0"/>
              </a:rPr>
              <a:t>            </a:t>
            </a:r>
            <a:r>
              <a:rPr lang="es-AR" sz="1050" b="0" dirty="0" err="1">
                <a:solidFill>
                  <a:srgbClr val="9CDCFE"/>
                </a:solidFill>
                <a:effectLst/>
                <a:latin typeface="Consolas" panose="020B0609020204030204" pitchFamily="49" charset="0"/>
              </a:rPr>
              <a:t>main_window</a:t>
            </a:r>
            <a:r>
              <a:rPr lang="es-AR" sz="1050" b="0" dirty="0" err="1">
                <a:solidFill>
                  <a:srgbClr val="D4D4D4"/>
                </a:solidFill>
                <a:effectLst/>
                <a:latin typeface="Consolas" panose="020B0609020204030204" pitchFamily="49" charset="0"/>
              </a:rPr>
              <a:t>.columnconfigure</a:t>
            </a:r>
            <a:r>
              <a:rPr lang="es-AR" sz="1050" b="0" dirty="0">
                <a:solidFill>
                  <a:srgbClr val="D4D4D4"/>
                </a:solidFill>
                <a:effectLst/>
                <a:latin typeface="Consolas" panose="020B0609020204030204" pitchFamily="49" charset="0"/>
              </a:rPr>
              <a:t>(</a:t>
            </a:r>
            <a:r>
              <a:rPr lang="es-AR" sz="1050" b="0" dirty="0">
                <a:solidFill>
                  <a:srgbClr val="B5CEA8"/>
                </a:solidFill>
                <a:effectLst/>
                <a:latin typeface="Consolas" panose="020B0609020204030204" pitchFamily="49" charset="0"/>
              </a:rPr>
              <a:t>0</a:t>
            </a:r>
            <a:r>
              <a:rPr lang="es-AR" sz="1050" b="0" dirty="0">
                <a:solidFill>
                  <a:srgbClr val="D4D4D4"/>
                </a:solidFill>
                <a:effectLst/>
                <a:latin typeface="Consolas" panose="020B0609020204030204" pitchFamily="49" charset="0"/>
              </a:rPr>
              <a:t>, </a:t>
            </a:r>
            <a:r>
              <a:rPr lang="es-AR" sz="1050" b="0" dirty="0" err="1">
                <a:solidFill>
                  <a:srgbClr val="9CDCFE"/>
                </a:solidFill>
                <a:effectLst/>
                <a:latin typeface="Consolas" panose="020B0609020204030204" pitchFamily="49" charset="0"/>
              </a:rPr>
              <a:t>weight</a:t>
            </a:r>
            <a:r>
              <a:rPr lang="es-AR" sz="1050" b="0" dirty="0">
                <a:solidFill>
                  <a:srgbClr val="D4D4D4"/>
                </a:solidFill>
                <a:effectLst/>
                <a:latin typeface="Consolas" panose="020B0609020204030204" pitchFamily="49" charset="0"/>
              </a:rPr>
              <a:t>=</a:t>
            </a:r>
            <a:r>
              <a:rPr lang="es-AR" sz="1050" b="0" dirty="0">
                <a:solidFill>
                  <a:srgbClr val="B5CEA8"/>
                </a:solidFill>
                <a:effectLst/>
                <a:latin typeface="Consolas" panose="020B0609020204030204" pitchFamily="49" charset="0"/>
              </a:rPr>
              <a:t>1</a:t>
            </a:r>
            <a:r>
              <a:rPr lang="es-AR" sz="1050" b="0" dirty="0">
                <a:solidFill>
                  <a:srgbClr val="D4D4D4"/>
                </a:solidFill>
                <a:effectLst/>
                <a:latin typeface="Consolas" panose="020B0609020204030204" pitchFamily="49" charset="0"/>
              </a:rPr>
              <a:t>)</a:t>
            </a:r>
          </a:p>
          <a:p>
            <a:r>
              <a:rPr lang="es-AR" sz="1050" b="0" dirty="0">
                <a:solidFill>
                  <a:srgbClr val="D4D4D4"/>
                </a:solidFill>
                <a:effectLst/>
                <a:latin typeface="Consolas" panose="020B0609020204030204" pitchFamily="49" charset="0"/>
              </a:rPr>
              <a:t>            </a:t>
            </a:r>
            <a:r>
              <a:rPr lang="es-AR" sz="1050" b="0" dirty="0" err="1">
                <a:solidFill>
                  <a:srgbClr val="9CDCFE"/>
                </a:solidFill>
                <a:effectLst/>
                <a:latin typeface="Consolas" panose="020B0609020204030204" pitchFamily="49" charset="0"/>
              </a:rPr>
              <a:t>main_window</a:t>
            </a:r>
            <a:r>
              <a:rPr lang="es-AR" sz="1050" b="0" dirty="0" err="1">
                <a:solidFill>
                  <a:srgbClr val="D4D4D4"/>
                </a:solidFill>
                <a:effectLst/>
                <a:latin typeface="Consolas" panose="020B0609020204030204" pitchFamily="49" charset="0"/>
              </a:rPr>
              <a:t>.rowconfigure</a:t>
            </a:r>
            <a:r>
              <a:rPr lang="es-AR" sz="1050" b="0" dirty="0">
                <a:solidFill>
                  <a:srgbClr val="D4D4D4"/>
                </a:solidFill>
                <a:effectLst/>
                <a:latin typeface="Consolas" panose="020B0609020204030204" pitchFamily="49" charset="0"/>
              </a:rPr>
              <a:t>(</a:t>
            </a:r>
            <a:r>
              <a:rPr lang="es-AR" sz="1050" b="0" dirty="0">
                <a:solidFill>
                  <a:srgbClr val="B5CEA8"/>
                </a:solidFill>
                <a:effectLst/>
                <a:latin typeface="Consolas" panose="020B0609020204030204" pitchFamily="49" charset="0"/>
              </a:rPr>
              <a:t>0</a:t>
            </a:r>
            <a:r>
              <a:rPr lang="es-AR" sz="1050" b="0" dirty="0">
                <a:solidFill>
                  <a:srgbClr val="D4D4D4"/>
                </a:solidFill>
                <a:effectLst/>
                <a:latin typeface="Consolas" panose="020B0609020204030204" pitchFamily="49" charset="0"/>
              </a:rPr>
              <a:t>, </a:t>
            </a:r>
            <a:r>
              <a:rPr lang="es-AR" sz="1050" b="0" dirty="0" err="1">
                <a:solidFill>
                  <a:srgbClr val="9CDCFE"/>
                </a:solidFill>
                <a:effectLst/>
                <a:latin typeface="Consolas" panose="020B0609020204030204" pitchFamily="49" charset="0"/>
              </a:rPr>
              <a:t>weight</a:t>
            </a:r>
            <a:r>
              <a:rPr lang="es-AR" sz="1050" b="0" dirty="0">
                <a:solidFill>
                  <a:srgbClr val="D4D4D4"/>
                </a:solidFill>
                <a:effectLst/>
                <a:latin typeface="Consolas" panose="020B0609020204030204" pitchFamily="49" charset="0"/>
              </a:rPr>
              <a:t>=</a:t>
            </a:r>
            <a:r>
              <a:rPr lang="es-AR" sz="1050" b="0" dirty="0">
                <a:solidFill>
                  <a:srgbClr val="B5CEA8"/>
                </a:solidFill>
                <a:effectLst/>
                <a:latin typeface="Consolas" panose="020B0609020204030204" pitchFamily="49" charset="0"/>
              </a:rPr>
              <a:t>1</a:t>
            </a:r>
            <a:r>
              <a:rPr lang="es-AR" sz="1050" b="0" dirty="0">
                <a:solidFill>
                  <a:srgbClr val="D4D4D4"/>
                </a:solidFill>
                <a:effectLst/>
                <a:latin typeface="Consolas" panose="020B0609020204030204" pitchFamily="49" charset="0"/>
              </a:rPr>
              <a:t>)</a:t>
            </a:r>
          </a:p>
          <a:p>
            <a:r>
              <a:rPr lang="es-AR" sz="1050" b="0" dirty="0">
                <a:solidFill>
                  <a:srgbClr val="D4D4D4"/>
                </a:solidFill>
                <a:effectLst/>
                <a:latin typeface="Consolas" panose="020B0609020204030204" pitchFamily="49" charset="0"/>
              </a:rPr>
              <a:t>            </a:t>
            </a:r>
            <a:r>
              <a:rPr lang="es-AR" sz="1050" b="0" dirty="0">
                <a:solidFill>
                  <a:srgbClr val="9CDCFE"/>
                </a:solidFill>
                <a:effectLst/>
                <a:latin typeface="Consolas" panose="020B0609020204030204" pitchFamily="49" charset="0"/>
              </a:rPr>
              <a:t>self</a:t>
            </a:r>
            <a:r>
              <a:rPr lang="es-AR" sz="1050" b="0" dirty="0">
                <a:solidFill>
                  <a:srgbClr val="D4D4D4"/>
                </a:solidFill>
                <a:effectLst/>
                <a:latin typeface="Consolas" panose="020B0609020204030204" pitchFamily="49" charset="0"/>
              </a:rPr>
              <a:t>.label1 = </a:t>
            </a:r>
            <a:r>
              <a:rPr lang="es-AR" sz="1050" b="0" dirty="0" err="1">
                <a:solidFill>
                  <a:srgbClr val="4EC9B0"/>
                </a:solidFill>
                <a:effectLst/>
                <a:latin typeface="Consolas" panose="020B0609020204030204" pitchFamily="49" charset="0"/>
              </a:rPr>
              <a:t>tk</a:t>
            </a:r>
            <a:r>
              <a:rPr lang="es-AR" sz="1050" b="0" dirty="0" err="1">
                <a:solidFill>
                  <a:srgbClr val="D4D4D4"/>
                </a:solidFill>
                <a:effectLst/>
                <a:latin typeface="Consolas" panose="020B0609020204030204" pitchFamily="49" charset="0"/>
              </a:rPr>
              <a:t>.</a:t>
            </a:r>
            <a:r>
              <a:rPr lang="es-AR" sz="1050" b="0" dirty="0" err="1">
                <a:solidFill>
                  <a:srgbClr val="4EC9B0"/>
                </a:solidFill>
                <a:effectLst/>
                <a:latin typeface="Consolas" panose="020B0609020204030204" pitchFamily="49" charset="0"/>
              </a:rPr>
              <a:t>Label</a:t>
            </a:r>
            <a:r>
              <a:rPr lang="es-AR" sz="1050" b="0" dirty="0">
                <a:solidFill>
                  <a:srgbClr val="D4D4D4"/>
                </a:solidFill>
                <a:effectLst/>
                <a:latin typeface="Consolas" panose="020B0609020204030204" pitchFamily="49" charset="0"/>
              </a:rPr>
              <a:t>(</a:t>
            </a:r>
          </a:p>
          <a:p>
            <a:r>
              <a:rPr lang="es-AR" sz="1050" b="0" dirty="0">
                <a:solidFill>
                  <a:srgbClr val="D4D4D4"/>
                </a:solidFill>
                <a:effectLst/>
                <a:latin typeface="Consolas" panose="020B0609020204030204" pitchFamily="49" charset="0"/>
              </a:rPr>
              <a:t>            </a:t>
            </a:r>
            <a:r>
              <a:rPr lang="es-AR" sz="1050" b="0" dirty="0" err="1">
                <a:solidFill>
                  <a:srgbClr val="9CDCFE"/>
                </a:solidFill>
                <a:effectLst/>
                <a:latin typeface="Consolas" panose="020B0609020204030204" pitchFamily="49" charset="0"/>
              </a:rPr>
              <a:t>self</a:t>
            </a:r>
            <a:r>
              <a:rPr lang="es-AR" sz="1050" b="0" dirty="0">
                <a:solidFill>
                  <a:srgbClr val="D4D4D4"/>
                </a:solidFill>
                <a:effectLst/>
                <a:latin typeface="Consolas" panose="020B0609020204030204" pitchFamily="49" charset="0"/>
              </a:rPr>
              <a:t>, </a:t>
            </a:r>
            <a:r>
              <a:rPr lang="es-AR" sz="1050" b="0" dirty="0" err="1">
                <a:solidFill>
                  <a:srgbClr val="9CDCFE"/>
                </a:solidFill>
                <a:effectLst/>
                <a:latin typeface="Consolas" panose="020B0609020204030204" pitchFamily="49" charset="0"/>
              </a:rPr>
              <a:t>text</a:t>
            </a:r>
            <a:r>
              <a:rPr lang="es-AR" sz="1050" b="0" dirty="0">
                <a:solidFill>
                  <a:srgbClr val="D4D4D4"/>
                </a:solidFill>
                <a:effectLst/>
                <a:latin typeface="Consolas" panose="020B0609020204030204" pitchFamily="49" charset="0"/>
              </a:rPr>
              <a:t>=</a:t>
            </a:r>
            <a:r>
              <a:rPr lang="es-AR" sz="1050" b="0" dirty="0">
                <a:solidFill>
                  <a:srgbClr val="CE9178"/>
                </a:solidFill>
                <a:effectLst/>
                <a:latin typeface="Consolas" panose="020B0609020204030204" pitchFamily="49" charset="0"/>
              </a:rPr>
              <a:t>"¡Hola, mundo!"</a:t>
            </a:r>
            <a:r>
              <a:rPr lang="es-AR" sz="1050" b="0" dirty="0">
                <a:solidFill>
                  <a:srgbClr val="D4D4D4"/>
                </a:solidFill>
                <a:effectLst/>
                <a:latin typeface="Consolas" panose="020B0609020204030204" pitchFamily="49" charset="0"/>
              </a:rPr>
              <a:t>, </a:t>
            </a:r>
            <a:r>
              <a:rPr lang="es-AR" sz="1050" b="0" dirty="0" err="1">
                <a:solidFill>
                  <a:srgbClr val="9CDCFE"/>
                </a:solidFill>
                <a:effectLst/>
                <a:latin typeface="Consolas" panose="020B0609020204030204" pitchFamily="49" charset="0"/>
              </a:rPr>
              <a:t>bg</a:t>
            </a:r>
            <a:r>
              <a:rPr lang="es-AR" sz="1050" b="0" dirty="0">
                <a:solidFill>
                  <a:srgbClr val="D4D4D4"/>
                </a:solidFill>
                <a:effectLst/>
                <a:latin typeface="Consolas" panose="020B0609020204030204" pitchFamily="49" charset="0"/>
              </a:rPr>
              <a:t>=</a:t>
            </a:r>
            <a:r>
              <a:rPr lang="es-AR" sz="1050" b="0" dirty="0">
                <a:solidFill>
                  <a:srgbClr val="CE9178"/>
                </a:solidFill>
                <a:effectLst/>
                <a:latin typeface="Consolas" panose="020B0609020204030204" pitchFamily="49" charset="0"/>
              </a:rPr>
              <a:t>"#FFA500"</a:t>
            </a:r>
            <a:r>
              <a:rPr lang="es-AR" sz="1050" b="0" dirty="0">
                <a:solidFill>
                  <a:srgbClr val="D4D4D4"/>
                </a:solidFill>
                <a:effectLst/>
                <a:latin typeface="Consolas" panose="020B0609020204030204" pitchFamily="49" charset="0"/>
              </a:rPr>
              <a:t>)</a:t>
            </a:r>
          </a:p>
          <a:p>
            <a:r>
              <a:rPr lang="es-AR" sz="1050" b="0" dirty="0">
                <a:solidFill>
                  <a:srgbClr val="D4D4D4"/>
                </a:solidFill>
                <a:effectLst/>
                <a:latin typeface="Consolas" panose="020B0609020204030204" pitchFamily="49" charset="0"/>
              </a:rPr>
              <a:t>            </a:t>
            </a:r>
            <a:r>
              <a:rPr lang="es-AR" sz="1050" b="0" dirty="0">
                <a:solidFill>
                  <a:srgbClr val="9CDCFE"/>
                </a:solidFill>
                <a:effectLst/>
                <a:latin typeface="Consolas" panose="020B0609020204030204" pitchFamily="49" charset="0"/>
              </a:rPr>
              <a:t>self</a:t>
            </a:r>
            <a:r>
              <a:rPr lang="es-AR" sz="1050" b="0" dirty="0">
                <a:solidFill>
                  <a:srgbClr val="D4D4D4"/>
                </a:solidFill>
                <a:effectLst/>
                <a:latin typeface="Consolas" panose="020B0609020204030204" pitchFamily="49" charset="0"/>
              </a:rPr>
              <a:t>.label1.</a:t>
            </a:r>
            <a:r>
              <a:rPr lang="es-AR" sz="1050" b="0" dirty="0">
                <a:solidFill>
                  <a:srgbClr val="9CDCFE"/>
                </a:solidFill>
                <a:effectLst/>
                <a:latin typeface="Consolas" panose="020B0609020204030204" pitchFamily="49" charset="0"/>
              </a:rPr>
              <a:t>grid</a:t>
            </a:r>
            <a:r>
              <a:rPr lang="es-AR" sz="1050" b="0" dirty="0">
                <a:solidFill>
                  <a:srgbClr val="D4D4D4"/>
                </a:solidFill>
                <a:effectLst/>
                <a:latin typeface="Consolas" panose="020B0609020204030204" pitchFamily="49" charset="0"/>
              </a:rPr>
              <a:t>(</a:t>
            </a:r>
            <a:r>
              <a:rPr lang="es-AR" sz="1050" b="0" dirty="0" err="1">
                <a:solidFill>
                  <a:srgbClr val="9CDCFE"/>
                </a:solidFill>
                <a:effectLst/>
                <a:latin typeface="Consolas" panose="020B0609020204030204" pitchFamily="49" charset="0"/>
              </a:rPr>
              <a:t>row</a:t>
            </a:r>
            <a:r>
              <a:rPr lang="es-AR" sz="1050" b="0" dirty="0">
                <a:solidFill>
                  <a:srgbClr val="D4D4D4"/>
                </a:solidFill>
                <a:effectLst/>
                <a:latin typeface="Consolas" panose="020B0609020204030204" pitchFamily="49" charset="0"/>
              </a:rPr>
              <a:t>=</a:t>
            </a:r>
            <a:r>
              <a:rPr lang="es-AR" sz="1050" b="0" dirty="0">
                <a:solidFill>
                  <a:srgbClr val="B5CEA8"/>
                </a:solidFill>
                <a:effectLst/>
                <a:latin typeface="Consolas" panose="020B0609020204030204" pitchFamily="49" charset="0"/>
              </a:rPr>
              <a:t>0</a:t>
            </a:r>
            <a:r>
              <a:rPr lang="es-AR" sz="1050" b="0" dirty="0">
                <a:solidFill>
                  <a:srgbClr val="D4D4D4"/>
                </a:solidFill>
                <a:effectLst/>
                <a:latin typeface="Consolas" panose="020B0609020204030204" pitchFamily="49" charset="0"/>
              </a:rPr>
              <a:t>, </a:t>
            </a:r>
            <a:r>
              <a:rPr lang="es-AR" sz="1050" b="0" dirty="0" err="1">
                <a:solidFill>
                  <a:srgbClr val="9CDCFE"/>
                </a:solidFill>
                <a:effectLst/>
                <a:latin typeface="Consolas" panose="020B0609020204030204" pitchFamily="49" charset="0"/>
              </a:rPr>
              <a:t>column</a:t>
            </a:r>
            <a:r>
              <a:rPr lang="es-AR" sz="1050" b="0" dirty="0">
                <a:solidFill>
                  <a:srgbClr val="D4D4D4"/>
                </a:solidFill>
                <a:effectLst/>
                <a:latin typeface="Consolas" panose="020B0609020204030204" pitchFamily="49" charset="0"/>
              </a:rPr>
              <a:t>=</a:t>
            </a:r>
            <a:r>
              <a:rPr lang="es-AR" sz="1050" b="0" dirty="0">
                <a:solidFill>
                  <a:srgbClr val="B5CEA8"/>
                </a:solidFill>
                <a:effectLst/>
                <a:latin typeface="Consolas" panose="020B0609020204030204" pitchFamily="49" charset="0"/>
              </a:rPr>
              <a:t>0</a:t>
            </a:r>
            <a:r>
              <a:rPr lang="es-AR" sz="1050" b="0" dirty="0">
                <a:solidFill>
                  <a:srgbClr val="D4D4D4"/>
                </a:solidFill>
                <a:effectLst/>
                <a:latin typeface="Consolas" panose="020B0609020204030204" pitchFamily="49" charset="0"/>
              </a:rPr>
              <a:t>, </a:t>
            </a:r>
            <a:r>
              <a:rPr lang="es-AR" sz="1050" b="0" dirty="0" err="1">
                <a:solidFill>
                  <a:srgbClr val="9CDCFE"/>
                </a:solidFill>
                <a:effectLst/>
                <a:latin typeface="Consolas" panose="020B0609020204030204" pitchFamily="49" charset="0"/>
              </a:rPr>
              <a:t>sticky</a:t>
            </a:r>
            <a:r>
              <a:rPr lang="es-AR" sz="1050" b="0" dirty="0">
                <a:solidFill>
                  <a:srgbClr val="D4D4D4"/>
                </a:solidFill>
                <a:effectLst/>
                <a:latin typeface="Consolas" panose="020B0609020204030204" pitchFamily="49" charset="0"/>
              </a:rPr>
              <a:t>=</a:t>
            </a:r>
            <a:r>
              <a:rPr lang="es-AR" sz="1050" b="0" dirty="0">
                <a:solidFill>
                  <a:srgbClr val="CE9178"/>
                </a:solidFill>
                <a:effectLst/>
                <a:latin typeface="Consolas" panose="020B0609020204030204" pitchFamily="49" charset="0"/>
              </a:rPr>
              <a:t>"</a:t>
            </a:r>
            <a:r>
              <a:rPr lang="es-AR" sz="1050" b="0" dirty="0" err="1">
                <a:solidFill>
                  <a:srgbClr val="CE9178"/>
                </a:solidFill>
                <a:effectLst/>
                <a:latin typeface="Consolas" panose="020B0609020204030204" pitchFamily="49" charset="0"/>
              </a:rPr>
              <a:t>nsew</a:t>
            </a:r>
            <a:r>
              <a:rPr lang="es-AR" sz="1050" b="0" dirty="0">
                <a:solidFill>
                  <a:srgbClr val="CE9178"/>
                </a:solidFill>
                <a:effectLst/>
                <a:latin typeface="Consolas" panose="020B0609020204030204" pitchFamily="49" charset="0"/>
              </a:rPr>
              <a:t>"</a:t>
            </a:r>
            <a:r>
              <a:rPr lang="es-AR" sz="1050" b="0" dirty="0">
                <a:solidFill>
                  <a:srgbClr val="D4D4D4"/>
                </a:solidFill>
                <a:effectLst/>
                <a:latin typeface="Consolas" panose="020B0609020204030204" pitchFamily="49" charset="0"/>
              </a:rPr>
              <a:t>)</a:t>
            </a:r>
          </a:p>
          <a:p>
            <a:r>
              <a:rPr lang="es-AR" sz="1050" b="0" dirty="0">
                <a:solidFill>
                  <a:srgbClr val="D4D4D4"/>
                </a:solidFill>
                <a:effectLst/>
                <a:latin typeface="Consolas" panose="020B0609020204030204" pitchFamily="49" charset="0"/>
              </a:rPr>
              <a:t>            </a:t>
            </a:r>
            <a:r>
              <a:rPr lang="es-AR" sz="1050" b="0" dirty="0">
                <a:solidFill>
                  <a:srgbClr val="9CDCFE"/>
                </a:solidFill>
                <a:effectLst/>
                <a:latin typeface="Consolas" panose="020B0609020204030204" pitchFamily="49" charset="0"/>
              </a:rPr>
              <a:t>self</a:t>
            </a:r>
            <a:r>
              <a:rPr lang="es-AR" sz="1050" b="0" dirty="0">
                <a:solidFill>
                  <a:srgbClr val="D4D4D4"/>
                </a:solidFill>
                <a:effectLst/>
                <a:latin typeface="Consolas" panose="020B0609020204030204" pitchFamily="49" charset="0"/>
              </a:rPr>
              <a:t>.label2 = </a:t>
            </a:r>
            <a:r>
              <a:rPr lang="es-AR" sz="1050" b="0" dirty="0" err="1">
                <a:solidFill>
                  <a:srgbClr val="4EC9B0"/>
                </a:solidFill>
                <a:effectLst/>
                <a:latin typeface="Consolas" panose="020B0609020204030204" pitchFamily="49" charset="0"/>
              </a:rPr>
              <a:t>tk</a:t>
            </a:r>
            <a:r>
              <a:rPr lang="es-AR" sz="1050" b="0" dirty="0" err="1">
                <a:solidFill>
                  <a:srgbClr val="D4D4D4"/>
                </a:solidFill>
                <a:effectLst/>
                <a:latin typeface="Consolas" panose="020B0609020204030204" pitchFamily="49" charset="0"/>
              </a:rPr>
              <a:t>.</a:t>
            </a:r>
            <a:r>
              <a:rPr lang="es-AR" sz="1050" b="0" dirty="0" err="1">
                <a:solidFill>
                  <a:srgbClr val="4EC9B0"/>
                </a:solidFill>
                <a:effectLst/>
                <a:latin typeface="Consolas" panose="020B0609020204030204" pitchFamily="49" charset="0"/>
              </a:rPr>
              <a:t>Label</a:t>
            </a:r>
            <a:r>
              <a:rPr lang="es-AR" sz="1050" b="0" dirty="0">
                <a:solidFill>
                  <a:srgbClr val="D4D4D4"/>
                </a:solidFill>
                <a:effectLst/>
                <a:latin typeface="Consolas" panose="020B0609020204030204" pitchFamily="49" charset="0"/>
              </a:rPr>
              <a:t>(</a:t>
            </a:r>
          </a:p>
          <a:p>
            <a:r>
              <a:rPr lang="es-AR" sz="1050" b="0" dirty="0">
                <a:solidFill>
                  <a:srgbClr val="D4D4D4"/>
                </a:solidFill>
                <a:effectLst/>
                <a:latin typeface="Consolas" panose="020B0609020204030204" pitchFamily="49" charset="0"/>
              </a:rPr>
              <a:t>            </a:t>
            </a:r>
            <a:r>
              <a:rPr lang="es-AR" sz="1050" b="0" dirty="0" err="1">
                <a:solidFill>
                  <a:srgbClr val="9CDCFE"/>
                </a:solidFill>
                <a:effectLst/>
                <a:latin typeface="Consolas" panose="020B0609020204030204" pitchFamily="49" charset="0"/>
              </a:rPr>
              <a:t>self</a:t>
            </a:r>
            <a:r>
              <a:rPr lang="es-AR" sz="1050" b="0" dirty="0">
                <a:solidFill>
                  <a:srgbClr val="D4D4D4"/>
                </a:solidFill>
                <a:effectLst/>
                <a:latin typeface="Consolas" panose="020B0609020204030204" pitchFamily="49" charset="0"/>
              </a:rPr>
              <a:t>, </a:t>
            </a:r>
            <a:r>
              <a:rPr lang="es-AR" sz="1050" b="0" dirty="0" err="1">
                <a:solidFill>
                  <a:srgbClr val="9CDCFE"/>
                </a:solidFill>
                <a:effectLst/>
                <a:latin typeface="Consolas" panose="020B0609020204030204" pitchFamily="49" charset="0"/>
              </a:rPr>
              <a:t>text</a:t>
            </a:r>
            <a:r>
              <a:rPr lang="es-AR" sz="1050" b="0" dirty="0">
                <a:solidFill>
                  <a:srgbClr val="D4D4D4"/>
                </a:solidFill>
                <a:effectLst/>
                <a:latin typeface="Consolas" panose="020B0609020204030204" pitchFamily="49" charset="0"/>
              </a:rPr>
              <a:t>=</a:t>
            </a:r>
            <a:r>
              <a:rPr lang="es-AR" sz="1050" b="0" dirty="0">
                <a:solidFill>
                  <a:srgbClr val="CE9178"/>
                </a:solidFill>
                <a:effectLst/>
                <a:latin typeface="Consolas" panose="020B0609020204030204" pitchFamily="49" charset="0"/>
              </a:rPr>
              <a:t>"¡Hola, mundo!"</a:t>
            </a:r>
            <a:r>
              <a:rPr lang="es-AR" sz="1050" b="0" dirty="0">
                <a:solidFill>
                  <a:srgbClr val="D4D4D4"/>
                </a:solidFill>
                <a:effectLst/>
                <a:latin typeface="Consolas" panose="020B0609020204030204" pitchFamily="49" charset="0"/>
              </a:rPr>
              <a:t>, </a:t>
            </a:r>
            <a:r>
              <a:rPr lang="es-AR" sz="1050" b="0" dirty="0" err="1">
                <a:solidFill>
                  <a:srgbClr val="9CDCFE"/>
                </a:solidFill>
                <a:effectLst/>
                <a:latin typeface="Consolas" panose="020B0609020204030204" pitchFamily="49" charset="0"/>
              </a:rPr>
              <a:t>bg</a:t>
            </a:r>
            <a:r>
              <a:rPr lang="es-AR" sz="1050" b="0" dirty="0">
                <a:solidFill>
                  <a:srgbClr val="D4D4D4"/>
                </a:solidFill>
                <a:effectLst/>
                <a:latin typeface="Consolas" panose="020B0609020204030204" pitchFamily="49" charset="0"/>
              </a:rPr>
              <a:t>=</a:t>
            </a:r>
            <a:r>
              <a:rPr lang="es-AR" sz="1050" b="0" dirty="0">
                <a:solidFill>
                  <a:srgbClr val="CE9178"/>
                </a:solidFill>
                <a:effectLst/>
                <a:latin typeface="Consolas" panose="020B0609020204030204" pitchFamily="49" charset="0"/>
              </a:rPr>
              <a:t>"#1E90FF"</a:t>
            </a:r>
            <a:r>
              <a:rPr lang="es-AR" sz="1050" b="0" dirty="0">
                <a:solidFill>
                  <a:srgbClr val="D4D4D4"/>
                </a:solidFill>
                <a:effectLst/>
                <a:latin typeface="Consolas" panose="020B0609020204030204" pitchFamily="49" charset="0"/>
              </a:rPr>
              <a:t>)</a:t>
            </a:r>
          </a:p>
          <a:p>
            <a:r>
              <a:rPr lang="es-AR" sz="1050" b="0" dirty="0">
                <a:solidFill>
                  <a:srgbClr val="D4D4D4"/>
                </a:solidFill>
                <a:effectLst/>
                <a:latin typeface="Consolas" panose="020B0609020204030204" pitchFamily="49" charset="0"/>
              </a:rPr>
              <a:t>            </a:t>
            </a:r>
            <a:r>
              <a:rPr lang="es-AR" sz="1050" b="0" dirty="0">
                <a:solidFill>
                  <a:srgbClr val="9CDCFE"/>
                </a:solidFill>
                <a:effectLst/>
                <a:latin typeface="Consolas" panose="020B0609020204030204" pitchFamily="49" charset="0"/>
              </a:rPr>
              <a:t>self</a:t>
            </a:r>
            <a:r>
              <a:rPr lang="es-AR" sz="1050" b="0" dirty="0">
                <a:solidFill>
                  <a:srgbClr val="D4D4D4"/>
                </a:solidFill>
                <a:effectLst/>
                <a:latin typeface="Consolas" panose="020B0609020204030204" pitchFamily="49" charset="0"/>
              </a:rPr>
              <a:t>.label2.</a:t>
            </a:r>
            <a:r>
              <a:rPr lang="es-AR" sz="1050" b="0" dirty="0">
                <a:solidFill>
                  <a:srgbClr val="9CDCFE"/>
                </a:solidFill>
                <a:effectLst/>
                <a:latin typeface="Consolas" panose="020B0609020204030204" pitchFamily="49" charset="0"/>
              </a:rPr>
              <a:t>grid</a:t>
            </a:r>
            <a:r>
              <a:rPr lang="es-AR" sz="1050" b="0" dirty="0">
                <a:solidFill>
                  <a:srgbClr val="D4D4D4"/>
                </a:solidFill>
                <a:effectLst/>
                <a:latin typeface="Consolas" panose="020B0609020204030204" pitchFamily="49" charset="0"/>
              </a:rPr>
              <a:t>(</a:t>
            </a:r>
            <a:r>
              <a:rPr lang="es-AR" sz="1050" b="0" dirty="0" err="1">
                <a:solidFill>
                  <a:srgbClr val="9CDCFE"/>
                </a:solidFill>
                <a:effectLst/>
                <a:latin typeface="Consolas" panose="020B0609020204030204" pitchFamily="49" charset="0"/>
              </a:rPr>
              <a:t>row</a:t>
            </a:r>
            <a:r>
              <a:rPr lang="es-AR" sz="1050" b="0" dirty="0">
                <a:solidFill>
                  <a:srgbClr val="D4D4D4"/>
                </a:solidFill>
                <a:effectLst/>
                <a:latin typeface="Consolas" panose="020B0609020204030204" pitchFamily="49" charset="0"/>
              </a:rPr>
              <a:t>=</a:t>
            </a:r>
            <a:r>
              <a:rPr lang="es-AR" sz="1050" b="0" dirty="0">
                <a:solidFill>
                  <a:srgbClr val="B5CEA8"/>
                </a:solidFill>
                <a:effectLst/>
                <a:latin typeface="Consolas" panose="020B0609020204030204" pitchFamily="49" charset="0"/>
              </a:rPr>
              <a:t>1</a:t>
            </a:r>
            <a:r>
              <a:rPr lang="es-AR" sz="1050" b="0" dirty="0">
                <a:solidFill>
                  <a:srgbClr val="D4D4D4"/>
                </a:solidFill>
                <a:effectLst/>
                <a:latin typeface="Consolas" panose="020B0609020204030204" pitchFamily="49" charset="0"/>
              </a:rPr>
              <a:t>, </a:t>
            </a:r>
            <a:r>
              <a:rPr lang="es-AR" sz="1050" b="0" dirty="0" err="1">
                <a:solidFill>
                  <a:srgbClr val="9CDCFE"/>
                </a:solidFill>
                <a:effectLst/>
                <a:latin typeface="Consolas" panose="020B0609020204030204" pitchFamily="49" charset="0"/>
              </a:rPr>
              <a:t>column</a:t>
            </a:r>
            <a:r>
              <a:rPr lang="es-AR" sz="1050" b="0" dirty="0">
                <a:solidFill>
                  <a:srgbClr val="D4D4D4"/>
                </a:solidFill>
                <a:effectLst/>
                <a:latin typeface="Consolas" panose="020B0609020204030204" pitchFamily="49" charset="0"/>
              </a:rPr>
              <a:t>=</a:t>
            </a:r>
            <a:r>
              <a:rPr lang="es-AR" sz="1050" b="0" dirty="0">
                <a:solidFill>
                  <a:srgbClr val="B5CEA8"/>
                </a:solidFill>
                <a:effectLst/>
                <a:latin typeface="Consolas" panose="020B0609020204030204" pitchFamily="49" charset="0"/>
              </a:rPr>
              <a:t>0</a:t>
            </a:r>
            <a:r>
              <a:rPr lang="es-AR" sz="1050" b="0" dirty="0">
                <a:solidFill>
                  <a:srgbClr val="D4D4D4"/>
                </a:solidFill>
                <a:effectLst/>
                <a:latin typeface="Consolas" panose="020B0609020204030204" pitchFamily="49" charset="0"/>
              </a:rPr>
              <a:t>, </a:t>
            </a:r>
            <a:r>
              <a:rPr lang="es-AR" sz="1050" b="0" dirty="0" err="1">
                <a:solidFill>
                  <a:srgbClr val="9CDCFE"/>
                </a:solidFill>
                <a:effectLst/>
                <a:latin typeface="Consolas" panose="020B0609020204030204" pitchFamily="49" charset="0"/>
              </a:rPr>
              <a:t>sticky</a:t>
            </a:r>
            <a:r>
              <a:rPr lang="es-AR" sz="1050" b="0" dirty="0">
                <a:solidFill>
                  <a:srgbClr val="D4D4D4"/>
                </a:solidFill>
                <a:effectLst/>
                <a:latin typeface="Consolas" panose="020B0609020204030204" pitchFamily="49" charset="0"/>
              </a:rPr>
              <a:t>=</a:t>
            </a:r>
            <a:r>
              <a:rPr lang="es-AR" sz="1050" b="0" dirty="0">
                <a:solidFill>
                  <a:srgbClr val="CE9178"/>
                </a:solidFill>
                <a:effectLst/>
                <a:latin typeface="Consolas" panose="020B0609020204030204" pitchFamily="49" charset="0"/>
              </a:rPr>
              <a:t>"</a:t>
            </a:r>
            <a:r>
              <a:rPr lang="es-AR" sz="1050" b="0" dirty="0" err="1">
                <a:solidFill>
                  <a:srgbClr val="CE9178"/>
                </a:solidFill>
                <a:effectLst/>
                <a:latin typeface="Consolas" panose="020B0609020204030204" pitchFamily="49" charset="0"/>
              </a:rPr>
              <a:t>nsew</a:t>
            </a:r>
            <a:r>
              <a:rPr lang="es-AR" sz="1050" b="0" dirty="0">
                <a:solidFill>
                  <a:srgbClr val="CE9178"/>
                </a:solidFill>
                <a:effectLst/>
                <a:latin typeface="Consolas" panose="020B0609020204030204" pitchFamily="49" charset="0"/>
              </a:rPr>
              <a:t>"</a:t>
            </a:r>
            <a:r>
              <a:rPr lang="es-AR" sz="1050" b="0" dirty="0">
                <a:solidFill>
                  <a:srgbClr val="D4D4D4"/>
                </a:solidFill>
                <a:effectLst/>
                <a:latin typeface="Consolas" panose="020B0609020204030204" pitchFamily="49" charset="0"/>
              </a:rPr>
              <a:t>)</a:t>
            </a:r>
          </a:p>
          <a:p>
            <a:r>
              <a:rPr lang="es-AR" sz="1050" b="0" dirty="0">
                <a:solidFill>
                  <a:srgbClr val="D4D4D4"/>
                </a:solidFill>
                <a:effectLst/>
                <a:latin typeface="Consolas" panose="020B0609020204030204" pitchFamily="49" charset="0"/>
              </a:rPr>
              <a:t>            </a:t>
            </a:r>
            <a:r>
              <a:rPr lang="es-AR" sz="1050" b="0" dirty="0" err="1">
                <a:solidFill>
                  <a:srgbClr val="9CDCFE"/>
                </a:solidFill>
                <a:effectLst/>
                <a:latin typeface="Consolas" panose="020B0609020204030204" pitchFamily="49" charset="0"/>
              </a:rPr>
              <a:t>self</a:t>
            </a:r>
            <a:r>
              <a:rPr lang="es-AR" sz="1050" b="0" dirty="0" err="1">
                <a:solidFill>
                  <a:srgbClr val="D4D4D4"/>
                </a:solidFill>
                <a:effectLst/>
                <a:latin typeface="Consolas" panose="020B0609020204030204" pitchFamily="49" charset="0"/>
              </a:rPr>
              <a:t>.grid</a:t>
            </a:r>
            <a:r>
              <a:rPr lang="es-AR" sz="1050" b="0" dirty="0">
                <a:solidFill>
                  <a:srgbClr val="D4D4D4"/>
                </a:solidFill>
                <a:effectLst/>
                <a:latin typeface="Consolas" panose="020B0609020204030204" pitchFamily="49" charset="0"/>
              </a:rPr>
              <a:t>(</a:t>
            </a:r>
            <a:r>
              <a:rPr lang="es-AR" sz="1050" b="0" dirty="0" err="1">
                <a:solidFill>
                  <a:srgbClr val="9CDCFE"/>
                </a:solidFill>
                <a:effectLst/>
                <a:latin typeface="Consolas" panose="020B0609020204030204" pitchFamily="49" charset="0"/>
              </a:rPr>
              <a:t>sticky</a:t>
            </a:r>
            <a:r>
              <a:rPr lang="es-AR" sz="1050" b="0" dirty="0">
                <a:solidFill>
                  <a:srgbClr val="D4D4D4"/>
                </a:solidFill>
                <a:effectLst/>
                <a:latin typeface="Consolas" panose="020B0609020204030204" pitchFamily="49" charset="0"/>
              </a:rPr>
              <a:t>=</a:t>
            </a:r>
            <a:r>
              <a:rPr lang="es-AR" sz="1050" b="0" dirty="0">
                <a:solidFill>
                  <a:srgbClr val="CE9178"/>
                </a:solidFill>
                <a:effectLst/>
                <a:latin typeface="Consolas" panose="020B0609020204030204" pitchFamily="49" charset="0"/>
              </a:rPr>
              <a:t>"</a:t>
            </a:r>
            <a:r>
              <a:rPr lang="es-AR" sz="1050" b="0" dirty="0" err="1">
                <a:solidFill>
                  <a:srgbClr val="CE9178"/>
                </a:solidFill>
                <a:effectLst/>
                <a:latin typeface="Consolas" panose="020B0609020204030204" pitchFamily="49" charset="0"/>
              </a:rPr>
              <a:t>nsew</a:t>
            </a:r>
            <a:r>
              <a:rPr lang="es-AR" sz="1050" b="0" dirty="0">
                <a:solidFill>
                  <a:srgbClr val="CE9178"/>
                </a:solidFill>
                <a:effectLst/>
                <a:latin typeface="Consolas" panose="020B0609020204030204" pitchFamily="49" charset="0"/>
              </a:rPr>
              <a:t>"</a:t>
            </a:r>
            <a:r>
              <a:rPr lang="es-AR" sz="1050" b="0" dirty="0">
                <a:solidFill>
                  <a:srgbClr val="D4D4D4"/>
                </a:solidFill>
                <a:effectLst/>
                <a:latin typeface="Consolas" panose="020B0609020204030204" pitchFamily="49" charset="0"/>
              </a:rPr>
              <a:t>)</a:t>
            </a:r>
          </a:p>
          <a:p>
            <a:r>
              <a:rPr lang="es-AR" sz="1050" b="0" dirty="0">
                <a:solidFill>
                  <a:srgbClr val="D4D4D4"/>
                </a:solidFill>
                <a:effectLst/>
                <a:latin typeface="Consolas" panose="020B0609020204030204" pitchFamily="49" charset="0"/>
              </a:rPr>
              <a:t>            </a:t>
            </a:r>
            <a:r>
              <a:rPr lang="es-AR" sz="1050" b="0" dirty="0" err="1">
                <a:solidFill>
                  <a:srgbClr val="9CDCFE"/>
                </a:solidFill>
                <a:effectLst/>
                <a:latin typeface="Consolas" panose="020B0609020204030204" pitchFamily="49" charset="0"/>
              </a:rPr>
              <a:t>self</a:t>
            </a:r>
            <a:r>
              <a:rPr lang="es-AR" sz="1050" b="0" dirty="0" err="1">
                <a:solidFill>
                  <a:srgbClr val="D4D4D4"/>
                </a:solidFill>
                <a:effectLst/>
                <a:latin typeface="Consolas" panose="020B0609020204030204" pitchFamily="49" charset="0"/>
              </a:rPr>
              <a:t>.columnconfigure</a:t>
            </a:r>
            <a:r>
              <a:rPr lang="es-AR" sz="1050" b="0" dirty="0">
                <a:solidFill>
                  <a:srgbClr val="D4D4D4"/>
                </a:solidFill>
                <a:effectLst/>
                <a:latin typeface="Consolas" panose="020B0609020204030204" pitchFamily="49" charset="0"/>
              </a:rPr>
              <a:t>(</a:t>
            </a:r>
            <a:r>
              <a:rPr lang="es-AR" sz="1050" b="0" dirty="0">
                <a:solidFill>
                  <a:srgbClr val="B5CEA8"/>
                </a:solidFill>
                <a:effectLst/>
                <a:latin typeface="Consolas" panose="020B0609020204030204" pitchFamily="49" charset="0"/>
              </a:rPr>
              <a:t>0</a:t>
            </a:r>
            <a:r>
              <a:rPr lang="es-AR" sz="1050" b="0" dirty="0">
                <a:solidFill>
                  <a:srgbClr val="D4D4D4"/>
                </a:solidFill>
                <a:effectLst/>
                <a:latin typeface="Consolas" panose="020B0609020204030204" pitchFamily="49" charset="0"/>
              </a:rPr>
              <a:t>, </a:t>
            </a:r>
            <a:r>
              <a:rPr lang="es-AR" sz="1050" b="0" dirty="0" err="1">
                <a:solidFill>
                  <a:srgbClr val="9CDCFE"/>
                </a:solidFill>
                <a:effectLst/>
                <a:latin typeface="Consolas" panose="020B0609020204030204" pitchFamily="49" charset="0"/>
              </a:rPr>
              <a:t>weight</a:t>
            </a:r>
            <a:r>
              <a:rPr lang="es-AR" sz="1050" b="0" dirty="0">
                <a:solidFill>
                  <a:srgbClr val="D4D4D4"/>
                </a:solidFill>
                <a:effectLst/>
                <a:latin typeface="Consolas" panose="020B0609020204030204" pitchFamily="49" charset="0"/>
              </a:rPr>
              <a:t>=</a:t>
            </a:r>
            <a:r>
              <a:rPr lang="es-AR" sz="1050" b="0" dirty="0">
                <a:solidFill>
                  <a:srgbClr val="B5CEA8"/>
                </a:solidFill>
                <a:effectLst/>
                <a:latin typeface="Consolas" panose="020B0609020204030204" pitchFamily="49" charset="0"/>
              </a:rPr>
              <a:t>1</a:t>
            </a:r>
            <a:r>
              <a:rPr lang="es-AR" sz="1050" b="0" dirty="0">
                <a:solidFill>
                  <a:srgbClr val="D4D4D4"/>
                </a:solidFill>
                <a:effectLst/>
                <a:latin typeface="Consolas" panose="020B0609020204030204" pitchFamily="49" charset="0"/>
              </a:rPr>
              <a:t>)</a:t>
            </a:r>
          </a:p>
          <a:p>
            <a:r>
              <a:rPr lang="es-AR" sz="1050" b="0" dirty="0">
                <a:solidFill>
                  <a:srgbClr val="D4D4D4"/>
                </a:solidFill>
                <a:effectLst/>
                <a:latin typeface="Consolas" panose="020B0609020204030204" pitchFamily="49" charset="0"/>
              </a:rPr>
              <a:t>            </a:t>
            </a:r>
            <a:r>
              <a:rPr lang="es-AR" sz="1050" b="0" dirty="0" err="1">
                <a:solidFill>
                  <a:srgbClr val="9CDCFE"/>
                </a:solidFill>
                <a:effectLst/>
                <a:latin typeface="Consolas" panose="020B0609020204030204" pitchFamily="49" charset="0"/>
              </a:rPr>
              <a:t>self</a:t>
            </a:r>
            <a:r>
              <a:rPr lang="es-AR" sz="1050" b="0" dirty="0" err="1">
                <a:solidFill>
                  <a:srgbClr val="D4D4D4"/>
                </a:solidFill>
                <a:effectLst/>
                <a:latin typeface="Consolas" panose="020B0609020204030204" pitchFamily="49" charset="0"/>
              </a:rPr>
              <a:t>.rowconfigure</a:t>
            </a:r>
            <a:r>
              <a:rPr lang="es-AR" sz="1050" b="0" dirty="0">
                <a:solidFill>
                  <a:srgbClr val="D4D4D4"/>
                </a:solidFill>
                <a:effectLst/>
                <a:latin typeface="Consolas" panose="020B0609020204030204" pitchFamily="49" charset="0"/>
              </a:rPr>
              <a:t>(</a:t>
            </a:r>
            <a:r>
              <a:rPr lang="es-AR" sz="1050" b="0" dirty="0">
                <a:solidFill>
                  <a:srgbClr val="B5CEA8"/>
                </a:solidFill>
                <a:effectLst/>
                <a:latin typeface="Consolas" panose="020B0609020204030204" pitchFamily="49" charset="0"/>
              </a:rPr>
              <a:t>0</a:t>
            </a:r>
            <a:r>
              <a:rPr lang="es-AR" sz="1050" b="0" dirty="0">
                <a:solidFill>
                  <a:srgbClr val="D4D4D4"/>
                </a:solidFill>
                <a:effectLst/>
                <a:latin typeface="Consolas" panose="020B0609020204030204" pitchFamily="49" charset="0"/>
              </a:rPr>
              <a:t>, </a:t>
            </a:r>
            <a:r>
              <a:rPr lang="es-AR" sz="1050" b="0" dirty="0" err="1">
                <a:solidFill>
                  <a:srgbClr val="9CDCFE"/>
                </a:solidFill>
                <a:effectLst/>
                <a:latin typeface="Consolas" panose="020B0609020204030204" pitchFamily="49" charset="0"/>
              </a:rPr>
              <a:t>weight</a:t>
            </a:r>
            <a:r>
              <a:rPr lang="es-AR" sz="1050" b="0" dirty="0">
                <a:solidFill>
                  <a:srgbClr val="D4D4D4"/>
                </a:solidFill>
                <a:effectLst/>
                <a:latin typeface="Consolas" panose="020B0609020204030204" pitchFamily="49" charset="0"/>
              </a:rPr>
              <a:t>=</a:t>
            </a:r>
            <a:r>
              <a:rPr lang="es-AR" sz="1050" b="0" dirty="0">
                <a:solidFill>
                  <a:srgbClr val="B5CEA8"/>
                </a:solidFill>
                <a:effectLst/>
                <a:latin typeface="Consolas" panose="020B0609020204030204" pitchFamily="49" charset="0"/>
              </a:rPr>
              <a:t>1</a:t>
            </a:r>
            <a:r>
              <a:rPr lang="es-AR" sz="1050" b="0" dirty="0">
                <a:solidFill>
                  <a:srgbClr val="D4D4D4"/>
                </a:solidFill>
                <a:effectLst/>
                <a:latin typeface="Consolas" panose="020B0609020204030204" pitchFamily="49" charset="0"/>
              </a:rPr>
              <a:t>)</a:t>
            </a:r>
          </a:p>
          <a:p>
            <a:r>
              <a:rPr lang="es-AR" sz="1050" b="0" dirty="0">
                <a:solidFill>
                  <a:srgbClr val="D4D4D4"/>
                </a:solidFill>
                <a:effectLst/>
                <a:latin typeface="Consolas" panose="020B0609020204030204" pitchFamily="49" charset="0"/>
              </a:rPr>
              <a:t>            </a:t>
            </a:r>
            <a:r>
              <a:rPr lang="es-AR" sz="1050" b="0" dirty="0" err="1">
                <a:solidFill>
                  <a:srgbClr val="9CDCFE"/>
                </a:solidFill>
                <a:effectLst/>
                <a:latin typeface="Consolas" panose="020B0609020204030204" pitchFamily="49" charset="0"/>
              </a:rPr>
              <a:t>self</a:t>
            </a:r>
            <a:r>
              <a:rPr lang="es-AR" sz="1050" b="0" dirty="0" err="1">
                <a:solidFill>
                  <a:srgbClr val="D4D4D4"/>
                </a:solidFill>
                <a:effectLst/>
                <a:latin typeface="Consolas" panose="020B0609020204030204" pitchFamily="49" charset="0"/>
              </a:rPr>
              <a:t>.rowconfigure</a:t>
            </a:r>
            <a:r>
              <a:rPr lang="es-AR" sz="1050" b="0" dirty="0">
                <a:solidFill>
                  <a:srgbClr val="D4D4D4"/>
                </a:solidFill>
                <a:effectLst/>
                <a:latin typeface="Consolas" panose="020B0609020204030204" pitchFamily="49" charset="0"/>
              </a:rPr>
              <a:t>(</a:t>
            </a:r>
            <a:r>
              <a:rPr lang="es-AR" sz="1050" b="0" dirty="0">
                <a:solidFill>
                  <a:srgbClr val="B5CEA8"/>
                </a:solidFill>
                <a:effectLst/>
                <a:latin typeface="Consolas" panose="020B0609020204030204" pitchFamily="49" charset="0"/>
              </a:rPr>
              <a:t>1</a:t>
            </a:r>
            <a:r>
              <a:rPr lang="es-AR" sz="1050" b="0" dirty="0">
                <a:solidFill>
                  <a:srgbClr val="D4D4D4"/>
                </a:solidFill>
                <a:effectLst/>
                <a:latin typeface="Consolas" panose="020B0609020204030204" pitchFamily="49" charset="0"/>
              </a:rPr>
              <a:t>, </a:t>
            </a:r>
            <a:r>
              <a:rPr lang="es-AR" sz="1050" b="0" dirty="0" err="1">
                <a:solidFill>
                  <a:srgbClr val="9CDCFE"/>
                </a:solidFill>
                <a:effectLst/>
                <a:latin typeface="Consolas" panose="020B0609020204030204" pitchFamily="49" charset="0"/>
              </a:rPr>
              <a:t>weight</a:t>
            </a:r>
            <a:r>
              <a:rPr lang="es-AR" sz="1050" b="0" dirty="0">
                <a:solidFill>
                  <a:srgbClr val="D4D4D4"/>
                </a:solidFill>
                <a:effectLst/>
                <a:latin typeface="Consolas" panose="020B0609020204030204" pitchFamily="49" charset="0"/>
              </a:rPr>
              <a:t>=</a:t>
            </a:r>
            <a:r>
              <a:rPr lang="es-AR" sz="1050" b="0" dirty="0">
                <a:solidFill>
                  <a:srgbClr val="B5CEA8"/>
                </a:solidFill>
                <a:effectLst/>
                <a:latin typeface="Consolas" panose="020B0609020204030204" pitchFamily="49" charset="0"/>
              </a:rPr>
              <a:t>1</a:t>
            </a:r>
            <a:r>
              <a:rPr lang="es-AR" sz="1050" b="0" dirty="0">
                <a:solidFill>
                  <a:srgbClr val="D4D4D4"/>
                </a:solidFill>
                <a:effectLst/>
                <a:latin typeface="Consolas" panose="020B0609020204030204" pitchFamily="49" charset="0"/>
              </a:rPr>
              <a:t>)</a:t>
            </a:r>
          </a:p>
        </p:txBody>
      </p:sp>
      <p:sp>
        <p:nvSpPr>
          <p:cNvPr id="10" name="CuadroTexto 9">
            <a:extLst>
              <a:ext uri="{FF2B5EF4-FFF2-40B4-BE49-F238E27FC236}">
                <a16:creationId xmlns:a16="http://schemas.microsoft.com/office/drawing/2014/main" id="{7E2AE13D-A0AE-8232-2CBE-65BDBD1EC654}"/>
              </a:ext>
            </a:extLst>
          </p:cNvPr>
          <p:cNvSpPr txBox="1"/>
          <p:nvPr/>
        </p:nvSpPr>
        <p:spPr>
          <a:xfrm>
            <a:off x="6213930" y="3047522"/>
            <a:ext cx="5506355" cy="577081"/>
          </a:xfrm>
          <a:prstGeom prst="rect">
            <a:avLst/>
          </a:prstGeom>
          <a:solidFill>
            <a:schemeClr val="tx1">
              <a:lumMod val="85000"/>
              <a:lumOff val="15000"/>
            </a:schemeClr>
          </a:solidFill>
        </p:spPr>
        <p:txBody>
          <a:bodyPr wrap="square">
            <a:spAutoFit/>
          </a:bodyPr>
          <a:lstStyle/>
          <a:p>
            <a:r>
              <a:rPr lang="en-US" sz="1050" b="0" dirty="0" err="1">
                <a:solidFill>
                  <a:srgbClr val="569CD6"/>
                </a:solidFill>
                <a:effectLst/>
                <a:latin typeface="Consolas" panose="020B0609020204030204" pitchFamily="49" charset="0"/>
              </a:rPr>
              <a:t>self</a:t>
            </a:r>
            <a:r>
              <a:rPr lang="en-US" sz="1050" b="0" dirty="0" err="1">
                <a:solidFill>
                  <a:srgbClr val="D4D4D4"/>
                </a:solidFill>
                <a:effectLst/>
                <a:latin typeface="Consolas" panose="020B0609020204030204" pitchFamily="49" charset="0"/>
              </a:rPr>
              <a:t>.rowconfigure</a:t>
            </a:r>
            <a:r>
              <a:rPr lang="en-US" sz="1050" b="0" dirty="0">
                <a:solidFill>
                  <a:srgbClr val="D4D4D4"/>
                </a:solidFill>
                <a:effectLst/>
                <a:latin typeface="Consolas" panose="020B0609020204030204" pitchFamily="49" charset="0"/>
              </a:rPr>
              <a:t>(</a:t>
            </a:r>
            <a:r>
              <a:rPr lang="en-US" sz="1050" b="0" dirty="0">
                <a:solidFill>
                  <a:srgbClr val="B5CEA8"/>
                </a:solidFill>
                <a:effectLst/>
                <a:latin typeface="Consolas" panose="020B0609020204030204" pitchFamily="49" charset="0"/>
              </a:rPr>
              <a:t>0</a:t>
            </a:r>
            <a:r>
              <a:rPr lang="en-US" sz="1050" b="0" dirty="0">
                <a:solidFill>
                  <a:srgbClr val="D4D4D4"/>
                </a:solidFill>
                <a:effectLst/>
                <a:latin typeface="Consolas" panose="020B0609020204030204" pitchFamily="49" charset="0"/>
              </a:rPr>
              <a:t>, </a:t>
            </a:r>
            <a:r>
              <a:rPr lang="en-US" sz="1050" b="0" dirty="0">
                <a:solidFill>
                  <a:srgbClr val="9CDCFE"/>
                </a:solidFill>
                <a:effectLst/>
                <a:latin typeface="Consolas" panose="020B0609020204030204" pitchFamily="49" charset="0"/>
              </a:rPr>
              <a:t>weight</a:t>
            </a:r>
            <a:r>
              <a:rPr lang="en-US" sz="1050" b="0" dirty="0">
                <a:solidFill>
                  <a:srgbClr val="D4D4D4"/>
                </a:solidFill>
                <a:effectLst/>
                <a:latin typeface="Consolas" panose="020B0609020204030204" pitchFamily="49" charset="0"/>
              </a:rPr>
              <a:t>=</a:t>
            </a:r>
            <a:r>
              <a:rPr lang="en-US" sz="1050" b="0" dirty="0">
                <a:solidFill>
                  <a:srgbClr val="B5CEA8"/>
                </a:solidFill>
                <a:effectLst/>
                <a:latin typeface="Consolas" panose="020B0609020204030204" pitchFamily="49" charset="0"/>
              </a:rPr>
              <a:t>5</a:t>
            </a:r>
            <a:r>
              <a:rPr lang="en-US" sz="1050" b="0" dirty="0">
                <a:solidFill>
                  <a:srgbClr val="D4D4D4"/>
                </a:solidFill>
                <a:effectLst/>
                <a:latin typeface="Consolas" panose="020B0609020204030204" pitchFamily="49" charset="0"/>
              </a:rPr>
              <a:t>)</a:t>
            </a:r>
          </a:p>
          <a:p>
            <a:r>
              <a:rPr lang="en-US" sz="1050" b="0" dirty="0" err="1">
                <a:solidFill>
                  <a:srgbClr val="569CD6"/>
                </a:solidFill>
                <a:effectLst/>
                <a:latin typeface="Consolas" panose="020B0609020204030204" pitchFamily="49" charset="0"/>
              </a:rPr>
              <a:t>self</a:t>
            </a:r>
            <a:r>
              <a:rPr lang="en-US" sz="1050" b="0" dirty="0" err="1">
                <a:solidFill>
                  <a:srgbClr val="D4D4D4"/>
                </a:solidFill>
                <a:effectLst/>
                <a:latin typeface="Consolas" panose="020B0609020204030204" pitchFamily="49" charset="0"/>
              </a:rPr>
              <a:t>.rowconfigure</a:t>
            </a:r>
            <a:r>
              <a:rPr lang="en-US" sz="1050" b="0" dirty="0">
                <a:solidFill>
                  <a:srgbClr val="D4D4D4"/>
                </a:solidFill>
                <a:effectLst/>
                <a:latin typeface="Consolas" panose="020B0609020204030204" pitchFamily="49" charset="0"/>
              </a:rPr>
              <a:t>(</a:t>
            </a:r>
            <a:r>
              <a:rPr lang="en-US" sz="1050" b="0" dirty="0">
                <a:solidFill>
                  <a:srgbClr val="B5CEA8"/>
                </a:solidFill>
                <a:effectLst/>
                <a:latin typeface="Consolas" panose="020B0609020204030204" pitchFamily="49" charset="0"/>
              </a:rPr>
              <a:t>1</a:t>
            </a:r>
            <a:r>
              <a:rPr lang="en-US" sz="1050" b="0" dirty="0">
                <a:solidFill>
                  <a:srgbClr val="D4D4D4"/>
                </a:solidFill>
                <a:effectLst/>
                <a:latin typeface="Consolas" panose="020B0609020204030204" pitchFamily="49" charset="0"/>
              </a:rPr>
              <a:t>, </a:t>
            </a:r>
            <a:r>
              <a:rPr lang="en-US" sz="1050" b="0" dirty="0">
                <a:solidFill>
                  <a:srgbClr val="9CDCFE"/>
                </a:solidFill>
                <a:effectLst/>
                <a:latin typeface="Consolas" panose="020B0609020204030204" pitchFamily="49" charset="0"/>
              </a:rPr>
              <a:t>weight</a:t>
            </a:r>
            <a:r>
              <a:rPr lang="en-US" sz="1050" b="0" dirty="0">
                <a:solidFill>
                  <a:srgbClr val="D4D4D4"/>
                </a:solidFill>
                <a:effectLst/>
                <a:latin typeface="Consolas" panose="020B0609020204030204" pitchFamily="49" charset="0"/>
              </a:rPr>
              <a:t>=</a:t>
            </a:r>
            <a:r>
              <a:rPr lang="en-US" sz="1050" b="0" dirty="0">
                <a:solidFill>
                  <a:srgbClr val="B5CEA8"/>
                </a:solidFill>
                <a:effectLst/>
                <a:latin typeface="Consolas" panose="020B0609020204030204" pitchFamily="49" charset="0"/>
              </a:rPr>
              <a:t>1</a:t>
            </a:r>
            <a:r>
              <a:rPr lang="en-US" sz="1050" b="0" dirty="0">
                <a:solidFill>
                  <a:srgbClr val="D4D4D4"/>
                </a:solidFill>
                <a:effectLst/>
                <a:latin typeface="Consolas" panose="020B0609020204030204" pitchFamily="49" charset="0"/>
              </a:rPr>
              <a:t>)</a:t>
            </a:r>
          </a:p>
          <a:p>
            <a:endParaRPr lang="en-US" sz="1050" b="0" dirty="0">
              <a:solidFill>
                <a:srgbClr val="D4D4D4"/>
              </a:solidFill>
              <a:effectLst/>
              <a:latin typeface="Consolas" panose="020B0609020204030204" pitchFamily="49" charset="0"/>
            </a:endParaRPr>
          </a:p>
        </p:txBody>
      </p:sp>
      <p:sp>
        <p:nvSpPr>
          <p:cNvPr id="11" name="CuadroTexto 10">
            <a:extLst>
              <a:ext uri="{FF2B5EF4-FFF2-40B4-BE49-F238E27FC236}">
                <a16:creationId xmlns:a16="http://schemas.microsoft.com/office/drawing/2014/main" id="{5C321698-5610-7547-78C1-3CFB2B07D2B7}"/>
              </a:ext>
            </a:extLst>
          </p:cNvPr>
          <p:cNvSpPr txBox="1"/>
          <p:nvPr/>
        </p:nvSpPr>
        <p:spPr>
          <a:xfrm>
            <a:off x="4973354" y="4922475"/>
            <a:ext cx="699230" cy="461665"/>
          </a:xfrm>
          <a:prstGeom prst="rect">
            <a:avLst/>
          </a:prstGeom>
          <a:noFill/>
        </p:spPr>
        <p:txBody>
          <a:bodyPr wrap="none" rtlCol="0">
            <a:spAutoFit/>
          </a:bodyPr>
          <a:lstStyle/>
          <a:p>
            <a:r>
              <a:rPr lang="es-AR" sz="2400" dirty="0" err="1">
                <a:solidFill>
                  <a:schemeClr val="accent1">
                    <a:lumMod val="75000"/>
                  </a:schemeClr>
                </a:solidFill>
                <a:effectLst>
                  <a:outerShdw blurRad="38100" dist="38100" dir="2700000" algn="tl">
                    <a:srgbClr val="000000">
                      <a:alpha val="43137"/>
                    </a:srgbClr>
                  </a:outerShdw>
                </a:effectLst>
              </a:rPr>
              <a:t>grid</a:t>
            </a:r>
            <a:endParaRPr lang="es-AR" sz="2400" dirty="0">
              <a:solidFill>
                <a:schemeClr val="accent1">
                  <a:lumMod val="75000"/>
                </a:schemeClr>
              </a:solidFill>
              <a:effectLst>
                <a:outerShdw blurRad="38100" dist="38100" dir="2700000" algn="tl">
                  <a:srgbClr val="000000">
                    <a:alpha val="43137"/>
                  </a:srgbClr>
                </a:outerShdw>
              </a:effectLst>
            </a:endParaRPr>
          </a:p>
        </p:txBody>
      </p:sp>
      <p:pic>
        <p:nvPicPr>
          <p:cNvPr id="5" name="Cámara 4">
            <a:extLst>
              <a:ext uri="{FF2B5EF4-FFF2-40B4-BE49-F238E27FC236}">
                <a16:creationId xmlns:a16="http://schemas.microsoft.com/office/drawing/2014/main" id="{6E8B518B-CBDE-E5E1-4A65-73B5A958B21B}"/>
              </a:ext>
            </a:extLst>
          </p:cNvPr>
          <p:cNvPicPr>
            <a:picLocks noChangeAspect="1"/>
            <a:extLst>
              <a:ext uri="{51228E76-BA90-4043-B771-695A4F85340A}">
                <alf:liveFeedProps xmlns:alf="http://schemas.microsoft.com/office/drawing/2021/livefeed"/>
              </a:ext>
            </a:extLst>
          </p:cNvPicPr>
          <p:nvPr/>
        </p:nvPicPr>
        <p:blipFill>
          <a:blip r:embed="rId7">
            <a:extLst>
              <a:ext uri="{96DAC541-7B7A-43D3-8B79-37D633B846F1}">
                <asvg:svgBlip xmlns:asvg="http://schemas.microsoft.com/office/drawing/2016/SVG/main" r:embed="rId8"/>
              </a:ext>
            </a:extLst>
          </a:blip>
          <a:stretch>
            <a:fillRect/>
          </a:stretch>
        </p:blipFill>
        <p:spPr>
          <a:xfrm>
            <a:off x="10596588" y="49680"/>
            <a:ext cx="1539112" cy="1539112"/>
          </a:xfrm>
          <a:prstGeom prst="ellipse">
            <a:avLst/>
          </a:prstGeom>
          <a:ln>
            <a:noFill/>
          </a:ln>
          <a:effectLst>
            <a:outerShdw blurRad="190500" algn="tl" rotWithShape="0">
              <a:srgbClr val="000000">
                <a:alpha val="30000"/>
              </a:srgbClr>
            </a:outerShdw>
          </a:effectLst>
        </p:spPr>
      </p:pic>
    </p:spTree>
    <p:extLst>
      <p:ext uri="{BB962C8B-B14F-4D97-AF65-F5344CB8AC3E}">
        <p14:creationId xmlns:p14="http://schemas.microsoft.com/office/powerpoint/2010/main" val="364995007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Marcador de posición de imagen 11" descr="Imagen en blanco y negro">
            <a:extLst>
              <a:ext uri="{FF2B5EF4-FFF2-40B4-BE49-F238E27FC236}">
                <a16:creationId xmlns:a16="http://schemas.microsoft.com/office/drawing/2014/main" id="{616419AE-0FC1-B6F5-A3D6-D5B249750254}"/>
              </a:ext>
            </a:extLst>
          </p:cNvPr>
          <p:cNvPicPr>
            <a:picLocks noGrp="1" noChangeAspect="1"/>
          </p:cNvPicPr>
          <p:nvPr>
            <p:ph type="pic" idx="11"/>
          </p:nvPr>
        </p:nvPicPr>
        <p:blipFill>
          <a:blip r:embed="rId2">
            <a:extLst>
              <a:ext uri="{28A0092B-C50C-407E-A947-70E740481C1C}">
                <a14:useLocalDpi xmlns:a14="http://schemas.microsoft.com/office/drawing/2010/main" val="0"/>
              </a:ext>
            </a:extLst>
          </a:blip>
          <a:srcRect t="5984" b="5984"/>
          <a:stretch>
            <a:fillRect/>
          </a:stretch>
        </p:blipFill>
        <p:spPr/>
      </p:pic>
      <p:sp>
        <p:nvSpPr>
          <p:cNvPr id="3" name="CuadroTexto 2">
            <a:extLst>
              <a:ext uri="{FF2B5EF4-FFF2-40B4-BE49-F238E27FC236}">
                <a16:creationId xmlns:a16="http://schemas.microsoft.com/office/drawing/2014/main" id="{4FA5DEA9-94D0-2BE4-18FA-F93147AED449}"/>
              </a:ext>
            </a:extLst>
          </p:cNvPr>
          <p:cNvSpPr txBox="1"/>
          <p:nvPr/>
        </p:nvSpPr>
        <p:spPr>
          <a:xfrm>
            <a:off x="190500" y="114692"/>
            <a:ext cx="6096000" cy="523220"/>
          </a:xfrm>
          <a:prstGeom prst="rect">
            <a:avLst/>
          </a:prstGeom>
          <a:noFill/>
        </p:spPr>
        <p:txBody>
          <a:bodyPr wrap="square">
            <a:spAutoFit/>
          </a:bodyPr>
          <a:lstStyle/>
          <a:p>
            <a:pPr algn="l"/>
            <a:r>
              <a:rPr lang="es-MX" sz="2800" b="0" i="0">
                <a:solidFill>
                  <a:srgbClr val="444444"/>
                </a:solidFill>
                <a:effectLst/>
                <a:latin typeface="-apple-system"/>
              </a:rPr>
              <a:t>Introducción a Tcl/Tk (tkinter)</a:t>
            </a:r>
            <a:endParaRPr lang="es-AR" sz="2800" b="0" i="0" dirty="0">
              <a:solidFill>
                <a:srgbClr val="444444"/>
              </a:solidFill>
              <a:effectLst/>
              <a:latin typeface="-apple-system"/>
            </a:endParaRPr>
          </a:p>
        </p:txBody>
      </p:sp>
      <p:pic>
        <p:nvPicPr>
          <p:cNvPr id="13" name="Imagen 12">
            <a:extLst>
              <a:ext uri="{FF2B5EF4-FFF2-40B4-BE49-F238E27FC236}">
                <a16:creationId xmlns:a16="http://schemas.microsoft.com/office/drawing/2014/main" id="{C8648B35-4F12-B49D-8F57-6F0792835852}"/>
              </a:ext>
            </a:extLst>
          </p:cNvPr>
          <p:cNvPicPr>
            <a:picLocks noChangeAspect="1"/>
          </p:cNvPicPr>
          <p:nvPr/>
        </p:nvPicPr>
        <p:blipFill>
          <a:blip r:embed="rId3"/>
          <a:stretch>
            <a:fillRect/>
          </a:stretch>
        </p:blipFill>
        <p:spPr>
          <a:xfrm>
            <a:off x="10951203" y="6392574"/>
            <a:ext cx="914400" cy="254336"/>
          </a:xfrm>
          <a:prstGeom prst="rect">
            <a:avLst/>
          </a:prstGeom>
        </p:spPr>
      </p:pic>
      <p:sp>
        <p:nvSpPr>
          <p:cNvPr id="2" name="CuadroTexto 1">
            <a:extLst>
              <a:ext uri="{FF2B5EF4-FFF2-40B4-BE49-F238E27FC236}">
                <a16:creationId xmlns:a16="http://schemas.microsoft.com/office/drawing/2014/main" id="{1D6947C7-4BE0-4C7D-5EC4-A0508477F393}"/>
              </a:ext>
            </a:extLst>
          </p:cNvPr>
          <p:cNvSpPr txBox="1"/>
          <p:nvPr/>
        </p:nvSpPr>
        <p:spPr>
          <a:xfrm>
            <a:off x="227171" y="609100"/>
            <a:ext cx="4348370" cy="646331"/>
          </a:xfrm>
          <a:prstGeom prst="rect">
            <a:avLst/>
          </a:prstGeom>
          <a:noFill/>
        </p:spPr>
        <p:txBody>
          <a:bodyPr wrap="none" rtlCol="0">
            <a:spAutoFit/>
          </a:bodyPr>
          <a:lstStyle/>
          <a:p>
            <a:r>
              <a:rPr lang="es-MX" dirty="0"/>
              <a:t>Posicionar elementos en </a:t>
            </a:r>
            <a:r>
              <a:rPr lang="es-MX" dirty="0" err="1"/>
              <a:t>Tcl</a:t>
            </a:r>
            <a:r>
              <a:rPr lang="es-MX" dirty="0"/>
              <a:t>/</a:t>
            </a:r>
            <a:r>
              <a:rPr lang="es-MX" dirty="0" err="1"/>
              <a:t>Tk</a:t>
            </a:r>
            <a:r>
              <a:rPr lang="es-MX" dirty="0"/>
              <a:t> (</a:t>
            </a:r>
            <a:r>
              <a:rPr lang="es-MX" dirty="0" err="1"/>
              <a:t>tkinter</a:t>
            </a:r>
            <a:r>
              <a:rPr lang="es-MX" dirty="0"/>
              <a:t>) </a:t>
            </a:r>
            <a:br>
              <a:rPr lang="es-MX" dirty="0"/>
            </a:br>
            <a:r>
              <a:rPr lang="es-MX" b="1" dirty="0"/>
              <a:t>Conclusión</a:t>
            </a:r>
            <a:endParaRPr lang="es-AR" b="1" dirty="0"/>
          </a:p>
        </p:txBody>
      </p:sp>
      <p:sp>
        <p:nvSpPr>
          <p:cNvPr id="8" name="CuadroTexto 7">
            <a:extLst>
              <a:ext uri="{FF2B5EF4-FFF2-40B4-BE49-F238E27FC236}">
                <a16:creationId xmlns:a16="http://schemas.microsoft.com/office/drawing/2014/main" id="{9600AA6D-A4EF-3F22-D264-8DCB581F6CEC}"/>
              </a:ext>
            </a:extLst>
          </p:cNvPr>
          <p:cNvSpPr txBox="1"/>
          <p:nvPr/>
        </p:nvSpPr>
        <p:spPr>
          <a:xfrm>
            <a:off x="329005" y="2052095"/>
            <a:ext cx="5252653" cy="3046988"/>
          </a:xfrm>
          <a:prstGeom prst="rect">
            <a:avLst/>
          </a:prstGeom>
          <a:noFill/>
        </p:spPr>
        <p:txBody>
          <a:bodyPr wrap="square">
            <a:spAutoFit/>
          </a:bodyPr>
          <a:lstStyle/>
          <a:p>
            <a:r>
              <a:rPr lang="es-MX" sz="1200" dirty="0"/>
              <a:t>El método place() brinda total control sobre la ubicación de cada uno de los elementos, pues su posición es absoluta. Esto es generalmente conveniente para pequeñas y medianas interfaces que se </a:t>
            </a:r>
            <a:r>
              <a:rPr lang="es-MX" sz="1200" dirty="0" err="1"/>
              <a:t>mantegan</a:t>
            </a:r>
            <a:r>
              <a:rPr lang="es-MX" sz="1200" dirty="0"/>
              <a:t> estáticas y no tengan aspiración de ser expandidas.</a:t>
            </a:r>
          </a:p>
          <a:p>
            <a:endParaRPr lang="es-MX" sz="1200" dirty="0"/>
          </a:p>
          <a:p>
            <a:r>
              <a:rPr lang="es-MX" sz="1200" dirty="0"/>
              <a:t>pack(), por su parte, es bastante sencillo de utilizar y con él pueden obtenerse interfaces ricas y complejas. Sin embargo, el hecho de que la posición de cada widget dependa de otro puede generar complicaciones al momento de realizar cambios, sobre todo modificaciones a aplicaciones ya existentes.</a:t>
            </a:r>
          </a:p>
          <a:p>
            <a:endParaRPr lang="es-MX" sz="1200" dirty="0"/>
          </a:p>
          <a:p>
            <a:r>
              <a:rPr lang="es-MX" sz="1200" dirty="0" err="1"/>
              <a:t>or</a:t>
            </a:r>
            <a:r>
              <a:rPr lang="es-MX" sz="1200" dirty="0"/>
              <a:t> último, el manejo a través de una grilla, como comentaba anteriormente, es siempre una buena elección. Conociendo todas sus propiedades y aplicándolas cuidadosamente podremos obtener desde pequeñas hasta grandes interfaces de usuario completamente adaptables y fáciles de utilizar.</a:t>
            </a:r>
            <a:endParaRPr lang="es-AR" sz="1200" dirty="0"/>
          </a:p>
        </p:txBody>
      </p:sp>
      <p:sp>
        <p:nvSpPr>
          <p:cNvPr id="5" name="CuadroTexto 4">
            <a:extLst>
              <a:ext uri="{FF2B5EF4-FFF2-40B4-BE49-F238E27FC236}">
                <a16:creationId xmlns:a16="http://schemas.microsoft.com/office/drawing/2014/main" id="{706E30FB-A9BE-BC79-CC99-321DB086CC24}"/>
              </a:ext>
            </a:extLst>
          </p:cNvPr>
          <p:cNvSpPr txBox="1"/>
          <p:nvPr/>
        </p:nvSpPr>
        <p:spPr>
          <a:xfrm>
            <a:off x="2483518" y="1484757"/>
            <a:ext cx="2768707" cy="461665"/>
          </a:xfrm>
          <a:prstGeom prst="rect">
            <a:avLst/>
          </a:prstGeom>
          <a:noFill/>
        </p:spPr>
        <p:txBody>
          <a:bodyPr wrap="none" rtlCol="0">
            <a:spAutoFit/>
          </a:bodyPr>
          <a:lstStyle/>
          <a:p>
            <a:r>
              <a:rPr lang="es-AR" sz="2400" dirty="0">
                <a:solidFill>
                  <a:schemeClr val="accent1">
                    <a:lumMod val="75000"/>
                  </a:schemeClr>
                </a:solidFill>
                <a:effectLst>
                  <a:outerShdw blurRad="38100" dist="38100" dir="2700000" algn="tl">
                    <a:srgbClr val="000000">
                      <a:alpha val="43137"/>
                    </a:srgbClr>
                  </a:outerShdw>
                </a:effectLst>
              </a:rPr>
              <a:t>Place – Pack - </a:t>
            </a:r>
            <a:r>
              <a:rPr lang="es-AR" sz="2400" dirty="0" err="1">
                <a:solidFill>
                  <a:schemeClr val="accent1">
                    <a:lumMod val="75000"/>
                  </a:schemeClr>
                </a:solidFill>
                <a:effectLst>
                  <a:outerShdw blurRad="38100" dist="38100" dir="2700000" algn="tl">
                    <a:srgbClr val="000000">
                      <a:alpha val="43137"/>
                    </a:srgbClr>
                  </a:outerShdw>
                </a:effectLst>
              </a:rPr>
              <a:t>grid</a:t>
            </a:r>
            <a:endParaRPr lang="es-AR" sz="2400" dirty="0">
              <a:solidFill>
                <a:schemeClr val="accent1">
                  <a:lumMod val="75000"/>
                </a:schemeClr>
              </a:solidFill>
              <a:effectLst>
                <a:outerShdw blurRad="38100" dist="38100" dir="2700000" algn="tl">
                  <a:srgbClr val="000000">
                    <a:alpha val="43137"/>
                  </a:srgbClr>
                </a:outerShdw>
              </a:effectLst>
            </a:endParaRPr>
          </a:p>
        </p:txBody>
      </p:sp>
      <p:pic>
        <p:nvPicPr>
          <p:cNvPr id="6" name="Imagen 5">
            <a:hlinkClick r:id="rId4"/>
            <a:extLst>
              <a:ext uri="{FF2B5EF4-FFF2-40B4-BE49-F238E27FC236}">
                <a16:creationId xmlns:a16="http://schemas.microsoft.com/office/drawing/2014/main" id="{07C89022-9F5A-598F-717D-75205EBFC6E7}"/>
              </a:ext>
            </a:extLst>
          </p:cNvPr>
          <p:cNvPicPr>
            <a:picLocks noChangeAspect="1"/>
          </p:cNvPicPr>
          <p:nvPr/>
        </p:nvPicPr>
        <p:blipFill>
          <a:blip r:embed="rId5">
            <a:duotone>
              <a:prstClr val="black"/>
              <a:schemeClr val="accent1">
                <a:tint val="45000"/>
                <a:satMod val="400000"/>
              </a:schemeClr>
            </a:duotone>
          </a:blip>
          <a:stretch>
            <a:fillRect/>
          </a:stretch>
        </p:blipFill>
        <p:spPr>
          <a:xfrm>
            <a:off x="10979525" y="5355238"/>
            <a:ext cx="992674" cy="771009"/>
          </a:xfrm>
          <a:prstGeom prst="rect">
            <a:avLst/>
          </a:prstGeom>
        </p:spPr>
      </p:pic>
      <p:sp>
        <p:nvSpPr>
          <p:cNvPr id="7" name="CuadroTexto 6">
            <a:extLst>
              <a:ext uri="{FF2B5EF4-FFF2-40B4-BE49-F238E27FC236}">
                <a16:creationId xmlns:a16="http://schemas.microsoft.com/office/drawing/2014/main" id="{A7C6176E-580D-397E-BB21-6226BA078641}"/>
              </a:ext>
            </a:extLst>
          </p:cNvPr>
          <p:cNvSpPr txBox="1"/>
          <p:nvPr/>
        </p:nvSpPr>
        <p:spPr>
          <a:xfrm>
            <a:off x="10780076" y="6142289"/>
            <a:ext cx="1263487" cy="276999"/>
          </a:xfrm>
          <a:prstGeom prst="rect">
            <a:avLst/>
          </a:prstGeom>
          <a:noFill/>
        </p:spPr>
        <p:txBody>
          <a:bodyPr wrap="none" rtlCol="0">
            <a:spAutoFit/>
          </a:bodyPr>
          <a:lstStyle/>
          <a:p>
            <a:r>
              <a:rPr lang="es-AR" sz="1200" b="1" dirty="0">
                <a:solidFill>
                  <a:srgbClr val="3A8995"/>
                </a:solidFill>
              </a:rPr>
              <a:t>04-GUI Grid.py</a:t>
            </a:r>
          </a:p>
        </p:txBody>
      </p:sp>
      <p:pic>
        <p:nvPicPr>
          <p:cNvPr id="9" name="Cámara 8">
            <a:extLst>
              <a:ext uri="{FF2B5EF4-FFF2-40B4-BE49-F238E27FC236}">
                <a16:creationId xmlns:a16="http://schemas.microsoft.com/office/drawing/2014/main" id="{D584EB21-6FB0-6F52-DDB1-CF06F2F9D791}"/>
              </a:ext>
            </a:extLst>
          </p:cNvPr>
          <p:cNvPicPr>
            <a:picLocks noChangeAspect="1"/>
            <a:extLst>
              <a:ext uri="{51228E76-BA90-4043-B771-695A4F85340A}">
                <alf:liveFeedProps xmlns:alf="http://schemas.microsoft.com/office/drawing/2021/livefeed"/>
              </a:ext>
            </a:extLst>
          </p:cNvPicPr>
          <p:nvPr/>
        </p:nvPicPr>
        <p:blipFill>
          <a:blip r:embed="rId6">
            <a:extLst>
              <a:ext uri="{96DAC541-7B7A-43D3-8B79-37D633B846F1}">
                <asvg:svgBlip xmlns:asvg="http://schemas.microsoft.com/office/drawing/2016/SVG/main" r:embed="rId7"/>
              </a:ext>
            </a:extLst>
          </a:blip>
          <a:stretch>
            <a:fillRect/>
          </a:stretch>
        </p:blipFill>
        <p:spPr>
          <a:xfrm>
            <a:off x="10576167" y="88366"/>
            <a:ext cx="1539112" cy="1539112"/>
          </a:xfrm>
          <a:prstGeom prst="ellipse">
            <a:avLst/>
          </a:prstGeom>
          <a:ln>
            <a:noFill/>
          </a:ln>
          <a:effectLst>
            <a:outerShdw blurRad="190500" algn="tl" rotWithShape="0">
              <a:srgbClr val="000000">
                <a:alpha val="30000"/>
              </a:srgbClr>
            </a:outerShdw>
          </a:effectLst>
        </p:spPr>
      </p:pic>
      <p:pic>
        <p:nvPicPr>
          <p:cNvPr id="15" name="Imagen 14">
            <a:extLst>
              <a:ext uri="{FF2B5EF4-FFF2-40B4-BE49-F238E27FC236}">
                <a16:creationId xmlns:a16="http://schemas.microsoft.com/office/drawing/2014/main" id="{F41BE477-7FAC-7E72-AEEF-612D17EE0E2A}"/>
              </a:ext>
            </a:extLst>
          </p:cNvPr>
          <p:cNvPicPr>
            <a:picLocks noChangeAspect="1"/>
          </p:cNvPicPr>
          <p:nvPr/>
        </p:nvPicPr>
        <p:blipFill>
          <a:blip r:embed="rId8"/>
          <a:stretch>
            <a:fillRect/>
          </a:stretch>
        </p:blipFill>
        <p:spPr>
          <a:xfrm>
            <a:off x="5947876" y="2078027"/>
            <a:ext cx="5513056" cy="2718419"/>
          </a:xfrm>
          <a:prstGeom prst="rect">
            <a:avLst/>
          </a:prstGeom>
        </p:spPr>
      </p:pic>
    </p:spTree>
    <p:extLst>
      <p:ext uri="{BB962C8B-B14F-4D97-AF65-F5344CB8AC3E}">
        <p14:creationId xmlns:p14="http://schemas.microsoft.com/office/powerpoint/2010/main" val="38256199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0BE9DAF-DA05-4973-8232-49413D8A9F4C}"/>
              </a:ext>
            </a:extLst>
          </p:cNvPr>
          <p:cNvSpPr txBox="1"/>
          <p:nvPr/>
        </p:nvSpPr>
        <p:spPr>
          <a:xfrm>
            <a:off x="6230352" y="2539641"/>
            <a:ext cx="3568440" cy="830997"/>
          </a:xfrm>
          <a:prstGeom prst="rect">
            <a:avLst/>
          </a:prstGeom>
          <a:noFill/>
        </p:spPr>
        <p:txBody>
          <a:bodyPr wrap="square" rtlCol="0" anchor="ctr">
            <a:spAutoFit/>
          </a:bodyPr>
          <a:lstStyle/>
          <a:p>
            <a:r>
              <a:rPr lang="es-MX" altLang="ko-KR" sz="4800" b="1" dirty="0">
                <a:solidFill>
                  <a:schemeClr val="bg1"/>
                </a:solidFill>
                <a:cs typeface="Arial" pitchFamily="34" charset="0"/>
              </a:rPr>
              <a:t>PYTHON</a:t>
            </a:r>
            <a:endParaRPr lang="ko-KR" altLang="en-US" sz="4800" b="1" dirty="0">
              <a:solidFill>
                <a:schemeClr val="bg1"/>
              </a:solidFill>
              <a:cs typeface="Arial" pitchFamily="34" charset="0"/>
            </a:endParaRPr>
          </a:p>
        </p:txBody>
      </p:sp>
      <p:sp>
        <p:nvSpPr>
          <p:cNvPr id="5" name="TextBox 4">
            <a:extLst>
              <a:ext uri="{FF2B5EF4-FFF2-40B4-BE49-F238E27FC236}">
                <a16:creationId xmlns:a16="http://schemas.microsoft.com/office/drawing/2014/main" id="{F46F0091-4B3B-4353-8B1A-2E77D3AC4EE0}"/>
              </a:ext>
            </a:extLst>
          </p:cNvPr>
          <p:cNvSpPr txBox="1"/>
          <p:nvPr/>
        </p:nvSpPr>
        <p:spPr>
          <a:xfrm>
            <a:off x="6195260" y="4892835"/>
            <a:ext cx="3954331" cy="276999"/>
          </a:xfrm>
          <a:prstGeom prst="rect">
            <a:avLst/>
          </a:prstGeom>
          <a:noFill/>
        </p:spPr>
        <p:txBody>
          <a:bodyPr wrap="square" rtlCol="0" anchor="ctr">
            <a:spAutoFit/>
          </a:bodyPr>
          <a:lstStyle/>
          <a:p>
            <a:r>
              <a:rPr lang="en-US" altLang="ko-KR" sz="1200" dirty="0">
                <a:solidFill>
                  <a:schemeClr val="bg1"/>
                </a:solidFill>
                <a:cs typeface="Arial" pitchFamily="34" charset="0"/>
              </a:rPr>
              <a:t>SQLite </a:t>
            </a:r>
            <a:r>
              <a:rPr lang="en-US" altLang="ko-KR" sz="1200" dirty="0" err="1">
                <a:solidFill>
                  <a:schemeClr val="bg1"/>
                </a:solidFill>
                <a:cs typeface="Arial" pitchFamily="34" charset="0"/>
              </a:rPr>
              <a:t>en</a:t>
            </a:r>
            <a:r>
              <a:rPr lang="en-US" altLang="ko-KR" sz="1200" dirty="0">
                <a:solidFill>
                  <a:schemeClr val="bg1"/>
                </a:solidFill>
                <a:cs typeface="Arial" pitchFamily="34" charset="0"/>
              </a:rPr>
              <a:t> PYTHON.</a:t>
            </a:r>
            <a:endParaRPr lang="ko-KR" altLang="en-US" sz="1200" dirty="0">
              <a:solidFill>
                <a:schemeClr val="bg1"/>
              </a:solidFill>
              <a:cs typeface="Arial" pitchFamily="34" charset="0"/>
            </a:endParaRPr>
          </a:p>
        </p:txBody>
      </p:sp>
      <p:sp>
        <p:nvSpPr>
          <p:cNvPr id="6" name="TextBox 5">
            <a:extLst>
              <a:ext uri="{FF2B5EF4-FFF2-40B4-BE49-F238E27FC236}">
                <a16:creationId xmlns:a16="http://schemas.microsoft.com/office/drawing/2014/main" id="{00F602D8-164F-4B9D-9CCE-E6C9B0038A1D}"/>
              </a:ext>
            </a:extLst>
          </p:cNvPr>
          <p:cNvSpPr txBox="1"/>
          <p:nvPr/>
        </p:nvSpPr>
        <p:spPr>
          <a:xfrm>
            <a:off x="6195260" y="3178373"/>
            <a:ext cx="3568440" cy="830997"/>
          </a:xfrm>
          <a:prstGeom prst="rect">
            <a:avLst/>
          </a:prstGeom>
          <a:noFill/>
        </p:spPr>
        <p:txBody>
          <a:bodyPr wrap="square" rtlCol="0" anchor="ctr">
            <a:spAutoFit/>
          </a:bodyPr>
          <a:lstStyle/>
          <a:p>
            <a:r>
              <a:rPr lang="es-MX" altLang="ko-KR" sz="2400" dirty="0" err="1">
                <a:solidFill>
                  <a:schemeClr val="bg1"/>
                </a:solidFill>
                <a:cs typeface="Arial" pitchFamily="34" charset="0"/>
              </a:rPr>
              <a:t>DataBase</a:t>
            </a:r>
            <a:r>
              <a:rPr lang="es-MX" altLang="ko-KR" sz="2400" dirty="0">
                <a:solidFill>
                  <a:schemeClr val="bg1"/>
                </a:solidFill>
                <a:cs typeface="Arial" pitchFamily="34" charset="0"/>
              </a:rPr>
              <a:t> </a:t>
            </a:r>
            <a:r>
              <a:rPr lang="es-MX" altLang="ko-KR" sz="2400" dirty="0" err="1">
                <a:solidFill>
                  <a:schemeClr val="bg1"/>
                </a:solidFill>
                <a:cs typeface="Arial" pitchFamily="34" charset="0"/>
              </a:rPr>
              <a:t>Sqlite</a:t>
            </a:r>
            <a:endParaRPr lang="es-MX" altLang="ko-KR" sz="2400" dirty="0">
              <a:solidFill>
                <a:schemeClr val="bg1"/>
              </a:solidFill>
              <a:cs typeface="Arial" pitchFamily="34" charset="0"/>
            </a:endParaRPr>
          </a:p>
          <a:p>
            <a:endParaRPr lang="ko-KR" altLang="en-US" sz="2400" dirty="0">
              <a:solidFill>
                <a:schemeClr val="bg1"/>
              </a:solidFill>
              <a:cs typeface="Arial" pitchFamily="34" charset="0"/>
            </a:endParaRPr>
          </a:p>
        </p:txBody>
      </p:sp>
      <p:pic>
        <p:nvPicPr>
          <p:cNvPr id="3" name="Imagen 2">
            <a:extLst>
              <a:ext uri="{FF2B5EF4-FFF2-40B4-BE49-F238E27FC236}">
                <a16:creationId xmlns:a16="http://schemas.microsoft.com/office/drawing/2014/main" id="{7FFFCA56-2451-CAFE-4258-0286465FD04A}"/>
              </a:ext>
            </a:extLst>
          </p:cNvPr>
          <p:cNvPicPr>
            <a:picLocks noChangeAspect="1"/>
          </p:cNvPicPr>
          <p:nvPr/>
        </p:nvPicPr>
        <p:blipFill>
          <a:blip r:embed="rId2">
            <a:duotone>
              <a:schemeClr val="accent1">
                <a:shade val="45000"/>
                <a:satMod val="135000"/>
              </a:schemeClr>
              <a:prstClr val="white"/>
            </a:duotone>
          </a:blip>
          <a:stretch>
            <a:fillRect/>
          </a:stretch>
        </p:blipFill>
        <p:spPr>
          <a:xfrm>
            <a:off x="6306552" y="3722636"/>
            <a:ext cx="3670581" cy="1091732"/>
          </a:xfrm>
          <a:prstGeom prst="rect">
            <a:avLst/>
          </a:prstGeom>
        </p:spPr>
      </p:pic>
      <p:pic>
        <p:nvPicPr>
          <p:cNvPr id="2" name="Imagen 1">
            <a:extLst>
              <a:ext uri="{FF2B5EF4-FFF2-40B4-BE49-F238E27FC236}">
                <a16:creationId xmlns:a16="http://schemas.microsoft.com/office/drawing/2014/main" id="{8C54374A-4370-EA70-991C-6F8CA76839D6}"/>
              </a:ext>
            </a:extLst>
          </p:cNvPr>
          <p:cNvPicPr>
            <a:picLocks noChangeAspect="1"/>
          </p:cNvPicPr>
          <p:nvPr/>
        </p:nvPicPr>
        <p:blipFill>
          <a:blip r:embed="rId3">
            <a:duotone>
              <a:schemeClr val="accent1">
                <a:shade val="45000"/>
                <a:satMod val="135000"/>
              </a:schemeClr>
              <a:prstClr val="white"/>
            </a:duotone>
          </a:blip>
          <a:stretch>
            <a:fillRect/>
          </a:stretch>
        </p:blipFill>
        <p:spPr>
          <a:xfrm>
            <a:off x="6289602" y="5248301"/>
            <a:ext cx="914400" cy="254336"/>
          </a:xfrm>
          <a:prstGeom prst="rect">
            <a:avLst/>
          </a:prstGeom>
        </p:spPr>
      </p:pic>
      <p:pic>
        <p:nvPicPr>
          <p:cNvPr id="7" name="Cámara 6">
            <a:extLst>
              <a:ext uri="{FF2B5EF4-FFF2-40B4-BE49-F238E27FC236}">
                <a16:creationId xmlns:a16="http://schemas.microsoft.com/office/drawing/2014/main" id="{CCF50F7D-DB8F-E821-F4C2-03D4A4661B33}"/>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455235" y="3078461"/>
            <a:ext cx="1539112" cy="1539112"/>
          </a:xfrm>
          <a:prstGeom prst="ellipse">
            <a:avLst/>
          </a:prstGeom>
          <a:ln>
            <a:noFill/>
          </a:ln>
          <a:effectLst>
            <a:outerShdw blurRad="190500" algn="tl" rotWithShape="0">
              <a:srgbClr val="000000">
                <a:alpha val="30000"/>
              </a:srgbClr>
            </a:outerShdw>
          </a:effectLst>
        </p:spPr>
      </p:pic>
      <p:sp>
        <p:nvSpPr>
          <p:cNvPr id="8" name="Rectángulo 7">
            <a:extLst>
              <a:ext uri="{FF2B5EF4-FFF2-40B4-BE49-F238E27FC236}">
                <a16:creationId xmlns:a16="http://schemas.microsoft.com/office/drawing/2014/main" id="{B1FF0B85-B36D-AE20-B6D1-A1185257930A}"/>
              </a:ext>
            </a:extLst>
          </p:cNvPr>
          <p:cNvSpPr/>
          <p:nvPr/>
        </p:nvSpPr>
        <p:spPr>
          <a:xfrm>
            <a:off x="5983705" y="2566730"/>
            <a:ext cx="112295" cy="23261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0" name="CuadroTexto 9">
            <a:extLst>
              <a:ext uri="{FF2B5EF4-FFF2-40B4-BE49-F238E27FC236}">
                <a16:creationId xmlns:a16="http://schemas.microsoft.com/office/drawing/2014/main" id="{D673704D-6CD0-E98C-CD14-88A0D824E144}"/>
              </a:ext>
            </a:extLst>
          </p:cNvPr>
          <p:cNvSpPr txBox="1"/>
          <p:nvPr/>
        </p:nvSpPr>
        <p:spPr>
          <a:xfrm>
            <a:off x="340366" y="3132248"/>
            <a:ext cx="5312117" cy="1477328"/>
          </a:xfrm>
          <a:prstGeom prst="rect">
            <a:avLst/>
          </a:prstGeom>
          <a:noFill/>
        </p:spPr>
        <p:txBody>
          <a:bodyPr wrap="square">
            <a:spAutoFit/>
          </a:bodyPr>
          <a:lstStyle/>
          <a:p>
            <a:pPr algn="r"/>
            <a:r>
              <a:rPr lang="es-MX" dirty="0">
                <a:solidFill>
                  <a:srgbClr val="E2EEFF"/>
                </a:solidFill>
                <a:latin typeface="Google Sans"/>
              </a:rPr>
              <a:t>¿Se puede usar SQLite con Python?</a:t>
            </a:r>
          </a:p>
          <a:p>
            <a:pPr algn="r"/>
            <a:r>
              <a:rPr lang="es-MX" dirty="0">
                <a:solidFill>
                  <a:srgbClr val="E2EEFF"/>
                </a:solidFill>
                <a:latin typeface="Google Sans"/>
              </a:rPr>
              <a:t>SQLite es una base de datos SQL autónoma basada en archivos. SQLite viene incluido con Python y se puede usar en cualquiera de sus aplicaciones Python sin tener que instalar ningún software adicional.</a:t>
            </a:r>
            <a:endParaRPr lang="es-AR" dirty="0">
              <a:solidFill>
                <a:srgbClr val="E2EEFF"/>
              </a:solidFill>
              <a:latin typeface="Google Sans"/>
            </a:endParaRPr>
          </a:p>
        </p:txBody>
      </p:sp>
    </p:spTree>
    <p:extLst>
      <p:ext uri="{BB962C8B-B14F-4D97-AF65-F5344CB8AC3E}">
        <p14:creationId xmlns:p14="http://schemas.microsoft.com/office/powerpoint/2010/main" val="141013451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676740-EAB9-9594-617A-179381359F32}"/>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F7C9FF99-EA2D-A0F5-52B6-5B0CA1F61D07}"/>
              </a:ext>
            </a:extLst>
          </p:cNvPr>
          <p:cNvSpPr txBox="1"/>
          <p:nvPr/>
        </p:nvSpPr>
        <p:spPr>
          <a:xfrm>
            <a:off x="6230352" y="2539641"/>
            <a:ext cx="3568440" cy="830997"/>
          </a:xfrm>
          <a:prstGeom prst="rect">
            <a:avLst/>
          </a:prstGeom>
          <a:noFill/>
        </p:spPr>
        <p:txBody>
          <a:bodyPr wrap="square" rtlCol="0" anchor="ctr">
            <a:spAutoFit/>
          </a:bodyPr>
          <a:lstStyle/>
          <a:p>
            <a:r>
              <a:rPr lang="es-MX" altLang="ko-KR" sz="4800" b="1" dirty="0">
                <a:solidFill>
                  <a:schemeClr val="bg1"/>
                </a:solidFill>
                <a:cs typeface="Arial" pitchFamily="34" charset="0"/>
              </a:rPr>
              <a:t>SQLite</a:t>
            </a:r>
            <a:endParaRPr lang="ko-KR" altLang="en-US" sz="4800" b="1" dirty="0">
              <a:solidFill>
                <a:schemeClr val="bg1"/>
              </a:solidFill>
              <a:cs typeface="Arial" pitchFamily="34" charset="0"/>
            </a:endParaRPr>
          </a:p>
        </p:txBody>
      </p:sp>
      <p:sp>
        <p:nvSpPr>
          <p:cNvPr id="5" name="TextBox 4">
            <a:extLst>
              <a:ext uri="{FF2B5EF4-FFF2-40B4-BE49-F238E27FC236}">
                <a16:creationId xmlns:a16="http://schemas.microsoft.com/office/drawing/2014/main" id="{EF9F9236-D418-722F-4DAA-FC26B2734784}"/>
              </a:ext>
            </a:extLst>
          </p:cNvPr>
          <p:cNvSpPr txBox="1"/>
          <p:nvPr/>
        </p:nvSpPr>
        <p:spPr>
          <a:xfrm>
            <a:off x="6195260" y="4892835"/>
            <a:ext cx="3954331" cy="276999"/>
          </a:xfrm>
          <a:prstGeom prst="rect">
            <a:avLst/>
          </a:prstGeom>
          <a:noFill/>
        </p:spPr>
        <p:txBody>
          <a:bodyPr wrap="square" rtlCol="0" anchor="ctr">
            <a:spAutoFit/>
          </a:bodyPr>
          <a:lstStyle/>
          <a:p>
            <a:r>
              <a:rPr lang="en-US" altLang="ko-KR" sz="1200" dirty="0">
                <a:solidFill>
                  <a:schemeClr val="bg1"/>
                </a:solidFill>
                <a:cs typeface="Arial" pitchFamily="34" charset="0"/>
              </a:rPr>
              <a:t>SQLite </a:t>
            </a:r>
            <a:r>
              <a:rPr lang="en-US" altLang="ko-KR" sz="1200" dirty="0" err="1">
                <a:solidFill>
                  <a:schemeClr val="bg1"/>
                </a:solidFill>
                <a:cs typeface="Arial" pitchFamily="34" charset="0"/>
              </a:rPr>
              <a:t>en</a:t>
            </a:r>
            <a:r>
              <a:rPr lang="en-US" altLang="ko-KR" sz="1200" dirty="0">
                <a:solidFill>
                  <a:schemeClr val="bg1"/>
                </a:solidFill>
                <a:cs typeface="Arial" pitchFamily="34" charset="0"/>
              </a:rPr>
              <a:t> PYTHON.</a:t>
            </a:r>
            <a:endParaRPr lang="ko-KR" altLang="en-US" sz="1200" dirty="0">
              <a:solidFill>
                <a:schemeClr val="bg1"/>
              </a:solidFill>
              <a:cs typeface="Arial" pitchFamily="34" charset="0"/>
            </a:endParaRPr>
          </a:p>
        </p:txBody>
      </p:sp>
      <p:sp>
        <p:nvSpPr>
          <p:cNvPr id="6" name="TextBox 5">
            <a:extLst>
              <a:ext uri="{FF2B5EF4-FFF2-40B4-BE49-F238E27FC236}">
                <a16:creationId xmlns:a16="http://schemas.microsoft.com/office/drawing/2014/main" id="{BF3A64CF-2953-89F7-C227-A5CA767E5677}"/>
              </a:ext>
            </a:extLst>
          </p:cNvPr>
          <p:cNvSpPr txBox="1"/>
          <p:nvPr/>
        </p:nvSpPr>
        <p:spPr>
          <a:xfrm>
            <a:off x="6195260" y="3178373"/>
            <a:ext cx="3568440" cy="830997"/>
          </a:xfrm>
          <a:prstGeom prst="rect">
            <a:avLst/>
          </a:prstGeom>
          <a:noFill/>
        </p:spPr>
        <p:txBody>
          <a:bodyPr wrap="square" rtlCol="0" anchor="ctr">
            <a:spAutoFit/>
          </a:bodyPr>
          <a:lstStyle/>
          <a:p>
            <a:r>
              <a:rPr lang="es-MX" altLang="ko-KR" sz="2400" dirty="0" err="1">
                <a:solidFill>
                  <a:schemeClr val="bg1"/>
                </a:solidFill>
                <a:cs typeface="Arial" pitchFamily="34" charset="0"/>
              </a:rPr>
              <a:t>DataBase</a:t>
            </a:r>
            <a:r>
              <a:rPr lang="es-MX" altLang="ko-KR" sz="2400" dirty="0">
                <a:solidFill>
                  <a:schemeClr val="bg1"/>
                </a:solidFill>
                <a:cs typeface="Arial" pitchFamily="34" charset="0"/>
              </a:rPr>
              <a:t> </a:t>
            </a:r>
            <a:r>
              <a:rPr lang="es-MX" altLang="ko-KR" sz="2400" dirty="0" err="1">
                <a:solidFill>
                  <a:schemeClr val="bg1"/>
                </a:solidFill>
                <a:cs typeface="Arial" pitchFamily="34" charset="0"/>
              </a:rPr>
              <a:t>Sqlite</a:t>
            </a:r>
            <a:endParaRPr lang="es-MX" altLang="ko-KR" sz="2400" dirty="0">
              <a:solidFill>
                <a:schemeClr val="bg1"/>
              </a:solidFill>
              <a:cs typeface="Arial" pitchFamily="34" charset="0"/>
            </a:endParaRPr>
          </a:p>
          <a:p>
            <a:endParaRPr lang="ko-KR" altLang="en-US" sz="2400" dirty="0">
              <a:solidFill>
                <a:schemeClr val="bg1"/>
              </a:solidFill>
              <a:cs typeface="Arial" pitchFamily="34" charset="0"/>
            </a:endParaRPr>
          </a:p>
        </p:txBody>
      </p:sp>
      <p:pic>
        <p:nvPicPr>
          <p:cNvPr id="3" name="Imagen 2">
            <a:extLst>
              <a:ext uri="{FF2B5EF4-FFF2-40B4-BE49-F238E27FC236}">
                <a16:creationId xmlns:a16="http://schemas.microsoft.com/office/drawing/2014/main" id="{4F785119-F902-89FB-06E5-A7D9B87B4478}"/>
              </a:ext>
            </a:extLst>
          </p:cNvPr>
          <p:cNvPicPr>
            <a:picLocks noChangeAspect="1"/>
          </p:cNvPicPr>
          <p:nvPr/>
        </p:nvPicPr>
        <p:blipFill>
          <a:blip r:embed="rId2">
            <a:duotone>
              <a:schemeClr val="accent1">
                <a:shade val="45000"/>
                <a:satMod val="135000"/>
              </a:schemeClr>
              <a:prstClr val="white"/>
            </a:duotone>
          </a:blip>
          <a:stretch>
            <a:fillRect/>
          </a:stretch>
        </p:blipFill>
        <p:spPr>
          <a:xfrm>
            <a:off x="6337134" y="3729782"/>
            <a:ext cx="3670581" cy="1091732"/>
          </a:xfrm>
          <a:prstGeom prst="rect">
            <a:avLst/>
          </a:prstGeom>
        </p:spPr>
      </p:pic>
      <p:pic>
        <p:nvPicPr>
          <p:cNvPr id="2" name="Imagen 1">
            <a:extLst>
              <a:ext uri="{FF2B5EF4-FFF2-40B4-BE49-F238E27FC236}">
                <a16:creationId xmlns:a16="http://schemas.microsoft.com/office/drawing/2014/main" id="{EAD09B9D-7E96-27AB-1C43-EBBB992D53CA}"/>
              </a:ext>
            </a:extLst>
          </p:cNvPr>
          <p:cNvPicPr>
            <a:picLocks noChangeAspect="1"/>
          </p:cNvPicPr>
          <p:nvPr/>
        </p:nvPicPr>
        <p:blipFill>
          <a:blip r:embed="rId3">
            <a:duotone>
              <a:schemeClr val="accent1">
                <a:shade val="45000"/>
                <a:satMod val="135000"/>
              </a:schemeClr>
              <a:prstClr val="white"/>
            </a:duotone>
          </a:blip>
          <a:stretch>
            <a:fillRect/>
          </a:stretch>
        </p:blipFill>
        <p:spPr>
          <a:xfrm>
            <a:off x="6289602" y="5248301"/>
            <a:ext cx="914400" cy="254336"/>
          </a:xfrm>
          <a:prstGeom prst="rect">
            <a:avLst/>
          </a:prstGeom>
        </p:spPr>
      </p:pic>
      <p:pic>
        <p:nvPicPr>
          <p:cNvPr id="7" name="Cámara 6">
            <a:extLst>
              <a:ext uri="{FF2B5EF4-FFF2-40B4-BE49-F238E27FC236}">
                <a16:creationId xmlns:a16="http://schemas.microsoft.com/office/drawing/2014/main" id="{4FB4A8B3-5CB1-A972-26F5-3E0D5EB49C21}"/>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455235" y="3078461"/>
            <a:ext cx="1539112" cy="1539112"/>
          </a:xfrm>
          <a:prstGeom prst="ellipse">
            <a:avLst/>
          </a:prstGeom>
          <a:ln>
            <a:noFill/>
          </a:ln>
          <a:effectLst>
            <a:outerShdw blurRad="190500" algn="tl" rotWithShape="0">
              <a:srgbClr val="000000">
                <a:alpha val="30000"/>
              </a:srgbClr>
            </a:outerShdw>
          </a:effectLst>
        </p:spPr>
      </p:pic>
      <p:sp>
        <p:nvSpPr>
          <p:cNvPr id="8" name="Rectángulo 7">
            <a:extLst>
              <a:ext uri="{FF2B5EF4-FFF2-40B4-BE49-F238E27FC236}">
                <a16:creationId xmlns:a16="http://schemas.microsoft.com/office/drawing/2014/main" id="{B9463966-0DDB-5DB7-C1CA-2BA60F7D3015}"/>
              </a:ext>
            </a:extLst>
          </p:cNvPr>
          <p:cNvSpPr/>
          <p:nvPr/>
        </p:nvSpPr>
        <p:spPr>
          <a:xfrm>
            <a:off x="5983705" y="2566730"/>
            <a:ext cx="112295" cy="23261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0" name="CuadroTexto 9">
            <a:extLst>
              <a:ext uri="{FF2B5EF4-FFF2-40B4-BE49-F238E27FC236}">
                <a16:creationId xmlns:a16="http://schemas.microsoft.com/office/drawing/2014/main" id="{994C2657-FBB5-A932-FEC2-3A2AE70B24D7}"/>
              </a:ext>
            </a:extLst>
          </p:cNvPr>
          <p:cNvSpPr txBox="1"/>
          <p:nvPr/>
        </p:nvSpPr>
        <p:spPr>
          <a:xfrm>
            <a:off x="447828" y="2863247"/>
            <a:ext cx="5312117" cy="1754326"/>
          </a:xfrm>
          <a:prstGeom prst="rect">
            <a:avLst/>
          </a:prstGeom>
          <a:noFill/>
        </p:spPr>
        <p:txBody>
          <a:bodyPr wrap="square">
            <a:spAutoFit/>
          </a:bodyPr>
          <a:lstStyle/>
          <a:p>
            <a:pPr algn="r"/>
            <a:r>
              <a:rPr lang="es-ES" b="1" dirty="0">
                <a:solidFill>
                  <a:srgbClr val="E2EEFF"/>
                </a:solidFill>
                <a:latin typeface="Google Sans"/>
              </a:rPr>
              <a:t>SQLite</a:t>
            </a:r>
            <a:r>
              <a:rPr lang="es-ES" dirty="0">
                <a:solidFill>
                  <a:srgbClr val="E2EEFF"/>
                </a:solidFill>
                <a:latin typeface="Google Sans"/>
              </a:rPr>
              <a:t> es un sistema de gestión de base de datos relacional ligero y autónomo, que se integra directamente dentro de una aplicación, sin necesidad de un servidor separado. Es ideal para aplicaciones con requisitos de datos modestos, como aplicaciones móviles, sistemas embebidos y proyectos pequeños. </a:t>
            </a:r>
            <a:endParaRPr lang="es-AR" dirty="0">
              <a:solidFill>
                <a:srgbClr val="E2EEFF"/>
              </a:solidFill>
              <a:latin typeface="Google Sans"/>
            </a:endParaRPr>
          </a:p>
        </p:txBody>
      </p:sp>
    </p:spTree>
    <p:extLst>
      <p:ext uri="{BB962C8B-B14F-4D97-AF65-F5344CB8AC3E}">
        <p14:creationId xmlns:p14="http://schemas.microsoft.com/office/powerpoint/2010/main" val="315725436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Marcador de posición de imagen 11" descr="Imagen en blanco y negro">
            <a:extLst>
              <a:ext uri="{FF2B5EF4-FFF2-40B4-BE49-F238E27FC236}">
                <a16:creationId xmlns:a16="http://schemas.microsoft.com/office/drawing/2014/main" id="{616419AE-0FC1-B6F5-A3D6-D5B249750254}"/>
              </a:ext>
            </a:extLst>
          </p:cNvPr>
          <p:cNvPicPr>
            <a:picLocks noGrp="1" noChangeAspect="1"/>
          </p:cNvPicPr>
          <p:nvPr>
            <p:ph type="pic" idx="11"/>
          </p:nvPr>
        </p:nvPicPr>
        <p:blipFill>
          <a:blip r:embed="rId2">
            <a:extLst>
              <a:ext uri="{28A0092B-C50C-407E-A947-70E740481C1C}">
                <a14:useLocalDpi xmlns:a14="http://schemas.microsoft.com/office/drawing/2010/main" val="0"/>
              </a:ext>
            </a:extLst>
          </a:blip>
          <a:srcRect t="5984" b="5984"/>
          <a:stretch>
            <a:fillRect/>
          </a:stretch>
        </p:blipFill>
        <p:spPr>
          <a:xfrm>
            <a:off x="17929" y="0"/>
            <a:ext cx="12191999" cy="6858000"/>
          </a:xfrm>
        </p:spPr>
      </p:pic>
      <p:sp>
        <p:nvSpPr>
          <p:cNvPr id="3" name="CuadroTexto 2">
            <a:extLst>
              <a:ext uri="{FF2B5EF4-FFF2-40B4-BE49-F238E27FC236}">
                <a16:creationId xmlns:a16="http://schemas.microsoft.com/office/drawing/2014/main" id="{4FA5DEA9-94D0-2BE4-18FA-F93147AED449}"/>
              </a:ext>
            </a:extLst>
          </p:cNvPr>
          <p:cNvSpPr txBox="1"/>
          <p:nvPr/>
        </p:nvSpPr>
        <p:spPr>
          <a:xfrm>
            <a:off x="190499" y="114692"/>
            <a:ext cx="7763329" cy="523220"/>
          </a:xfrm>
          <a:prstGeom prst="rect">
            <a:avLst/>
          </a:prstGeom>
          <a:noFill/>
        </p:spPr>
        <p:txBody>
          <a:bodyPr wrap="square">
            <a:spAutoFit/>
          </a:bodyPr>
          <a:lstStyle/>
          <a:p>
            <a:pPr algn="l"/>
            <a:r>
              <a:rPr lang="es-MX" sz="2800" b="0" i="0" dirty="0">
                <a:solidFill>
                  <a:srgbClr val="333333"/>
                </a:solidFill>
                <a:effectLst/>
                <a:latin typeface="Arial" panose="020B0604020202020204" pitchFamily="34" charset="0"/>
              </a:rPr>
              <a:t>SQLite : Base de datos desde Python</a:t>
            </a:r>
          </a:p>
        </p:txBody>
      </p:sp>
      <p:pic>
        <p:nvPicPr>
          <p:cNvPr id="13" name="Imagen 12">
            <a:extLst>
              <a:ext uri="{FF2B5EF4-FFF2-40B4-BE49-F238E27FC236}">
                <a16:creationId xmlns:a16="http://schemas.microsoft.com/office/drawing/2014/main" id="{C8648B35-4F12-B49D-8F57-6F0792835852}"/>
              </a:ext>
            </a:extLst>
          </p:cNvPr>
          <p:cNvPicPr>
            <a:picLocks noChangeAspect="1"/>
          </p:cNvPicPr>
          <p:nvPr/>
        </p:nvPicPr>
        <p:blipFill>
          <a:blip r:embed="rId3"/>
          <a:stretch>
            <a:fillRect/>
          </a:stretch>
        </p:blipFill>
        <p:spPr>
          <a:xfrm>
            <a:off x="10951203" y="6392574"/>
            <a:ext cx="914400" cy="254336"/>
          </a:xfrm>
          <a:prstGeom prst="rect">
            <a:avLst/>
          </a:prstGeom>
        </p:spPr>
      </p:pic>
      <p:sp>
        <p:nvSpPr>
          <p:cNvPr id="8" name="CuadroTexto 7">
            <a:extLst>
              <a:ext uri="{FF2B5EF4-FFF2-40B4-BE49-F238E27FC236}">
                <a16:creationId xmlns:a16="http://schemas.microsoft.com/office/drawing/2014/main" id="{9600AA6D-A4EF-3F22-D264-8DCB581F6CEC}"/>
              </a:ext>
            </a:extLst>
          </p:cNvPr>
          <p:cNvSpPr txBox="1"/>
          <p:nvPr/>
        </p:nvSpPr>
        <p:spPr>
          <a:xfrm>
            <a:off x="190499" y="796351"/>
            <a:ext cx="5629730" cy="4154984"/>
          </a:xfrm>
          <a:prstGeom prst="rect">
            <a:avLst/>
          </a:prstGeom>
          <a:noFill/>
        </p:spPr>
        <p:txBody>
          <a:bodyPr wrap="square">
            <a:spAutoFit/>
          </a:bodyPr>
          <a:lstStyle/>
          <a:p>
            <a:r>
              <a:rPr lang="es-MX" sz="1200" dirty="0"/>
              <a:t>SQLite también es un gestor de bases de datos relacional pero con objetivos muy diferentes a MySQL, </a:t>
            </a:r>
            <a:r>
              <a:rPr lang="es-MX" sz="1200" dirty="0" err="1"/>
              <a:t>SQLServer</a:t>
            </a:r>
            <a:r>
              <a:rPr lang="es-MX" sz="1200" dirty="0"/>
              <a:t>, Oracle etc.</a:t>
            </a:r>
            <a:br>
              <a:rPr lang="es-MX" sz="1200" dirty="0"/>
            </a:br>
            <a:endParaRPr lang="es-MX" sz="1200" dirty="0"/>
          </a:p>
          <a:p>
            <a:r>
              <a:rPr lang="es-MX" sz="1200" b="1" i="1" dirty="0"/>
              <a:t>Este gestor de base de datos tiene por objetivo ser parte de la misma aplicación con la que colabora, es decir no cumple los conceptos de cliente y servidor.</a:t>
            </a:r>
          </a:p>
          <a:p>
            <a:endParaRPr lang="es-MX" sz="1200" dirty="0"/>
          </a:p>
          <a:p>
            <a:r>
              <a:rPr lang="es-MX" sz="1200" dirty="0"/>
              <a:t>Para entender sus usos podemos dar algunos ejemplos donde se utiliza el gestor SQLite:</a:t>
            </a:r>
          </a:p>
          <a:p>
            <a:endParaRPr lang="es-MX" sz="1200" dirty="0"/>
          </a:p>
          <a:p>
            <a:pPr marL="171450" indent="-171450">
              <a:buFont typeface="Arial" panose="020B0604020202020204" pitchFamily="34" charset="0"/>
              <a:buChar char="•"/>
            </a:pPr>
            <a:r>
              <a:rPr lang="es-MX" sz="1200" dirty="0"/>
              <a:t>Firefox usa SQLite para almacenar los favoritos, el historial, las cookies etc.</a:t>
            </a:r>
          </a:p>
          <a:p>
            <a:pPr marL="171450" indent="-171450">
              <a:buFont typeface="Arial" panose="020B0604020202020204" pitchFamily="34" charset="0"/>
              <a:buChar char="•"/>
            </a:pPr>
            <a:r>
              <a:rPr lang="es-MX" sz="1200" dirty="0"/>
              <a:t>También el navegador Opera usa SQLite.</a:t>
            </a:r>
          </a:p>
          <a:p>
            <a:pPr marL="171450" indent="-171450">
              <a:buFont typeface="Arial" panose="020B0604020202020204" pitchFamily="34" charset="0"/>
              <a:buChar char="•"/>
            </a:pPr>
            <a:r>
              <a:rPr lang="es-MX" sz="1200" dirty="0"/>
              <a:t>La aplicación de comunicaciones Skype de Microsoft utiliza SQLite</a:t>
            </a:r>
          </a:p>
          <a:p>
            <a:pPr marL="171450" indent="-171450">
              <a:buFont typeface="Arial" panose="020B0604020202020204" pitchFamily="34" charset="0"/>
              <a:buChar char="•"/>
            </a:pPr>
            <a:r>
              <a:rPr lang="es-MX" sz="1200" dirty="0"/>
              <a:t>Los sistemas operativos Android y iOS adoptan SQLite para permitir el almacenamiento y recuperación de datos.</a:t>
            </a:r>
            <a:br>
              <a:rPr lang="es-MX" sz="1200" dirty="0"/>
            </a:br>
            <a:endParaRPr lang="es-MX" sz="1200" dirty="0"/>
          </a:p>
          <a:p>
            <a:r>
              <a:rPr lang="es-MX" sz="1200" dirty="0"/>
              <a:t>SQLite es Open </a:t>
            </a:r>
            <a:r>
              <a:rPr lang="es-MX" sz="1200" dirty="0" err="1"/>
              <a:t>Source</a:t>
            </a:r>
            <a:r>
              <a:rPr lang="es-MX" sz="1200" dirty="0"/>
              <a:t> y se ha instalado por defecto con Python, es decir forma parte de la biblioteca estándar, no tenemos que instalar ningún módulo con </a:t>
            </a:r>
            <a:r>
              <a:rPr lang="es-MX" sz="1200" dirty="0" err="1"/>
              <a:t>pip</a:t>
            </a:r>
            <a:r>
              <a:rPr lang="es-MX" sz="1200" dirty="0"/>
              <a:t>.</a:t>
            </a:r>
          </a:p>
          <a:p>
            <a:endParaRPr lang="es-MX" sz="1200" dirty="0"/>
          </a:p>
          <a:p>
            <a:r>
              <a:rPr lang="es-MX" sz="1200" dirty="0"/>
              <a:t>Si nuestra aplicación necesita almacenar gran cantidad de información local con cierta estructura el empleo de SQLite es nuestra principal opción.</a:t>
            </a:r>
          </a:p>
          <a:p>
            <a:endParaRPr lang="es-MX" sz="1200" dirty="0"/>
          </a:p>
        </p:txBody>
      </p:sp>
      <p:sp>
        <p:nvSpPr>
          <p:cNvPr id="6" name="CuadroTexto 5">
            <a:extLst>
              <a:ext uri="{FF2B5EF4-FFF2-40B4-BE49-F238E27FC236}">
                <a16:creationId xmlns:a16="http://schemas.microsoft.com/office/drawing/2014/main" id="{F332635B-4290-FFFA-C0DB-74F8492499EC}"/>
              </a:ext>
            </a:extLst>
          </p:cNvPr>
          <p:cNvSpPr txBox="1"/>
          <p:nvPr/>
        </p:nvSpPr>
        <p:spPr>
          <a:xfrm>
            <a:off x="6068784" y="1826479"/>
            <a:ext cx="5849259" cy="2292935"/>
          </a:xfrm>
          <a:prstGeom prst="rect">
            <a:avLst/>
          </a:prstGeom>
          <a:solidFill>
            <a:schemeClr val="tx1">
              <a:lumMod val="75000"/>
              <a:lumOff val="25000"/>
            </a:schemeClr>
          </a:solidFill>
        </p:spPr>
        <p:txBody>
          <a:bodyPr wrap="square">
            <a:spAutoFit/>
          </a:bodyPr>
          <a:lstStyle/>
          <a:p>
            <a:r>
              <a:rPr lang="es-AR" sz="1100" b="0" dirty="0" err="1">
                <a:solidFill>
                  <a:srgbClr val="C586C0"/>
                </a:solidFill>
                <a:effectLst/>
                <a:latin typeface="Consolas" panose="020B0609020204030204" pitchFamily="49" charset="0"/>
              </a:rPr>
              <a:t>import</a:t>
            </a:r>
            <a:r>
              <a:rPr lang="es-AR" sz="1100" b="0" dirty="0">
                <a:solidFill>
                  <a:srgbClr val="D4D4D4"/>
                </a:solidFill>
                <a:effectLst/>
                <a:latin typeface="Consolas" panose="020B0609020204030204" pitchFamily="49" charset="0"/>
              </a:rPr>
              <a:t> </a:t>
            </a:r>
            <a:r>
              <a:rPr lang="es-AR" sz="1100" b="0" dirty="0">
                <a:solidFill>
                  <a:srgbClr val="4EC9B0"/>
                </a:solidFill>
                <a:effectLst/>
                <a:latin typeface="Consolas" panose="020B0609020204030204" pitchFamily="49" charset="0"/>
              </a:rPr>
              <a:t>sqlite3</a:t>
            </a:r>
            <a:endParaRPr lang="es-AR" sz="1100" b="0" dirty="0">
              <a:solidFill>
                <a:srgbClr val="D4D4D4"/>
              </a:solidFill>
              <a:effectLst/>
              <a:latin typeface="Consolas" panose="020B0609020204030204" pitchFamily="49" charset="0"/>
            </a:endParaRPr>
          </a:p>
          <a:p>
            <a:br>
              <a:rPr lang="es-AR" sz="1100" b="0" dirty="0">
                <a:solidFill>
                  <a:srgbClr val="D4D4D4"/>
                </a:solidFill>
                <a:effectLst/>
                <a:latin typeface="Consolas" panose="020B0609020204030204" pitchFamily="49" charset="0"/>
              </a:rPr>
            </a:br>
            <a:r>
              <a:rPr lang="es-AR" sz="1100" b="0" dirty="0" err="1">
                <a:solidFill>
                  <a:srgbClr val="9CDCFE"/>
                </a:solidFill>
                <a:effectLst/>
                <a:latin typeface="Consolas" panose="020B0609020204030204" pitchFamily="49" charset="0"/>
              </a:rPr>
              <a:t>conexion</a:t>
            </a:r>
            <a:r>
              <a:rPr lang="es-AR" sz="1100" b="0" dirty="0">
                <a:solidFill>
                  <a:srgbClr val="D4D4D4"/>
                </a:solidFill>
                <a:effectLst/>
                <a:latin typeface="Consolas" panose="020B0609020204030204" pitchFamily="49" charset="0"/>
              </a:rPr>
              <a:t>=</a:t>
            </a:r>
            <a:r>
              <a:rPr lang="es-AR" sz="1100" b="0" dirty="0">
                <a:solidFill>
                  <a:srgbClr val="4EC9B0"/>
                </a:solidFill>
                <a:effectLst/>
                <a:latin typeface="Consolas" panose="020B0609020204030204" pitchFamily="49" charset="0"/>
              </a:rPr>
              <a:t>sqlite3</a:t>
            </a:r>
            <a:r>
              <a:rPr lang="es-AR" sz="1100" b="0" dirty="0">
                <a:solidFill>
                  <a:srgbClr val="D4D4D4"/>
                </a:solidFill>
                <a:effectLst/>
                <a:latin typeface="Consolas" panose="020B0609020204030204" pitchFamily="49" charset="0"/>
              </a:rPr>
              <a:t>.</a:t>
            </a:r>
            <a:r>
              <a:rPr lang="es-AR" sz="1100" b="0" dirty="0">
                <a:solidFill>
                  <a:srgbClr val="DCDCAA"/>
                </a:solidFill>
                <a:effectLst/>
                <a:latin typeface="Consolas" panose="020B0609020204030204" pitchFamily="49" charset="0"/>
              </a:rPr>
              <a:t>connect</a:t>
            </a:r>
            <a:r>
              <a:rPr lang="es-AR" sz="1100" b="0" dirty="0">
                <a:solidFill>
                  <a:srgbClr val="D4D4D4"/>
                </a:solidFill>
                <a:effectLst/>
                <a:latin typeface="Consolas" panose="020B0609020204030204" pitchFamily="49" charset="0"/>
              </a:rPr>
              <a:t>(</a:t>
            </a:r>
            <a:r>
              <a:rPr lang="es-AR" sz="1100" b="0" dirty="0">
                <a:solidFill>
                  <a:srgbClr val="CE9178"/>
                </a:solidFill>
                <a:effectLst/>
                <a:latin typeface="Consolas" panose="020B0609020204030204" pitchFamily="49" charset="0"/>
              </a:rPr>
              <a:t>"bd1.db"</a:t>
            </a:r>
            <a:r>
              <a:rPr lang="es-AR" sz="1100" b="0" dirty="0">
                <a:solidFill>
                  <a:srgbClr val="D4D4D4"/>
                </a:solidFill>
                <a:effectLst/>
                <a:latin typeface="Consolas" panose="020B0609020204030204" pitchFamily="49" charset="0"/>
              </a:rPr>
              <a:t>)</a:t>
            </a:r>
          </a:p>
          <a:p>
            <a:r>
              <a:rPr lang="es-AR" sz="1100" b="0" dirty="0">
                <a:solidFill>
                  <a:srgbClr val="C586C0"/>
                </a:solidFill>
                <a:effectLst/>
                <a:latin typeface="Consolas" panose="020B0609020204030204" pitchFamily="49" charset="0"/>
              </a:rPr>
              <a:t>try</a:t>
            </a:r>
            <a:r>
              <a:rPr lang="es-AR" sz="1100" b="0" dirty="0">
                <a:solidFill>
                  <a:srgbClr val="D4D4D4"/>
                </a:solidFill>
                <a:effectLst/>
                <a:latin typeface="Consolas" panose="020B0609020204030204" pitchFamily="49" charset="0"/>
              </a:rPr>
              <a:t>:</a:t>
            </a:r>
          </a:p>
          <a:p>
            <a:r>
              <a:rPr lang="es-AR" sz="1100" b="0" dirty="0">
                <a:solidFill>
                  <a:srgbClr val="D4D4D4"/>
                </a:solidFill>
                <a:effectLst/>
                <a:latin typeface="Consolas" panose="020B0609020204030204" pitchFamily="49" charset="0"/>
              </a:rPr>
              <a:t>    </a:t>
            </a:r>
            <a:r>
              <a:rPr lang="es-AR" sz="1100" b="0" dirty="0" err="1">
                <a:solidFill>
                  <a:srgbClr val="9CDCFE"/>
                </a:solidFill>
                <a:effectLst/>
                <a:latin typeface="Consolas" panose="020B0609020204030204" pitchFamily="49" charset="0"/>
              </a:rPr>
              <a:t>conexion</a:t>
            </a:r>
            <a:r>
              <a:rPr lang="es-AR" sz="1100" b="0" dirty="0" err="1">
                <a:solidFill>
                  <a:srgbClr val="D4D4D4"/>
                </a:solidFill>
                <a:effectLst/>
                <a:latin typeface="Consolas" panose="020B0609020204030204" pitchFamily="49" charset="0"/>
              </a:rPr>
              <a:t>.</a:t>
            </a:r>
            <a:r>
              <a:rPr lang="es-AR" sz="1100" b="0" dirty="0" err="1">
                <a:solidFill>
                  <a:srgbClr val="DCDCAA"/>
                </a:solidFill>
                <a:effectLst/>
                <a:latin typeface="Consolas" panose="020B0609020204030204" pitchFamily="49" charset="0"/>
              </a:rPr>
              <a:t>execute</a:t>
            </a:r>
            <a:r>
              <a:rPr lang="es-AR" sz="1100" b="0" dirty="0">
                <a:solidFill>
                  <a:srgbClr val="D4D4D4"/>
                </a:solidFill>
                <a:effectLst/>
                <a:latin typeface="Consolas" panose="020B0609020204030204" pitchFamily="49" charset="0"/>
              </a:rPr>
              <a:t>(</a:t>
            </a:r>
            <a:r>
              <a:rPr lang="es-AR" sz="1100" b="0" dirty="0">
                <a:solidFill>
                  <a:srgbClr val="CE9178"/>
                </a:solidFill>
                <a:effectLst/>
                <a:latin typeface="Consolas" panose="020B0609020204030204" pitchFamily="49" charset="0"/>
              </a:rPr>
              <a:t>"""</a:t>
            </a:r>
            <a:r>
              <a:rPr lang="es-AR" sz="1100" b="0" dirty="0" err="1">
                <a:solidFill>
                  <a:srgbClr val="CE9178"/>
                </a:solidFill>
                <a:effectLst/>
                <a:latin typeface="Consolas" panose="020B0609020204030204" pitchFamily="49" charset="0"/>
              </a:rPr>
              <a:t>create</a:t>
            </a:r>
            <a:r>
              <a:rPr lang="es-AR" sz="1100" b="0" dirty="0">
                <a:solidFill>
                  <a:srgbClr val="CE9178"/>
                </a:solidFill>
                <a:effectLst/>
                <a:latin typeface="Consolas" panose="020B0609020204030204" pitchFamily="49" charset="0"/>
              </a:rPr>
              <a:t> table </a:t>
            </a:r>
            <a:r>
              <a:rPr lang="es-AR" sz="1100" b="0" dirty="0" err="1">
                <a:solidFill>
                  <a:srgbClr val="CE9178"/>
                </a:solidFill>
                <a:effectLst/>
                <a:latin typeface="Consolas" panose="020B0609020204030204" pitchFamily="49" charset="0"/>
              </a:rPr>
              <a:t>articulos</a:t>
            </a:r>
            <a:r>
              <a:rPr lang="es-AR" sz="1100" b="0" dirty="0">
                <a:solidFill>
                  <a:srgbClr val="CE9178"/>
                </a:solidFill>
                <a:effectLst/>
                <a:latin typeface="Consolas" panose="020B0609020204030204" pitchFamily="49" charset="0"/>
              </a:rPr>
              <a:t> (</a:t>
            </a:r>
            <a:endParaRPr lang="es-AR" sz="1100" b="0" dirty="0">
              <a:solidFill>
                <a:srgbClr val="D4D4D4"/>
              </a:solidFill>
              <a:effectLst/>
              <a:latin typeface="Consolas" panose="020B0609020204030204" pitchFamily="49" charset="0"/>
            </a:endParaRPr>
          </a:p>
          <a:p>
            <a:r>
              <a:rPr lang="es-AR" sz="1100" b="0" dirty="0">
                <a:solidFill>
                  <a:srgbClr val="CE9178"/>
                </a:solidFill>
                <a:effectLst/>
                <a:latin typeface="Consolas" panose="020B0609020204030204" pitchFamily="49" charset="0"/>
              </a:rPr>
              <a:t>                              </a:t>
            </a:r>
            <a:r>
              <a:rPr lang="es-AR" sz="1100" b="0" dirty="0" err="1">
                <a:solidFill>
                  <a:srgbClr val="CE9178"/>
                </a:solidFill>
                <a:effectLst/>
                <a:latin typeface="Consolas" panose="020B0609020204030204" pitchFamily="49" charset="0"/>
              </a:rPr>
              <a:t>codigo</a:t>
            </a:r>
            <a:r>
              <a:rPr lang="es-AR" sz="1100" b="0" dirty="0">
                <a:solidFill>
                  <a:srgbClr val="CE9178"/>
                </a:solidFill>
                <a:effectLst/>
                <a:latin typeface="Consolas" panose="020B0609020204030204" pitchFamily="49" charset="0"/>
              </a:rPr>
              <a:t> </a:t>
            </a:r>
            <a:r>
              <a:rPr lang="es-AR" sz="1100" b="0" dirty="0" err="1">
                <a:solidFill>
                  <a:srgbClr val="CE9178"/>
                </a:solidFill>
                <a:effectLst/>
                <a:latin typeface="Consolas" panose="020B0609020204030204" pitchFamily="49" charset="0"/>
              </a:rPr>
              <a:t>integer</a:t>
            </a:r>
            <a:r>
              <a:rPr lang="es-AR" sz="1100" b="0" dirty="0">
                <a:solidFill>
                  <a:srgbClr val="CE9178"/>
                </a:solidFill>
                <a:effectLst/>
                <a:latin typeface="Consolas" panose="020B0609020204030204" pitchFamily="49" charset="0"/>
              </a:rPr>
              <a:t> </a:t>
            </a:r>
            <a:r>
              <a:rPr lang="es-AR" sz="1100" b="0" dirty="0" err="1">
                <a:solidFill>
                  <a:srgbClr val="CE9178"/>
                </a:solidFill>
                <a:effectLst/>
                <a:latin typeface="Consolas" panose="020B0609020204030204" pitchFamily="49" charset="0"/>
              </a:rPr>
              <a:t>primary</a:t>
            </a:r>
            <a:r>
              <a:rPr lang="es-AR" sz="1100" b="0" dirty="0">
                <a:solidFill>
                  <a:srgbClr val="CE9178"/>
                </a:solidFill>
                <a:effectLst/>
                <a:latin typeface="Consolas" panose="020B0609020204030204" pitchFamily="49" charset="0"/>
              </a:rPr>
              <a:t> </a:t>
            </a:r>
            <a:r>
              <a:rPr lang="es-AR" sz="1100" b="0" dirty="0" err="1">
                <a:solidFill>
                  <a:srgbClr val="CE9178"/>
                </a:solidFill>
                <a:effectLst/>
                <a:latin typeface="Consolas" panose="020B0609020204030204" pitchFamily="49" charset="0"/>
              </a:rPr>
              <a:t>key</a:t>
            </a:r>
            <a:r>
              <a:rPr lang="es-AR" sz="1100" b="0" dirty="0">
                <a:solidFill>
                  <a:srgbClr val="CE9178"/>
                </a:solidFill>
                <a:effectLst/>
                <a:latin typeface="Consolas" panose="020B0609020204030204" pitchFamily="49" charset="0"/>
              </a:rPr>
              <a:t> </a:t>
            </a:r>
            <a:r>
              <a:rPr lang="es-AR" sz="1100" b="0" dirty="0" err="1">
                <a:solidFill>
                  <a:srgbClr val="CE9178"/>
                </a:solidFill>
                <a:effectLst/>
                <a:latin typeface="Consolas" panose="020B0609020204030204" pitchFamily="49" charset="0"/>
              </a:rPr>
              <a:t>autoincrement</a:t>
            </a:r>
            <a:r>
              <a:rPr lang="es-AR" sz="1100" b="0" dirty="0">
                <a:solidFill>
                  <a:srgbClr val="CE9178"/>
                </a:solidFill>
                <a:effectLst/>
                <a:latin typeface="Consolas" panose="020B0609020204030204" pitchFamily="49" charset="0"/>
              </a:rPr>
              <a:t>,</a:t>
            </a:r>
            <a:endParaRPr lang="es-AR" sz="1100" b="0" dirty="0">
              <a:solidFill>
                <a:srgbClr val="D4D4D4"/>
              </a:solidFill>
              <a:effectLst/>
              <a:latin typeface="Consolas" panose="020B0609020204030204" pitchFamily="49" charset="0"/>
            </a:endParaRPr>
          </a:p>
          <a:p>
            <a:r>
              <a:rPr lang="es-AR" sz="1100" b="0" dirty="0">
                <a:solidFill>
                  <a:srgbClr val="CE9178"/>
                </a:solidFill>
                <a:effectLst/>
                <a:latin typeface="Consolas" panose="020B0609020204030204" pitchFamily="49" charset="0"/>
              </a:rPr>
              <a:t>                              </a:t>
            </a:r>
            <a:r>
              <a:rPr lang="es-AR" sz="1100" b="0" dirty="0" err="1">
                <a:solidFill>
                  <a:srgbClr val="CE9178"/>
                </a:solidFill>
                <a:effectLst/>
                <a:latin typeface="Consolas" panose="020B0609020204030204" pitchFamily="49" charset="0"/>
              </a:rPr>
              <a:t>descripcion</a:t>
            </a:r>
            <a:r>
              <a:rPr lang="es-AR" sz="1100" b="0" dirty="0">
                <a:solidFill>
                  <a:srgbClr val="CE9178"/>
                </a:solidFill>
                <a:effectLst/>
                <a:latin typeface="Consolas" panose="020B0609020204030204" pitchFamily="49" charset="0"/>
              </a:rPr>
              <a:t> </a:t>
            </a:r>
            <a:r>
              <a:rPr lang="es-AR" sz="1100" b="0" dirty="0" err="1">
                <a:solidFill>
                  <a:srgbClr val="CE9178"/>
                </a:solidFill>
                <a:effectLst/>
                <a:latin typeface="Consolas" panose="020B0609020204030204" pitchFamily="49" charset="0"/>
              </a:rPr>
              <a:t>text</a:t>
            </a:r>
            <a:r>
              <a:rPr lang="es-AR" sz="1100" b="0" dirty="0">
                <a:solidFill>
                  <a:srgbClr val="CE9178"/>
                </a:solidFill>
                <a:effectLst/>
                <a:latin typeface="Consolas" panose="020B0609020204030204" pitchFamily="49" charset="0"/>
              </a:rPr>
              <a:t>,</a:t>
            </a:r>
            <a:endParaRPr lang="es-AR" sz="1100" b="0" dirty="0">
              <a:solidFill>
                <a:srgbClr val="D4D4D4"/>
              </a:solidFill>
              <a:effectLst/>
              <a:latin typeface="Consolas" panose="020B0609020204030204" pitchFamily="49" charset="0"/>
            </a:endParaRPr>
          </a:p>
          <a:p>
            <a:r>
              <a:rPr lang="es-AR" sz="1100" b="0" dirty="0">
                <a:solidFill>
                  <a:srgbClr val="CE9178"/>
                </a:solidFill>
                <a:effectLst/>
                <a:latin typeface="Consolas" panose="020B0609020204030204" pitchFamily="49" charset="0"/>
              </a:rPr>
              <a:t>                              precio real</a:t>
            </a:r>
            <a:endParaRPr lang="es-AR" sz="1100" b="0" dirty="0">
              <a:solidFill>
                <a:srgbClr val="D4D4D4"/>
              </a:solidFill>
              <a:effectLst/>
              <a:latin typeface="Consolas" panose="020B0609020204030204" pitchFamily="49" charset="0"/>
            </a:endParaRPr>
          </a:p>
          <a:p>
            <a:r>
              <a:rPr lang="es-AR" sz="1100" b="0" dirty="0">
                <a:solidFill>
                  <a:srgbClr val="CE9178"/>
                </a:solidFill>
                <a:effectLst/>
                <a:latin typeface="Consolas" panose="020B0609020204030204" pitchFamily="49" charset="0"/>
              </a:rPr>
              <a:t>                        )"""</a:t>
            </a:r>
            <a:r>
              <a:rPr lang="es-AR" sz="1100" b="0" dirty="0">
                <a:solidFill>
                  <a:srgbClr val="D4D4D4"/>
                </a:solidFill>
                <a:effectLst/>
                <a:latin typeface="Consolas" panose="020B0609020204030204" pitchFamily="49" charset="0"/>
              </a:rPr>
              <a:t>)</a:t>
            </a:r>
          </a:p>
          <a:p>
            <a:r>
              <a:rPr lang="es-AR" sz="1100" b="0" dirty="0">
                <a:solidFill>
                  <a:srgbClr val="D4D4D4"/>
                </a:solidFill>
                <a:effectLst/>
                <a:latin typeface="Consolas" panose="020B0609020204030204" pitchFamily="49" charset="0"/>
              </a:rPr>
              <a:t>    </a:t>
            </a:r>
            <a:r>
              <a:rPr lang="es-AR" sz="1100" b="0" dirty="0" err="1">
                <a:solidFill>
                  <a:srgbClr val="DCDCAA"/>
                </a:solidFill>
                <a:effectLst/>
                <a:latin typeface="Consolas" panose="020B0609020204030204" pitchFamily="49" charset="0"/>
              </a:rPr>
              <a:t>print</a:t>
            </a:r>
            <a:r>
              <a:rPr lang="es-AR" sz="1100" b="0" dirty="0">
                <a:solidFill>
                  <a:srgbClr val="D4D4D4"/>
                </a:solidFill>
                <a:effectLst/>
                <a:latin typeface="Consolas" panose="020B0609020204030204" pitchFamily="49" charset="0"/>
              </a:rPr>
              <a:t>(</a:t>
            </a:r>
            <a:r>
              <a:rPr lang="es-AR" sz="1100" b="0" dirty="0">
                <a:solidFill>
                  <a:srgbClr val="CE9178"/>
                </a:solidFill>
                <a:effectLst/>
                <a:latin typeface="Consolas" panose="020B0609020204030204" pitchFamily="49" charset="0"/>
              </a:rPr>
              <a:t>"se creo la tabla </a:t>
            </a:r>
            <a:r>
              <a:rPr lang="es-AR" sz="1100" b="0" dirty="0" err="1">
                <a:solidFill>
                  <a:srgbClr val="CE9178"/>
                </a:solidFill>
                <a:effectLst/>
                <a:latin typeface="Consolas" panose="020B0609020204030204" pitchFamily="49" charset="0"/>
              </a:rPr>
              <a:t>articulos</a:t>
            </a:r>
            <a:r>
              <a:rPr lang="es-AR" sz="1100" b="0" dirty="0">
                <a:solidFill>
                  <a:srgbClr val="CE9178"/>
                </a:solidFill>
                <a:effectLst/>
                <a:latin typeface="Consolas" panose="020B0609020204030204" pitchFamily="49" charset="0"/>
              </a:rPr>
              <a:t>"</a:t>
            </a:r>
            <a:r>
              <a:rPr lang="es-AR" sz="1100" b="0" dirty="0">
                <a:solidFill>
                  <a:srgbClr val="D4D4D4"/>
                </a:solidFill>
                <a:effectLst/>
                <a:latin typeface="Consolas" panose="020B0609020204030204" pitchFamily="49" charset="0"/>
              </a:rPr>
              <a:t>)                        </a:t>
            </a:r>
          </a:p>
          <a:p>
            <a:r>
              <a:rPr lang="es-AR" sz="1100" b="0" dirty="0" err="1">
                <a:solidFill>
                  <a:srgbClr val="C586C0"/>
                </a:solidFill>
                <a:effectLst/>
                <a:latin typeface="Consolas" panose="020B0609020204030204" pitchFamily="49" charset="0"/>
              </a:rPr>
              <a:t>except</a:t>
            </a:r>
            <a:r>
              <a:rPr lang="es-AR" sz="1100" b="0" dirty="0">
                <a:solidFill>
                  <a:srgbClr val="D4D4D4"/>
                </a:solidFill>
                <a:effectLst/>
                <a:latin typeface="Consolas" panose="020B0609020204030204" pitchFamily="49" charset="0"/>
              </a:rPr>
              <a:t> </a:t>
            </a:r>
            <a:r>
              <a:rPr lang="es-AR" sz="1100" b="0" dirty="0">
                <a:solidFill>
                  <a:srgbClr val="4EC9B0"/>
                </a:solidFill>
                <a:effectLst/>
                <a:latin typeface="Consolas" panose="020B0609020204030204" pitchFamily="49" charset="0"/>
              </a:rPr>
              <a:t>sqlite3</a:t>
            </a:r>
            <a:r>
              <a:rPr lang="es-AR" sz="1100" b="0" dirty="0">
                <a:solidFill>
                  <a:srgbClr val="D4D4D4"/>
                </a:solidFill>
                <a:effectLst/>
                <a:latin typeface="Consolas" panose="020B0609020204030204" pitchFamily="49" charset="0"/>
              </a:rPr>
              <a:t>.</a:t>
            </a:r>
            <a:r>
              <a:rPr lang="es-AR" sz="1100" b="0" dirty="0">
                <a:solidFill>
                  <a:srgbClr val="4EC9B0"/>
                </a:solidFill>
                <a:effectLst/>
                <a:latin typeface="Consolas" panose="020B0609020204030204" pitchFamily="49" charset="0"/>
              </a:rPr>
              <a:t>OperationalError</a:t>
            </a:r>
            <a:r>
              <a:rPr lang="es-AR" sz="1100" b="0" dirty="0">
                <a:solidFill>
                  <a:srgbClr val="D4D4D4"/>
                </a:solidFill>
                <a:effectLst/>
                <a:latin typeface="Consolas" panose="020B0609020204030204" pitchFamily="49" charset="0"/>
              </a:rPr>
              <a:t>:</a:t>
            </a:r>
          </a:p>
          <a:p>
            <a:r>
              <a:rPr lang="es-AR" sz="1100" b="0" dirty="0">
                <a:solidFill>
                  <a:srgbClr val="D4D4D4"/>
                </a:solidFill>
                <a:effectLst/>
                <a:latin typeface="Consolas" panose="020B0609020204030204" pitchFamily="49" charset="0"/>
              </a:rPr>
              <a:t>    </a:t>
            </a:r>
            <a:r>
              <a:rPr lang="es-AR" sz="1100" b="0" dirty="0" err="1">
                <a:solidFill>
                  <a:srgbClr val="DCDCAA"/>
                </a:solidFill>
                <a:effectLst/>
                <a:latin typeface="Consolas" panose="020B0609020204030204" pitchFamily="49" charset="0"/>
              </a:rPr>
              <a:t>print</a:t>
            </a:r>
            <a:r>
              <a:rPr lang="es-AR" sz="1100" b="0" dirty="0">
                <a:solidFill>
                  <a:srgbClr val="D4D4D4"/>
                </a:solidFill>
                <a:effectLst/>
                <a:latin typeface="Consolas" panose="020B0609020204030204" pitchFamily="49" charset="0"/>
              </a:rPr>
              <a:t>(</a:t>
            </a:r>
            <a:r>
              <a:rPr lang="es-AR" sz="1100" b="0" dirty="0">
                <a:solidFill>
                  <a:srgbClr val="CE9178"/>
                </a:solidFill>
                <a:effectLst/>
                <a:latin typeface="Consolas" panose="020B0609020204030204" pitchFamily="49" charset="0"/>
              </a:rPr>
              <a:t>"La tabla </a:t>
            </a:r>
            <a:r>
              <a:rPr lang="es-AR" sz="1100" b="0" dirty="0" err="1">
                <a:solidFill>
                  <a:srgbClr val="CE9178"/>
                </a:solidFill>
                <a:effectLst/>
                <a:latin typeface="Consolas" panose="020B0609020204030204" pitchFamily="49" charset="0"/>
              </a:rPr>
              <a:t>articulos</a:t>
            </a:r>
            <a:r>
              <a:rPr lang="es-AR" sz="1100" b="0" dirty="0">
                <a:solidFill>
                  <a:srgbClr val="CE9178"/>
                </a:solidFill>
                <a:effectLst/>
                <a:latin typeface="Consolas" panose="020B0609020204030204" pitchFamily="49" charset="0"/>
              </a:rPr>
              <a:t> ya existe"</a:t>
            </a:r>
            <a:r>
              <a:rPr lang="es-AR" sz="1100" b="0" dirty="0">
                <a:solidFill>
                  <a:srgbClr val="D4D4D4"/>
                </a:solidFill>
                <a:effectLst/>
                <a:latin typeface="Consolas" panose="020B0609020204030204" pitchFamily="49" charset="0"/>
              </a:rPr>
              <a:t>)                    </a:t>
            </a:r>
          </a:p>
          <a:p>
            <a:r>
              <a:rPr lang="es-AR" sz="1100" b="0" dirty="0" err="1">
                <a:solidFill>
                  <a:srgbClr val="9CDCFE"/>
                </a:solidFill>
                <a:effectLst/>
                <a:latin typeface="Consolas" panose="020B0609020204030204" pitchFamily="49" charset="0"/>
              </a:rPr>
              <a:t>conexion</a:t>
            </a:r>
            <a:r>
              <a:rPr lang="es-AR" sz="1100" b="0" dirty="0" err="1">
                <a:solidFill>
                  <a:srgbClr val="D4D4D4"/>
                </a:solidFill>
                <a:effectLst/>
                <a:latin typeface="Consolas" panose="020B0609020204030204" pitchFamily="49" charset="0"/>
              </a:rPr>
              <a:t>.</a:t>
            </a:r>
            <a:r>
              <a:rPr lang="es-AR" sz="1100" b="0" dirty="0" err="1">
                <a:solidFill>
                  <a:srgbClr val="DCDCAA"/>
                </a:solidFill>
                <a:effectLst/>
                <a:latin typeface="Consolas" panose="020B0609020204030204" pitchFamily="49" charset="0"/>
              </a:rPr>
              <a:t>close</a:t>
            </a:r>
            <a:r>
              <a:rPr lang="es-AR" sz="1100" b="0" dirty="0">
                <a:solidFill>
                  <a:srgbClr val="D4D4D4"/>
                </a:solidFill>
                <a:effectLst/>
                <a:latin typeface="Consolas" panose="020B0609020204030204" pitchFamily="49" charset="0"/>
              </a:rPr>
              <a:t>()</a:t>
            </a:r>
          </a:p>
        </p:txBody>
      </p:sp>
      <p:sp>
        <p:nvSpPr>
          <p:cNvPr id="5" name="CuadroTexto 4">
            <a:extLst>
              <a:ext uri="{FF2B5EF4-FFF2-40B4-BE49-F238E27FC236}">
                <a16:creationId xmlns:a16="http://schemas.microsoft.com/office/drawing/2014/main" id="{CE58F5E0-8618-E050-C25C-F12608B3B9B8}"/>
              </a:ext>
            </a:extLst>
          </p:cNvPr>
          <p:cNvSpPr txBox="1"/>
          <p:nvPr/>
        </p:nvSpPr>
        <p:spPr>
          <a:xfrm>
            <a:off x="6016170" y="749019"/>
            <a:ext cx="5849259" cy="1015663"/>
          </a:xfrm>
          <a:prstGeom prst="rect">
            <a:avLst/>
          </a:prstGeom>
          <a:noFill/>
        </p:spPr>
        <p:txBody>
          <a:bodyPr wrap="square">
            <a:spAutoFit/>
          </a:bodyPr>
          <a:lstStyle/>
          <a:p>
            <a:r>
              <a:rPr lang="es-MX" sz="1200" b="1" dirty="0"/>
              <a:t>Creación de una base de datos y tablas.</a:t>
            </a:r>
            <a:br>
              <a:rPr lang="es-MX" sz="1200" b="1" dirty="0"/>
            </a:br>
            <a:endParaRPr lang="es-MX" sz="1200" b="1" dirty="0"/>
          </a:p>
          <a:p>
            <a:r>
              <a:rPr lang="es-MX" sz="1200" dirty="0"/>
              <a:t>En principio no se requiere tener más que Python instalado para poder trabajar con SQLite. Podemos desde nuestra propia aplicación crear la base de datos y sus tablas..</a:t>
            </a:r>
            <a:endParaRPr lang="es-AR" sz="1200" dirty="0"/>
          </a:p>
        </p:txBody>
      </p:sp>
      <p:pic>
        <p:nvPicPr>
          <p:cNvPr id="7" name="Imagen 6">
            <a:extLst>
              <a:ext uri="{FF2B5EF4-FFF2-40B4-BE49-F238E27FC236}">
                <a16:creationId xmlns:a16="http://schemas.microsoft.com/office/drawing/2014/main" id="{DB0698F9-E0AD-9E39-21B9-516102024FCB}"/>
              </a:ext>
            </a:extLst>
          </p:cNvPr>
          <p:cNvPicPr>
            <a:picLocks noChangeAspect="1"/>
          </p:cNvPicPr>
          <p:nvPr/>
        </p:nvPicPr>
        <p:blipFill>
          <a:blip r:embed="rId4">
            <a:duotone>
              <a:schemeClr val="accent1">
                <a:shade val="45000"/>
                <a:satMod val="135000"/>
              </a:schemeClr>
              <a:prstClr val="white"/>
            </a:duotone>
          </a:blip>
          <a:stretch>
            <a:fillRect/>
          </a:stretch>
        </p:blipFill>
        <p:spPr>
          <a:xfrm>
            <a:off x="298725" y="5229053"/>
            <a:ext cx="3248168" cy="966095"/>
          </a:xfrm>
          <a:prstGeom prst="rect">
            <a:avLst/>
          </a:prstGeom>
        </p:spPr>
      </p:pic>
      <p:sp>
        <p:nvSpPr>
          <p:cNvPr id="9" name="CuadroTexto 8">
            <a:extLst>
              <a:ext uri="{FF2B5EF4-FFF2-40B4-BE49-F238E27FC236}">
                <a16:creationId xmlns:a16="http://schemas.microsoft.com/office/drawing/2014/main" id="{DA614A15-7B3D-96F8-E112-90933D86A7A2}"/>
              </a:ext>
            </a:extLst>
          </p:cNvPr>
          <p:cNvSpPr txBox="1"/>
          <p:nvPr/>
        </p:nvSpPr>
        <p:spPr>
          <a:xfrm>
            <a:off x="6010728" y="4250318"/>
            <a:ext cx="5805658" cy="2492990"/>
          </a:xfrm>
          <a:prstGeom prst="rect">
            <a:avLst/>
          </a:prstGeom>
          <a:noFill/>
        </p:spPr>
        <p:txBody>
          <a:bodyPr wrap="square">
            <a:spAutoFit/>
          </a:bodyPr>
          <a:lstStyle/>
          <a:p>
            <a:r>
              <a:rPr lang="es-MX" sz="1200" dirty="0"/>
              <a:t>Para poder trabajar con bases de datos de tipo SQLite debemos primero importar el módulo 'sqlite3':</a:t>
            </a:r>
          </a:p>
          <a:p>
            <a:endParaRPr lang="es-MX" sz="1200" dirty="0"/>
          </a:p>
          <a:p>
            <a:r>
              <a:rPr lang="es-MX" sz="1200" dirty="0" err="1"/>
              <a:t>import</a:t>
            </a:r>
            <a:r>
              <a:rPr lang="es-MX" sz="1200" dirty="0"/>
              <a:t> sqlite3</a:t>
            </a:r>
          </a:p>
          <a:p>
            <a:r>
              <a:rPr lang="es-MX" sz="1200" dirty="0"/>
              <a:t>Para crear o abrir una conexión con una base de datos existente debemos llamar a la función '</a:t>
            </a:r>
            <a:r>
              <a:rPr lang="es-MX" sz="1200" dirty="0" err="1"/>
              <a:t>connect</a:t>
            </a:r>
            <a:r>
              <a:rPr lang="es-MX" sz="1200" dirty="0"/>
              <a:t>' del módulo 'sqlite3':</a:t>
            </a:r>
          </a:p>
          <a:p>
            <a:endParaRPr lang="es-MX" sz="1200" dirty="0"/>
          </a:p>
          <a:p>
            <a:r>
              <a:rPr lang="es-MX" sz="1200" dirty="0" err="1"/>
              <a:t>conexion</a:t>
            </a:r>
            <a:r>
              <a:rPr lang="es-MX" sz="1200" dirty="0"/>
              <a:t>=sqlite3.connect("bd1.db")</a:t>
            </a:r>
          </a:p>
          <a:p>
            <a:endParaRPr lang="es-MX" sz="1200" dirty="0"/>
          </a:p>
          <a:p>
            <a:r>
              <a:rPr lang="es-MX" sz="1200" b="0" i="0" dirty="0">
                <a:solidFill>
                  <a:srgbClr val="333333"/>
                </a:solidFill>
                <a:effectLst/>
                <a:latin typeface="Arial" panose="020B0604020202020204" pitchFamily="34" charset="0"/>
              </a:rPr>
              <a:t>La primera vez que ejecutemos este programa como no existe la base de datos 'bd1.db' se crea, consiste en un único archivo que se localiza en la misma carpeta de nuestra aplicación:</a:t>
            </a:r>
          </a:p>
          <a:p>
            <a:endParaRPr lang="es-MX" sz="1200" dirty="0">
              <a:solidFill>
                <a:srgbClr val="333333"/>
              </a:solidFill>
              <a:latin typeface="Arial" panose="020B0604020202020204" pitchFamily="34" charset="0"/>
            </a:endParaRPr>
          </a:p>
        </p:txBody>
      </p:sp>
      <p:pic>
        <p:nvPicPr>
          <p:cNvPr id="2" name="Cámara 1">
            <a:extLst>
              <a:ext uri="{FF2B5EF4-FFF2-40B4-BE49-F238E27FC236}">
                <a16:creationId xmlns:a16="http://schemas.microsoft.com/office/drawing/2014/main" id="{59B6A618-2736-CDBA-B688-883FB75DF78A}"/>
              </a:ext>
            </a:extLst>
          </p:cNvPr>
          <p:cNvPicPr>
            <a:picLocks noChangeAspect="1"/>
            <a:extLst>
              <a:ext uri="{51228E76-BA90-4043-B771-695A4F85340A}">
                <alf:liveFeedProps xmlns:alf="http://schemas.microsoft.com/office/drawing/2021/livefeed"/>
              </a:ext>
            </a:extLst>
          </p:cNvPicPr>
          <p:nvPr/>
        </p:nvPicPr>
        <p:blipFill>
          <a:blip r:embed="rId5">
            <a:extLst>
              <a:ext uri="{96DAC541-7B7A-43D3-8B79-37D633B846F1}">
                <asvg:svgBlip xmlns:asvg="http://schemas.microsoft.com/office/drawing/2016/SVG/main" r:embed="rId6"/>
              </a:ext>
            </a:extLst>
          </a:blip>
          <a:stretch>
            <a:fillRect/>
          </a:stretch>
        </p:blipFill>
        <p:spPr>
          <a:xfrm>
            <a:off x="4111486" y="5068048"/>
            <a:ext cx="1539112" cy="1539112"/>
          </a:xfrm>
          <a:prstGeom prst="ellipse">
            <a:avLst/>
          </a:prstGeom>
          <a:ln>
            <a:noFill/>
          </a:ln>
          <a:effectLst>
            <a:outerShdw blurRad="190500" algn="tl" rotWithShape="0">
              <a:srgbClr val="000000">
                <a:alpha val="30000"/>
              </a:srgbClr>
            </a:outerShdw>
          </a:effectLst>
        </p:spPr>
      </p:pic>
      <p:sp>
        <p:nvSpPr>
          <p:cNvPr id="10" name="Rectángulo 9">
            <a:extLst>
              <a:ext uri="{FF2B5EF4-FFF2-40B4-BE49-F238E27FC236}">
                <a16:creationId xmlns:a16="http://schemas.microsoft.com/office/drawing/2014/main" id="{8DD9CD4C-6F20-6F5C-2C91-4C0221E932B4}"/>
              </a:ext>
            </a:extLst>
          </p:cNvPr>
          <p:cNvSpPr/>
          <p:nvPr/>
        </p:nvSpPr>
        <p:spPr>
          <a:xfrm>
            <a:off x="3868719" y="4836372"/>
            <a:ext cx="61927" cy="18590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Tree>
    <p:extLst>
      <p:ext uri="{BB962C8B-B14F-4D97-AF65-F5344CB8AC3E}">
        <p14:creationId xmlns:p14="http://schemas.microsoft.com/office/powerpoint/2010/main" val="166662756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Marcador de posición de imagen 11" descr="Imagen en blanco y negro">
            <a:extLst>
              <a:ext uri="{FF2B5EF4-FFF2-40B4-BE49-F238E27FC236}">
                <a16:creationId xmlns:a16="http://schemas.microsoft.com/office/drawing/2014/main" id="{616419AE-0FC1-B6F5-A3D6-D5B249750254}"/>
              </a:ext>
            </a:extLst>
          </p:cNvPr>
          <p:cNvPicPr>
            <a:picLocks noGrp="1" noChangeAspect="1"/>
          </p:cNvPicPr>
          <p:nvPr>
            <p:ph type="pic" idx="11"/>
          </p:nvPr>
        </p:nvPicPr>
        <p:blipFill>
          <a:blip r:embed="rId2">
            <a:extLst>
              <a:ext uri="{28A0092B-C50C-407E-A947-70E740481C1C}">
                <a14:useLocalDpi xmlns:a14="http://schemas.microsoft.com/office/drawing/2010/main" val="0"/>
              </a:ext>
            </a:extLst>
          </a:blip>
          <a:srcRect t="5984" b="5984"/>
          <a:stretch>
            <a:fillRect/>
          </a:stretch>
        </p:blipFill>
        <p:spPr/>
      </p:pic>
      <p:sp>
        <p:nvSpPr>
          <p:cNvPr id="3" name="CuadroTexto 2">
            <a:extLst>
              <a:ext uri="{FF2B5EF4-FFF2-40B4-BE49-F238E27FC236}">
                <a16:creationId xmlns:a16="http://schemas.microsoft.com/office/drawing/2014/main" id="{4FA5DEA9-94D0-2BE4-18FA-F93147AED449}"/>
              </a:ext>
            </a:extLst>
          </p:cNvPr>
          <p:cNvSpPr txBox="1"/>
          <p:nvPr/>
        </p:nvSpPr>
        <p:spPr>
          <a:xfrm>
            <a:off x="190499" y="114692"/>
            <a:ext cx="7763329" cy="523220"/>
          </a:xfrm>
          <a:prstGeom prst="rect">
            <a:avLst/>
          </a:prstGeom>
          <a:noFill/>
        </p:spPr>
        <p:txBody>
          <a:bodyPr wrap="square">
            <a:spAutoFit/>
          </a:bodyPr>
          <a:lstStyle/>
          <a:p>
            <a:pPr algn="l"/>
            <a:r>
              <a:rPr lang="es-MX" sz="2800" b="0" i="0" dirty="0">
                <a:solidFill>
                  <a:srgbClr val="333333"/>
                </a:solidFill>
                <a:effectLst/>
                <a:latin typeface="Arial" panose="020B0604020202020204" pitchFamily="34" charset="0"/>
              </a:rPr>
              <a:t>SQLite : Base de datos desde Python</a:t>
            </a:r>
          </a:p>
        </p:txBody>
      </p:sp>
      <p:sp>
        <p:nvSpPr>
          <p:cNvPr id="4" name="CuadroTexto 3">
            <a:extLst>
              <a:ext uri="{FF2B5EF4-FFF2-40B4-BE49-F238E27FC236}">
                <a16:creationId xmlns:a16="http://schemas.microsoft.com/office/drawing/2014/main" id="{82EE2B39-7C59-F184-F3E3-1AFE2AE3492A}"/>
              </a:ext>
            </a:extLst>
          </p:cNvPr>
          <p:cNvSpPr txBox="1"/>
          <p:nvPr/>
        </p:nvSpPr>
        <p:spPr>
          <a:xfrm>
            <a:off x="10518678" y="4729808"/>
            <a:ext cx="1559723" cy="307777"/>
          </a:xfrm>
          <a:prstGeom prst="rect">
            <a:avLst/>
          </a:prstGeom>
          <a:solidFill>
            <a:schemeClr val="accent1"/>
          </a:solidFill>
          <a:ln>
            <a:solidFill>
              <a:schemeClr val="accent1"/>
            </a:solidFill>
          </a:ln>
        </p:spPr>
        <p:txBody>
          <a:bodyPr wrap="square">
            <a:spAutoFit/>
          </a:bodyPr>
          <a:lstStyle/>
          <a:p>
            <a:pPr algn="ctr"/>
            <a:r>
              <a:rPr lang="es-MX" sz="1400" dirty="0">
                <a:solidFill>
                  <a:schemeClr val="accent1">
                    <a:lumMod val="75000"/>
                  </a:schemeClr>
                </a:solidFill>
              </a:rPr>
              <a:t>Acceso al </a:t>
            </a:r>
            <a:r>
              <a:rPr lang="es-MX" sz="1400" dirty="0">
                <a:solidFill>
                  <a:schemeClr val="bg1"/>
                </a:solidFill>
                <a:hlinkClick r:id="rId3" action="ppaction://hlinkfile"/>
              </a:rPr>
              <a:t>IDLE</a:t>
            </a:r>
            <a:endParaRPr lang="es-AR" sz="1400" dirty="0"/>
          </a:p>
        </p:txBody>
      </p:sp>
      <p:pic>
        <p:nvPicPr>
          <p:cNvPr id="13" name="Imagen 12">
            <a:extLst>
              <a:ext uri="{FF2B5EF4-FFF2-40B4-BE49-F238E27FC236}">
                <a16:creationId xmlns:a16="http://schemas.microsoft.com/office/drawing/2014/main" id="{C8648B35-4F12-B49D-8F57-6F0792835852}"/>
              </a:ext>
            </a:extLst>
          </p:cNvPr>
          <p:cNvPicPr>
            <a:picLocks noChangeAspect="1"/>
          </p:cNvPicPr>
          <p:nvPr/>
        </p:nvPicPr>
        <p:blipFill>
          <a:blip r:embed="rId4"/>
          <a:stretch>
            <a:fillRect/>
          </a:stretch>
        </p:blipFill>
        <p:spPr>
          <a:xfrm>
            <a:off x="10951203" y="6392574"/>
            <a:ext cx="914400" cy="254336"/>
          </a:xfrm>
          <a:prstGeom prst="rect">
            <a:avLst/>
          </a:prstGeom>
        </p:spPr>
      </p:pic>
      <p:pic>
        <p:nvPicPr>
          <p:cNvPr id="11266" name="Picture 2" descr="sqlite python">
            <a:extLst>
              <a:ext uri="{FF2B5EF4-FFF2-40B4-BE49-F238E27FC236}">
                <a16:creationId xmlns:a16="http://schemas.microsoft.com/office/drawing/2014/main" id="{EDAB87CC-B64A-5682-347C-51659C4E4C2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0952" y="4012824"/>
            <a:ext cx="5780115" cy="2708115"/>
          </a:xfrm>
          <a:prstGeom prst="rect">
            <a:avLst/>
          </a:prstGeom>
          <a:noFill/>
          <a:extLst>
            <a:ext uri="{909E8E84-426E-40DD-AFC4-6F175D3DCCD1}">
              <a14:hiddenFill xmlns:a14="http://schemas.microsoft.com/office/drawing/2010/main">
                <a:solidFill>
                  <a:srgbClr val="FFFFFF"/>
                </a:solidFill>
              </a14:hiddenFill>
            </a:ext>
          </a:extLst>
        </p:spPr>
      </p:pic>
      <p:sp>
        <p:nvSpPr>
          <p:cNvPr id="9" name="CuadroTexto 8">
            <a:extLst>
              <a:ext uri="{FF2B5EF4-FFF2-40B4-BE49-F238E27FC236}">
                <a16:creationId xmlns:a16="http://schemas.microsoft.com/office/drawing/2014/main" id="{B3835C7A-6A99-F41C-381E-A587FF3ECEDB}"/>
              </a:ext>
            </a:extLst>
          </p:cNvPr>
          <p:cNvSpPr txBox="1"/>
          <p:nvPr/>
        </p:nvSpPr>
        <p:spPr>
          <a:xfrm>
            <a:off x="326572" y="781632"/>
            <a:ext cx="6197600" cy="646331"/>
          </a:xfrm>
          <a:prstGeom prst="rect">
            <a:avLst/>
          </a:prstGeom>
          <a:noFill/>
        </p:spPr>
        <p:txBody>
          <a:bodyPr wrap="square">
            <a:spAutoFit/>
          </a:bodyPr>
          <a:lstStyle/>
          <a:p>
            <a:r>
              <a:rPr lang="es-MX" sz="1200" dirty="0"/>
              <a:t>Disponemos un try/</a:t>
            </a:r>
            <a:r>
              <a:rPr lang="es-MX" sz="1200" dirty="0" err="1"/>
              <a:t>except</a:t>
            </a:r>
            <a:r>
              <a:rPr lang="es-MX" sz="1200" dirty="0"/>
              <a:t> al momento de crear la tabla debido a que si ejecutamos por segunda vez este programa se tratará de crear nuevamente la tabla '</a:t>
            </a:r>
            <a:r>
              <a:rPr lang="es-MX" sz="1200" dirty="0" err="1"/>
              <a:t>articulos</a:t>
            </a:r>
            <a:r>
              <a:rPr lang="es-MX" sz="1200" dirty="0"/>
              <a:t>' y al ya existir se genera una excepción de tipo '</a:t>
            </a:r>
            <a:r>
              <a:rPr lang="es-MX" sz="1200" dirty="0" err="1"/>
              <a:t>OperationalError</a:t>
            </a:r>
            <a:r>
              <a:rPr lang="es-MX" sz="1200" dirty="0"/>
              <a:t>':</a:t>
            </a:r>
            <a:endParaRPr lang="es-AR" sz="1200" dirty="0"/>
          </a:p>
        </p:txBody>
      </p:sp>
      <p:sp>
        <p:nvSpPr>
          <p:cNvPr id="18" name="CuadroTexto 17">
            <a:extLst>
              <a:ext uri="{FF2B5EF4-FFF2-40B4-BE49-F238E27FC236}">
                <a16:creationId xmlns:a16="http://schemas.microsoft.com/office/drawing/2014/main" id="{16AD9552-82A3-1D12-73D8-663033CA75C7}"/>
              </a:ext>
            </a:extLst>
          </p:cNvPr>
          <p:cNvSpPr txBox="1"/>
          <p:nvPr/>
        </p:nvSpPr>
        <p:spPr>
          <a:xfrm>
            <a:off x="315885" y="1571683"/>
            <a:ext cx="5780114" cy="2292935"/>
          </a:xfrm>
          <a:prstGeom prst="rect">
            <a:avLst/>
          </a:prstGeom>
          <a:solidFill>
            <a:schemeClr val="tx1">
              <a:lumMod val="75000"/>
              <a:lumOff val="25000"/>
            </a:schemeClr>
          </a:solidFill>
        </p:spPr>
        <p:txBody>
          <a:bodyPr wrap="square">
            <a:spAutoFit/>
          </a:bodyPr>
          <a:lstStyle/>
          <a:p>
            <a:r>
              <a:rPr lang="es-AR" sz="1100" b="0" dirty="0">
                <a:solidFill>
                  <a:srgbClr val="C586C0"/>
                </a:solidFill>
                <a:effectLst/>
                <a:latin typeface="Consolas" panose="020B0609020204030204" pitchFamily="49" charset="0"/>
              </a:rPr>
              <a:t>try</a:t>
            </a:r>
            <a:r>
              <a:rPr lang="es-AR" sz="1100" b="0" dirty="0">
                <a:solidFill>
                  <a:srgbClr val="D4D4D4"/>
                </a:solidFill>
                <a:effectLst/>
                <a:latin typeface="Consolas" panose="020B0609020204030204" pitchFamily="49" charset="0"/>
              </a:rPr>
              <a:t>:</a:t>
            </a:r>
          </a:p>
          <a:p>
            <a:r>
              <a:rPr lang="es-AR" sz="1100" b="0" dirty="0">
                <a:solidFill>
                  <a:srgbClr val="D4D4D4"/>
                </a:solidFill>
                <a:effectLst/>
                <a:latin typeface="Consolas" panose="020B0609020204030204" pitchFamily="49" charset="0"/>
              </a:rPr>
              <a:t>    </a:t>
            </a:r>
            <a:r>
              <a:rPr lang="es-AR" sz="1100" b="0" dirty="0" err="1">
                <a:solidFill>
                  <a:srgbClr val="D4D4D4"/>
                </a:solidFill>
                <a:effectLst/>
                <a:latin typeface="Consolas" panose="020B0609020204030204" pitchFamily="49" charset="0"/>
              </a:rPr>
              <a:t>conexion.execute</a:t>
            </a:r>
            <a:r>
              <a:rPr lang="es-AR" sz="1100" b="0" dirty="0">
                <a:solidFill>
                  <a:srgbClr val="D4D4D4"/>
                </a:solidFill>
                <a:effectLst/>
                <a:latin typeface="Consolas" panose="020B0609020204030204" pitchFamily="49" charset="0"/>
              </a:rPr>
              <a:t>(</a:t>
            </a:r>
          </a:p>
          <a:p>
            <a:r>
              <a:rPr lang="es-AR" sz="1100" b="0" dirty="0">
                <a:solidFill>
                  <a:srgbClr val="D4D4D4"/>
                </a:solidFill>
                <a:effectLst/>
                <a:latin typeface="Consolas" panose="020B0609020204030204" pitchFamily="49" charset="0"/>
              </a:rPr>
              <a:t>        </a:t>
            </a:r>
            <a:r>
              <a:rPr lang="es-AR" sz="1100" b="0" dirty="0">
                <a:solidFill>
                  <a:srgbClr val="CE9178"/>
                </a:solidFill>
                <a:effectLst/>
                <a:latin typeface="Consolas" panose="020B0609020204030204" pitchFamily="49" charset="0"/>
              </a:rPr>
              <a:t>"""</a:t>
            </a:r>
            <a:r>
              <a:rPr lang="es-AR" sz="1100" b="0" dirty="0" err="1">
                <a:solidFill>
                  <a:srgbClr val="CE9178"/>
                </a:solidFill>
                <a:effectLst/>
                <a:latin typeface="Consolas" panose="020B0609020204030204" pitchFamily="49" charset="0"/>
              </a:rPr>
              <a:t>create</a:t>
            </a:r>
            <a:r>
              <a:rPr lang="es-AR" sz="1100" b="0" dirty="0">
                <a:solidFill>
                  <a:srgbClr val="CE9178"/>
                </a:solidFill>
                <a:effectLst/>
                <a:latin typeface="Consolas" panose="020B0609020204030204" pitchFamily="49" charset="0"/>
              </a:rPr>
              <a:t> table </a:t>
            </a:r>
            <a:r>
              <a:rPr lang="es-AR" sz="1100" b="0" dirty="0" err="1">
                <a:solidFill>
                  <a:srgbClr val="CE9178"/>
                </a:solidFill>
                <a:effectLst/>
                <a:latin typeface="Consolas" panose="020B0609020204030204" pitchFamily="49" charset="0"/>
              </a:rPr>
              <a:t>articulos</a:t>
            </a:r>
            <a:r>
              <a:rPr lang="es-AR" sz="1100" b="0" dirty="0">
                <a:solidFill>
                  <a:srgbClr val="CE9178"/>
                </a:solidFill>
                <a:effectLst/>
                <a:latin typeface="Consolas" panose="020B0609020204030204" pitchFamily="49" charset="0"/>
              </a:rPr>
              <a:t> (</a:t>
            </a:r>
            <a:endParaRPr lang="es-AR" sz="1100" b="0" dirty="0">
              <a:solidFill>
                <a:srgbClr val="D4D4D4"/>
              </a:solidFill>
              <a:effectLst/>
              <a:latin typeface="Consolas" panose="020B0609020204030204" pitchFamily="49" charset="0"/>
            </a:endParaRPr>
          </a:p>
          <a:p>
            <a:r>
              <a:rPr lang="es-AR" sz="1100" b="0" dirty="0">
                <a:solidFill>
                  <a:srgbClr val="CE9178"/>
                </a:solidFill>
                <a:effectLst/>
                <a:latin typeface="Consolas" panose="020B0609020204030204" pitchFamily="49" charset="0"/>
              </a:rPr>
              <a:t>                              </a:t>
            </a:r>
            <a:r>
              <a:rPr lang="es-AR" sz="1100" b="0" dirty="0" err="1">
                <a:solidFill>
                  <a:srgbClr val="CE9178"/>
                </a:solidFill>
                <a:effectLst/>
                <a:latin typeface="Consolas" panose="020B0609020204030204" pitchFamily="49" charset="0"/>
              </a:rPr>
              <a:t>codigo</a:t>
            </a:r>
            <a:r>
              <a:rPr lang="es-AR" sz="1100" b="0" dirty="0">
                <a:solidFill>
                  <a:srgbClr val="CE9178"/>
                </a:solidFill>
                <a:effectLst/>
                <a:latin typeface="Consolas" panose="020B0609020204030204" pitchFamily="49" charset="0"/>
              </a:rPr>
              <a:t> </a:t>
            </a:r>
            <a:r>
              <a:rPr lang="es-AR" sz="1100" b="0" dirty="0" err="1">
                <a:solidFill>
                  <a:srgbClr val="CE9178"/>
                </a:solidFill>
                <a:effectLst/>
                <a:latin typeface="Consolas" panose="020B0609020204030204" pitchFamily="49" charset="0"/>
              </a:rPr>
              <a:t>integer</a:t>
            </a:r>
            <a:r>
              <a:rPr lang="es-AR" sz="1100" b="0" dirty="0">
                <a:solidFill>
                  <a:srgbClr val="CE9178"/>
                </a:solidFill>
                <a:effectLst/>
                <a:latin typeface="Consolas" panose="020B0609020204030204" pitchFamily="49" charset="0"/>
              </a:rPr>
              <a:t> </a:t>
            </a:r>
            <a:r>
              <a:rPr lang="es-AR" sz="1100" b="0" dirty="0" err="1">
                <a:solidFill>
                  <a:srgbClr val="CE9178"/>
                </a:solidFill>
                <a:effectLst/>
                <a:latin typeface="Consolas" panose="020B0609020204030204" pitchFamily="49" charset="0"/>
              </a:rPr>
              <a:t>primary</a:t>
            </a:r>
            <a:r>
              <a:rPr lang="es-AR" sz="1100" b="0" dirty="0">
                <a:solidFill>
                  <a:srgbClr val="CE9178"/>
                </a:solidFill>
                <a:effectLst/>
                <a:latin typeface="Consolas" panose="020B0609020204030204" pitchFamily="49" charset="0"/>
              </a:rPr>
              <a:t> </a:t>
            </a:r>
            <a:r>
              <a:rPr lang="es-AR" sz="1100" b="0" dirty="0" err="1">
                <a:solidFill>
                  <a:srgbClr val="CE9178"/>
                </a:solidFill>
                <a:effectLst/>
                <a:latin typeface="Consolas" panose="020B0609020204030204" pitchFamily="49" charset="0"/>
              </a:rPr>
              <a:t>key</a:t>
            </a:r>
            <a:r>
              <a:rPr lang="es-AR" sz="1100" b="0" dirty="0">
                <a:solidFill>
                  <a:srgbClr val="CE9178"/>
                </a:solidFill>
                <a:effectLst/>
                <a:latin typeface="Consolas" panose="020B0609020204030204" pitchFamily="49" charset="0"/>
              </a:rPr>
              <a:t> </a:t>
            </a:r>
            <a:r>
              <a:rPr lang="es-AR" sz="1100" b="0" dirty="0" err="1">
                <a:solidFill>
                  <a:srgbClr val="CE9178"/>
                </a:solidFill>
                <a:effectLst/>
                <a:latin typeface="Consolas" panose="020B0609020204030204" pitchFamily="49" charset="0"/>
              </a:rPr>
              <a:t>autoincrement</a:t>
            </a:r>
            <a:r>
              <a:rPr lang="es-AR" sz="1100" b="0" dirty="0">
                <a:solidFill>
                  <a:srgbClr val="CE9178"/>
                </a:solidFill>
                <a:effectLst/>
                <a:latin typeface="Consolas" panose="020B0609020204030204" pitchFamily="49" charset="0"/>
              </a:rPr>
              <a:t>,</a:t>
            </a:r>
            <a:endParaRPr lang="es-AR" sz="1100" b="0" dirty="0">
              <a:solidFill>
                <a:srgbClr val="D4D4D4"/>
              </a:solidFill>
              <a:effectLst/>
              <a:latin typeface="Consolas" panose="020B0609020204030204" pitchFamily="49" charset="0"/>
            </a:endParaRPr>
          </a:p>
          <a:p>
            <a:r>
              <a:rPr lang="es-AR" sz="1100" b="0" dirty="0">
                <a:solidFill>
                  <a:srgbClr val="CE9178"/>
                </a:solidFill>
                <a:effectLst/>
                <a:latin typeface="Consolas" panose="020B0609020204030204" pitchFamily="49" charset="0"/>
              </a:rPr>
              <a:t>                              </a:t>
            </a:r>
            <a:r>
              <a:rPr lang="es-AR" sz="1100" b="0" dirty="0" err="1">
                <a:solidFill>
                  <a:srgbClr val="CE9178"/>
                </a:solidFill>
                <a:effectLst/>
                <a:latin typeface="Consolas" panose="020B0609020204030204" pitchFamily="49" charset="0"/>
              </a:rPr>
              <a:t>descripcion</a:t>
            </a:r>
            <a:r>
              <a:rPr lang="es-AR" sz="1100" b="0" dirty="0">
                <a:solidFill>
                  <a:srgbClr val="CE9178"/>
                </a:solidFill>
                <a:effectLst/>
                <a:latin typeface="Consolas" panose="020B0609020204030204" pitchFamily="49" charset="0"/>
              </a:rPr>
              <a:t> </a:t>
            </a:r>
            <a:r>
              <a:rPr lang="es-AR" sz="1100" b="0" dirty="0" err="1">
                <a:solidFill>
                  <a:srgbClr val="CE9178"/>
                </a:solidFill>
                <a:effectLst/>
                <a:latin typeface="Consolas" panose="020B0609020204030204" pitchFamily="49" charset="0"/>
              </a:rPr>
              <a:t>text</a:t>
            </a:r>
            <a:r>
              <a:rPr lang="es-AR" sz="1100" b="0" dirty="0">
                <a:solidFill>
                  <a:srgbClr val="CE9178"/>
                </a:solidFill>
                <a:effectLst/>
                <a:latin typeface="Consolas" panose="020B0609020204030204" pitchFamily="49" charset="0"/>
              </a:rPr>
              <a:t>,</a:t>
            </a:r>
            <a:endParaRPr lang="es-AR" sz="1100" b="0" dirty="0">
              <a:solidFill>
                <a:srgbClr val="D4D4D4"/>
              </a:solidFill>
              <a:effectLst/>
              <a:latin typeface="Consolas" panose="020B0609020204030204" pitchFamily="49" charset="0"/>
            </a:endParaRPr>
          </a:p>
          <a:p>
            <a:r>
              <a:rPr lang="es-AR" sz="1100" b="0" dirty="0">
                <a:solidFill>
                  <a:srgbClr val="CE9178"/>
                </a:solidFill>
                <a:effectLst/>
                <a:latin typeface="Consolas" panose="020B0609020204030204" pitchFamily="49" charset="0"/>
              </a:rPr>
              <a:t>                              precio real</a:t>
            </a:r>
            <a:endParaRPr lang="es-AR" sz="1100" b="0" dirty="0">
              <a:solidFill>
                <a:srgbClr val="D4D4D4"/>
              </a:solidFill>
              <a:effectLst/>
              <a:latin typeface="Consolas" panose="020B0609020204030204" pitchFamily="49" charset="0"/>
            </a:endParaRPr>
          </a:p>
          <a:p>
            <a:r>
              <a:rPr lang="es-AR" sz="1100" b="0" dirty="0">
                <a:solidFill>
                  <a:srgbClr val="CE9178"/>
                </a:solidFill>
                <a:effectLst/>
                <a:latin typeface="Consolas" panose="020B0609020204030204" pitchFamily="49" charset="0"/>
              </a:rPr>
              <a:t>                        )"""</a:t>
            </a:r>
            <a:endParaRPr lang="es-AR" sz="1100" b="0" dirty="0">
              <a:solidFill>
                <a:srgbClr val="D4D4D4"/>
              </a:solidFill>
              <a:effectLst/>
              <a:latin typeface="Consolas" panose="020B0609020204030204" pitchFamily="49" charset="0"/>
            </a:endParaRPr>
          </a:p>
          <a:p>
            <a:r>
              <a:rPr lang="es-AR" sz="1100" b="0" dirty="0">
                <a:solidFill>
                  <a:srgbClr val="D4D4D4"/>
                </a:solidFill>
                <a:effectLst/>
                <a:latin typeface="Consolas" panose="020B0609020204030204" pitchFamily="49" charset="0"/>
              </a:rPr>
              <a:t>    )</a:t>
            </a:r>
          </a:p>
          <a:p>
            <a:r>
              <a:rPr lang="es-AR" sz="1100" b="0" dirty="0">
                <a:solidFill>
                  <a:srgbClr val="D4D4D4"/>
                </a:solidFill>
                <a:effectLst/>
                <a:latin typeface="Consolas" panose="020B0609020204030204" pitchFamily="49" charset="0"/>
              </a:rPr>
              <a:t>    </a:t>
            </a:r>
            <a:r>
              <a:rPr lang="es-AR" sz="1100" b="0" dirty="0" err="1">
                <a:solidFill>
                  <a:srgbClr val="DCDCAA"/>
                </a:solidFill>
                <a:effectLst/>
                <a:latin typeface="Consolas" panose="020B0609020204030204" pitchFamily="49" charset="0"/>
              </a:rPr>
              <a:t>print</a:t>
            </a:r>
            <a:r>
              <a:rPr lang="es-AR" sz="1100" b="0" dirty="0">
                <a:solidFill>
                  <a:srgbClr val="D4D4D4"/>
                </a:solidFill>
                <a:effectLst/>
                <a:latin typeface="Consolas" panose="020B0609020204030204" pitchFamily="49" charset="0"/>
              </a:rPr>
              <a:t>(</a:t>
            </a:r>
            <a:r>
              <a:rPr lang="es-AR" sz="1100" b="0" dirty="0">
                <a:solidFill>
                  <a:srgbClr val="CE9178"/>
                </a:solidFill>
                <a:effectLst/>
                <a:latin typeface="Consolas" panose="020B0609020204030204" pitchFamily="49" charset="0"/>
              </a:rPr>
              <a:t>"se creo la tabla </a:t>
            </a:r>
            <a:r>
              <a:rPr lang="es-AR" sz="1100" b="0" dirty="0" err="1">
                <a:solidFill>
                  <a:srgbClr val="CE9178"/>
                </a:solidFill>
                <a:effectLst/>
                <a:latin typeface="Consolas" panose="020B0609020204030204" pitchFamily="49" charset="0"/>
              </a:rPr>
              <a:t>articulos</a:t>
            </a:r>
            <a:r>
              <a:rPr lang="es-AR" sz="1100" b="0" dirty="0">
                <a:solidFill>
                  <a:srgbClr val="CE9178"/>
                </a:solidFill>
                <a:effectLst/>
                <a:latin typeface="Consolas" panose="020B0609020204030204" pitchFamily="49" charset="0"/>
              </a:rPr>
              <a:t>"</a:t>
            </a:r>
            <a:r>
              <a:rPr lang="es-AR" sz="1100" b="0" dirty="0">
                <a:solidFill>
                  <a:srgbClr val="D4D4D4"/>
                </a:solidFill>
                <a:effectLst/>
                <a:latin typeface="Consolas" panose="020B0609020204030204" pitchFamily="49" charset="0"/>
              </a:rPr>
              <a:t>)</a:t>
            </a:r>
          </a:p>
          <a:p>
            <a:r>
              <a:rPr lang="es-AR" sz="1100" b="0" dirty="0" err="1">
                <a:solidFill>
                  <a:srgbClr val="C586C0"/>
                </a:solidFill>
                <a:effectLst/>
                <a:latin typeface="Consolas" panose="020B0609020204030204" pitchFamily="49" charset="0"/>
              </a:rPr>
              <a:t>except</a:t>
            </a:r>
            <a:r>
              <a:rPr lang="es-AR" sz="1100" b="0" dirty="0">
                <a:solidFill>
                  <a:srgbClr val="D4D4D4"/>
                </a:solidFill>
                <a:effectLst/>
                <a:latin typeface="Consolas" panose="020B0609020204030204" pitchFamily="49" charset="0"/>
              </a:rPr>
              <a:t> sqlite3.OperationalError:</a:t>
            </a:r>
          </a:p>
          <a:p>
            <a:r>
              <a:rPr lang="es-AR" sz="1100" b="0" dirty="0">
                <a:solidFill>
                  <a:srgbClr val="D4D4D4"/>
                </a:solidFill>
                <a:effectLst/>
                <a:latin typeface="Consolas" panose="020B0609020204030204" pitchFamily="49" charset="0"/>
              </a:rPr>
              <a:t>    </a:t>
            </a:r>
            <a:r>
              <a:rPr lang="es-AR" sz="1100" b="0" dirty="0" err="1">
                <a:solidFill>
                  <a:srgbClr val="DCDCAA"/>
                </a:solidFill>
                <a:effectLst/>
                <a:latin typeface="Consolas" panose="020B0609020204030204" pitchFamily="49" charset="0"/>
              </a:rPr>
              <a:t>print</a:t>
            </a:r>
            <a:r>
              <a:rPr lang="es-AR" sz="1100" b="0" dirty="0">
                <a:solidFill>
                  <a:srgbClr val="D4D4D4"/>
                </a:solidFill>
                <a:effectLst/>
                <a:latin typeface="Consolas" panose="020B0609020204030204" pitchFamily="49" charset="0"/>
              </a:rPr>
              <a:t>(</a:t>
            </a:r>
            <a:r>
              <a:rPr lang="es-AR" sz="1100" b="0" dirty="0">
                <a:solidFill>
                  <a:srgbClr val="CE9178"/>
                </a:solidFill>
                <a:effectLst/>
                <a:latin typeface="Consolas" panose="020B0609020204030204" pitchFamily="49" charset="0"/>
              </a:rPr>
              <a:t>"La tabla </a:t>
            </a:r>
            <a:r>
              <a:rPr lang="es-AR" sz="1100" b="0" dirty="0" err="1">
                <a:solidFill>
                  <a:srgbClr val="CE9178"/>
                </a:solidFill>
                <a:effectLst/>
                <a:latin typeface="Consolas" panose="020B0609020204030204" pitchFamily="49" charset="0"/>
              </a:rPr>
              <a:t>articulos</a:t>
            </a:r>
            <a:r>
              <a:rPr lang="es-AR" sz="1100" b="0" dirty="0">
                <a:solidFill>
                  <a:srgbClr val="CE9178"/>
                </a:solidFill>
                <a:effectLst/>
                <a:latin typeface="Consolas" panose="020B0609020204030204" pitchFamily="49" charset="0"/>
              </a:rPr>
              <a:t> ya existe"</a:t>
            </a:r>
            <a:r>
              <a:rPr lang="es-AR" sz="1100" b="0" dirty="0">
                <a:solidFill>
                  <a:srgbClr val="D4D4D4"/>
                </a:solidFill>
                <a:effectLst/>
                <a:latin typeface="Consolas" panose="020B0609020204030204" pitchFamily="49" charset="0"/>
              </a:rPr>
              <a:t>)</a:t>
            </a:r>
          </a:p>
          <a:p>
            <a:br>
              <a:rPr lang="es-AR" sz="1100" b="0" dirty="0">
                <a:solidFill>
                  <a:srgbClr val="D4D4D4"/>
                </a:solidFill>
                <a:effectLst/>
                <a:latin typeface="Consolas" panose="020B0609020204030204" pitchFamily="49" charset="0"/>
              </a:rPr>
            </a:br>
            <a:endParaRPr lang="es-AR" sz="1100" b="0" dirty="0">
              <a:solidFill>
                <a:srgbClr val="D4D4D4"/>
              </a:solidFill>
              <a:effectLst/>
              <a:latin typeface="Consolas" panose="020B0609020204030204" pitchFamily="49" charset="0"/>
            </a:endParaRPr>
          </a:p>
        </p:txBody>
      </p:sp>
      <p:sp>
        <p:nvSpPr>
          <p:cNvPr id="20" name="CuadroTexto 19">
            <a:extLst>
              <a:ext uri="{FF2B5EF4-FFF2-40B4-BE49-F238E27FC236}">
                <a16:creationId xmlns:a16="http://schemas.microsoft.com/office/drawing/2014/main" id="{B4BA0189-4C61-9313-E489-15685BE561F6}"/>
              </a:ext>
            </a:extLst>
          </p:cNvPr>
          <p:cNvSpPr txBox="1"/>
          <p:nvPr/>
        </p:nvSpPr>
        <p:spPr>
          <a:xfrm>
            <a:off x="6579446" y="826293"/>
            <a:ext cx="6096000" cy="461665"/>
          </a:xfrm>
          <a:prstGeom prst="rect">
            <a:avLst/>
          </a:prstGeom>
          <a:noFill/>
        </p:spPr>
        <p:txBody>
          <a:bodyPr wrap="square">
            <a:spAutoFit/>
          </a:bodyPr>
          <a:lstStyle/>
          <a:p>
            <a:r>
              <a:rPr lang="es-MX" sz="1200" dirty="0"/>
              <a:t>Si no queremos disponer la excepción '</a:t>
            </a:r>
            <a:r>
              <a:rPr lang="es-MX" sz="1200" dirty="0" err="1"/>
              <a:t>OperationalError</a:t>
            </a:r>
            <a:r>
              <a:rPr lang="es-MX" sz="1200" dirty="0"/>
              <a:t>' podemos modificar el comando SQL de la creación de la tabla con la sintaxis:</a:t>
            </a:r>
            <a:endParaRPr lang="es-AR" sz="1200" dirty="0"/>
          </a:p>
        </p:txBody>
      </p:sp>
      <p:sp>
        <p:nvSpPr>
          <p:cNvPr id="22" name="CuadroTexto 21">
            <a:extLst>
              <a:ext uri="{FF2B5EF4-FFF2-40B4-BE49-F238E27FC236}">
                <a16:creationId xmlns:a16="http://schemas.microsoft.com/office/drawing/2014/main" id="{E1D1BE4B-EEB4-FC7E-05B6-875A45BB5035}"/>
              </a:ext>
            </a:extLst>
          </p:cNvPr>
          <p:cNvSpPr txBox="1"/>
          <p:nvPr/>
        </p:nvSpPr>
        <p:spPr>
          <a:xfrm>
            <a:off x="6593826" y="1603263"/>
            <a:ext cx="5507959" cy="1446550"/>
          </a:xfrm>
          <a:prstGeom prst="rect">
            <a:avLst/>
          </a:prstGeom>
          <a:solidFill>
            <a:schemeClr val="tx1">
              <a:lumMod val="75000"/>
              <a:lumOff val="25000"/>
            </a:schemeClr>
          </a:solidFill>
        </p:spPr>
        <p:txBody>
          <a:bodyPr wrap="square">
            <a:spAutoFit/>
          </a:bodyPr>
          <a:lstStyle/>
          <a:p>
            <a:r>
              <a:rPr lang="es-AR" sz="1100" b="0" dirty="0" err="1">
                <a:solidFill>
                  <a:srgbClr val="C586C0"/>
                </a:solidFill>
                <a:effectLst/>
                <a:latin typeface="Consolas" panose="020B0609020204030204" pitchFamily="49" charset="0"/>
              </a:rPr>
              <a:t>import</a:t>
            </a:r>
            <a:r>
              <a:rPr lang="es-AR" sz="1100" b="0" dirty="0">
                <a:solidFill>
                  <a:srgbClr val="D4D4D4"/>
                </a:solidFill>
                <a:effectLst/>
                <a:latin typeface="Consolas" panose="020B0609020204030204" pitchFamily="49" charset="0"/>
              </a:rPr>
              <a:t> </a:t>
            </a:r>
            <a:r>
              <a:rPr lang="es-AR" sz="1100" b="0" dirty="0">
                <a:solidFill>
                  <a:srgbClr val="4EC9B0"/>
                </a:solidFill>
                <a:effectLst/>
                <a:latin typeface="Consolas" panose="020B0609020204030204" pitchFamily="49" charset="0"/>
              </a:rPr>
              <a:t>sqlite3</a:t>
            </a:r>
            <a:endParaRPr lang="es-AR" sz="1100" b="0" dirty="0">
              <a:solidFill>
                <a:srgbClr val="D4D4D4"/>
              </a:solidFill>
              <a:effectLst/>
              <a:latin typeface="Consolas" panose="020B0609020204030204" pitchFamily="49" charset="0"/>
            </a:endParaRPr>
          </a:p>
          <a:p>
            <a:r>
              <a:rPr lang="es-AR" sz="1100" b="0" dirty="0" err="1">
                <a:solidFill>
                  <a:srgbClr val="9CDCFE"/>
                </a:solidFill>
                <a:effectLst/>
                <a:latin typeface="Consolas" panose="020B0609020204030204" pitchFamily="49" charset="0"/>
              </a:rPr>
              <a:t>conexion</a:t>
            </a:r>
            <a:r>
              <a:rPr lang="es-AR" sz="1100" b="0" dirty="0">
                <a:solidFill>
                  <a:srgbClr val="D4D4D4"/>
                </a:solidFill>
                <a:effectLst/>
                <a:latin typeface="Consolas" panose="020B0609020204030204" pitchFamily="49" charset="0"/>
              </a:rPr>
              <a:t>=</a:t>
            </a:r>
            <a:r>
              <a:rPr lang="es-AR" sz="1100" b="0" dirty="0">
                <a:solidFill>
                  <a:srgbClr val="4EC9B0"/>
                </a:solidFill>
                <a:effectLst/>
                <a:latin typeface="Consolas" panose="020B0609020204030204" pitchFamily="49" charset="0"/>
              </a:rPr>
              <a:t>sqlite3</a:t>
            </a:r>
            <a:r>
              <a:rPr lang="es-AR" sz="1100" b="0" dirty="0">
                <a:solidFill>
                  <a:srgbClr val="D4D4D4"/>
                </a:solidFill>
                <a:effectLst/>
                <a:latin typeface="Consolas" panose="020B0609020204030204" pitchFamily="49" charset="0"/>
              </a:rPr>
              <a:t>.</a:t>
            </a:r>
            <a:r>
              <a:rPr lang="es-AR" sz="1100" b="0" dirty="0">
                <a:solidFill>
                  <a:srgbClr val="DCDCAA"/>
                </a:solidFill>
                <a:effectLst/>
                <a:latin typeface="Consolas" panose="020B0609020204030204" pitchFamily="49" charset="0"/>
              </a:rPr>
              <a:t>connect</a:t>
            </a:r>
            <a:r>
              <a:rPr lang="es-AR" sz="1100" b="0" dirty="0">
                <a:solidFill>
                  <a:srgbClr val="D4D4D4"/>
                </a:solidFill>
                <a:effectLst/>
                <a:latin typeface="Consolas" panose="020B0609020204030204" pitchFamily="49" charset="0"/>
              </a:rPr>
              <a:t>(</a:t>
            </a:r>
            <a:r>
              <a:rPr lang="es-AR" sz="1100" b="0" dirty="0">
                <a:solidFill>
                  <a:srgbClr val="CE9178"/>
                </a:solidFill>
                <a:effectLst/>
                <a:latin typeface="Consolas" panose="020B0609020204030204" pitchFamily="49" charset="0"/>
              </a:rPr>
              <a:t>"bd1.db"</a:t>
            </a:r>
            <a:r>
              <a:rPr lang="es-AR" sz="1100" b="0" dirty="0">
                <a:solidFill>
                  <a:srgbClr val="D4D4D4"/>
                </a:solidFill>
                <a:effectLst/>
                <a:latin typeface="Consolas" panose="020B0609020204030204" pitchFamily="49" charset="0"/>
              </a:rPr>
              <a:t>)</a:t>
            </a:r>
          </a:p>
          <a:p>
            <a:r>
              <a:rPr lang="es-AR" sz="1100" b="0" dirty="0" err="1">
                <a:solidFill>
                  <a:srgbClr val="9CDCFE"/>
                </a:solidFill>
                <a:effectLst/>
                <a:latin typeface="Consolas" panose="020B0609020204030204" pitchFamily="49" charset="0"/>
              </a:rPr>
              <a:t>conexion</a:t>
            </a:r>
            <a:r>
              <a:rPr lang="es-AR" sz="1100" b="0" dirty="0" err="1">
                <a:solidFill>
                  <a:srgbClr val="D4D4D4"/>
                </a:solidFill>
                <a:effectLst/>
                <a:latin typeface="Consolas" panose="020B0609020204030204" pitchFamily="49" charset="0"/>
              </a:rPr>
              <a:t>.</a:t>
            </a:r>
            <a:r>
              <a:rPr lang="es-AR" sz="1100" b="0" dirty="0" err="1">
                <a:solidFill>
                  <a:srgbClr val="DCDCAA"/>
                </a:solidFill>
                <a:effectLst/>
                <a:latin typeface="Consolas" panose="020B0609020204030204" pitchFamily="49" charset="0"/>
              </a:rPr>
              <a:t>execute</a:t>
            </a:r>
            <a:r>
              <a:rPr lang="es-AR" sz="1100" b="0" dirty="0">
                <a:solidFill>
                  <a:srgbClr val="D4D4D4"/>
                </a:solidFill>
                <a:effectLst/>
                <a:latin typeface="Consolas" panose="020B0609020204030204" pitchFamily="49" charset="0"/>
              </a:rPr>
              <a:t>(</a:t>
            </a:r>
            <a:r>
              <a:rPr lang="es-AR" sz="1100" b="0" dirty="0">
                <a:solidFill>
                  <a:srgbClr val="CE9178"/>
                </a:solidFill>
                <a:effectLst/>
                <a:latin typeface="Consolas" panose="020B0609020204030204" pitchFamily="49" charset="0"/>
              </a:rPr>
              <a:t>"""</a:t>
            </a:r>
            <a:r>
              <a:rPr lang="es-AR" sz="1100" b="0" dirty="0" err="1">
                <a:solidFill>
                  <a:srgbClr val="CE9178"/>
                </a:solidFill>
                <a:effectLst/>
                <a:latin typeface="Consolas" panose="020B0609020204030204" pitchFamily="49" charset="0"/>
              </a:rPr>
              <a:t>create</a:t>
            </a:r>
            <a:r>
              <a:rPr lang="es-AR" sz="1100" b="0" dirty="0">
                <a:solidFill>
                  <a:srgbClr val="CE9178"/>
                </a:solidFill>
                <a:effectLst/>
                <a:latin typeface="Consolas" panose="020B0609020204030204" pitchFamily="49" charset="0"/>
              </a:rPr>
              <a:t> table </a:t>
            </a:r>
            <a:r>
              <a:rPr lang="es-AR" sz="1100" b="0" dirty="0" err="1">
                <a:solidFill>
                  <a:srgbClr val="CE9178"/>
                </a:solidFill>
                <a:effectLst/>
                <a:latin typeface="Consolas" panose="020B0609020204030204" pitchFamily="49" charset="0"/>
              </a:rPr>
              <a:t>if</a:t>
            </a:r>
            <a:r>
              <a:rPr lang="es-AR" sz="1100" b="0" dirty="0">
                <a:solidFill>
                  <a:srgbClr val="CE9178"/>
                </a:solidFill>
                <a:effectLst/>
                <a:latin typeface="Consolas" panose="020B0609020204030204" pitchFamily="49" charset="0"/>
              </a:rPr>
              <a:t> </a:t>
            </a:r>
            <a:r>
              <a:rPr lang="es-AR" sz="1100" b="0" dirty="0" err="1">
                <a:solidFill>
                  <a:srgbClr val="CE9178"/>
                </a:solidFill>
                <a:effectLst/>
                <a:latin typeface="Consolas" panose="020B0609020204030204" pitchFamily="49" charset="0"/>
              </a:rPr>
              <a:t>not</a:t>
            </a:r>
            <a:r>
              <a:rPr lang="es-AR" sz="1100" b="0" dirty="0">
                <a:solidFill>
                  <a:srgbClr val="CE9178"/>
                </a:solidFill>
                <a:effectLst/>
                <a:latin typeface="Consolas" panose="020B0609020204030204" pitchFamily="49" charset="0"/>
              </a:rPr>
              <a:t> </a:t>
            </a:r>
            <a:r>
              <a:rPr lang="es-AR" sz="1100" b="0" dirty="0" err="1">
                <a:solidFill>
                  <a:srgbClr val="CE9178"/>
                </a:solidFill>
                <a:effectLst/>
                <a:latin typeface="Consolas" panose="020B0609020204030204" pitchFamily="49" charset="0"/>
              </a:rPr>
              <a:t>exists</a:t>
            </a:r>
            <a:r>
              <a:rPr lang="es-AR" sz="1100" b="0" dirty="0">
                <a:solidFill>
                  <a:srgbClr val="CE9178"/>
                </a:solidFill>
                <a:effectLst/>
                <a:latin typeface="Consolas" panose="020B0609020204030204" pitchFamily="49" charset="0"/>
              </a:rPr>
              <a:t> </a:t>
            </a:r>
            <a:r>
              <a:rPr lang="es-AR" sz="1100" b="0" dirty="0" err="1">
                <a:solidFill>
                  <a:srgbClr val="CE9178"/>
                </a:solidFill>
                <a:effectLst/>
                <a:latin typeface="Consolas" panose="020B0609020204030204" pitchFamily="49" charset="0"/>
              </a:rPr>
              <a:t>articulos</a:t>
            </a:r>
            <a:r>
              <a:rPr lang="es-AR" sz="1100" b="0" dirty="0">
                <a:solidFill>
                  <a:srgbClr val="CE9178"/>
                </a:solidFill>
                <a:effectLst/>
                <a:latin typeface="Consolas" panose="020B0609020204030204" pitchFamily="49" charset="0"/>
              </a:rPr>
              <a:t> (</a:t>
            </a:r>
            <a:endParaRPr lang="es-AR" sz="1100" b="0" dirty="0">
              <a:solidFill>
                <a:srgbClr val="D4D4D4"/>
              </a:solidFill>
              <a:effectLst/>
              <a:latin typeface="Consolas" panose="020B0609020204030204" pitchFamily="49" charset="0"/>
            </a:endParaRPr>
          </a:p>
          <a:p>
            <a:r>
              <a:rPr lang="es-AR" sz="1100" b="0" dirty="0">
                <a:solidFill>
                  <a:srgbClr val="CE9178"/>
                </a:solidFill>
                <a:effectLst/>
                <a:latin typeface="Consolas" panose="020B0609020204030204" pitchFamily="49" charset="0"/>
              </a:rPr>
              <a:t>                          </a:t>
            </a:r>
            <a:r>
              <a:rPr lang="es-AR" sz="1100" b="0" dirty="0" err="1">
                <a:solidFill>
                  <a:srgbClr val="CE9178"/>
                </a:solidFill>
                <a:effectLst/>
                <a:latin typeface="Consolas" panose="020B0609020204030204" pitchFamily="49" charset="0"/>
              </a:rPr>
              <a:t>codigo</a:t>
            </a:r>
            <a:r>
              <a:rPr lang="es-AR" sz="1100" b="0" dirty="0">
                <a:solidFill>
                  <a:srgbClr val="CE9178"/>
                </a:solidFill>
                <a:effectLst/>
                <a:latin typeface="Consolas" panose="020B0609020204030204" pitchFamily="49" charset="0"/>
              </a:rPr>
              <a:t> </a:t>
            </a:r>
            <a:r>
              <a:rPr lang="es-AR" sz="1100" b="0" dirty="0" err="1">
                <a:solidFill>
                  <a:srgbClr val="CE9178"/>
                </a:solidFill>
                <a:effectLst/>
                <a:latin typeface="Consolas" panose="020B0609020204030204" pitchFamily="49" charset="0"/>
              </a:rPr>
              <a:t>integer</a:t>
            </a:r>
            <a:r>
              <a:rPr lang="es-AR" sz="1100" b="0" dirty="0">
                <a:solidFill>
                  <a:srgbClr val="CE9178"/>
                </a:solidFill>
                <a:effectLst/>
                <a:latin typeface="Consolas" panose="020B0609020204030204" pitchFamily="49" charset="0"/>
              </a:rPr>
              <a:t> </a:t>
            </a:r>
            <a:r>
              <a:rPr lang="es-AR" sz="1100" b="0" dirty="0" err="1">
                <a:solidFill>
                  <a:srgbClr val="CE9178"/>
                </a:solidFill>
                <a:effectLst/>
                <a:latin typeface="Consolas" panose="020B0609020204030204" pitchFamily="49" charset="0"/>
              </a:rPr>
              <a:t>primary</a:t>
            </a:r>
            <a:r>
              <a:rPr lang="es-AR" sz="1100" b="0" dirty="0">
                <a:solidFill>
                  <a:srgbClr val="CE9178"/>
                </a:solidFill>
                <a:effectLst/>
                <a:latin typeface="Consolas" panose="020B0609020204030204" pitchFamily="49" charset="0"/>
              </a:rPr>
              <a:t> </a:t>
            </a:r>
            <a:r>
              <a:rPr lang="es-AR" sz="1100" b="0" dirty="0" err="1">
                <a:solidFill>
                  <a:srgbClr val="CE9178"/>
                </a:solidFill>
                <a:effectLst/>
                <a:latin typeface="Consolas" panose="020B0609020204030204" pitchFamily="49" charset="0"/>
              </a:rPr>
              <a:t>key</a:t>
            </a:r>
            <a:r>
              <a:rPr lang="es-AR" sz="1100" b="0" dirty="0">
                <a:solidFill>
                  <a:srgbClr val="CE9178"/>
                </a:solidFill>
                <a:effectLst/>
                <a:latin typeface="Consolas" panose="020B0609020204030204" pitchFamily="49" charset="0"/>
              </a:rPr>
              <a:t> AUTOINCREMENT,</a:t>
            </a:r>
            <a:endParaRPr lang="es-AR" sz="1100" b="0" dirty="0">
              <a:solidFill>
                <a:srgbClr val="D4D4D4"/>
              </a:solidFill>
              <a:effectLst/>
              <a:latin typeface="Consolas" panose="020B0609020204030204" pitchFamily="49" charset="0"/>
            </a:endParaRPr>
          </a:p>
          <a:p>
            <a:r>
              <a:rPr lang="es-AR" sz="1100" b="0" dirty="0">
                <a:solidFill>
                  <a:srgbClr val="CE9178"/>
                </a:solidFill>
                <a:effectLst/>
                <a:latin typeface="Consolas" panose="020B0609020204030204" pitchFamily="49" charset="0"/>
              </a:rPr>
              <a:t>                          </a:t>
            </a:r>
            <a:r>
              <a:rPr lang="es-AR" sz="1100" b="0" dirty="0" err="1">
                <a:solidFill>
                  <a:srgbClr val="CE9178"/>
                </a:solidFill>
                <a:effectLst/>
                <a:latin typeface="Consolas" panose="020B0609020204030204" pitchFamily="49" charset="0"/>
              </a:rPr>
              <a:t>descripcion</a:t>
            </a:r>
            <a:r>
              <a:rPr lang="es-AR" sz="1100" b="0" dirty="0">
                <a:solidFill>
                  <a:srgbClr val="CE9178"/>
                </a:solidFill>
                <a:effectLst/>
                <a:latin typeface="Consolas" panose="020B0609020204030204" pitchFamily="49" charset="0"/>
              </a:rPr>
              <a:t> </a:t>
            </a:r>
            <a:r>
              <a:rPr lang="es-AR" sz="1100" b="0" dirty="0" err="1">
                <a:solidFill>
                  <a:srgbClr val="CE9178"/>
                </a:solidFill>
                <a:effectLst/>
                <a:latin typeface="Consolas" panose="020B0609020204030204" pitchFamily="49" charset="0"/>
              </a:rPr>
              <a:t>text</a:t>
            </a:r>
            <a:r>
              <a:rPr lang="es-AR" sz="1100" b="0" dirty="0">
                <a:solidFill>
                  <a:srgbClr val="CE9178"/>
                </a:solidFill>
                <a:effectLst/>
                <a:latin typeface="Consolas" panose="020B0609020204030204" pitchFamily="49" charset="0"/>
              </a:rPr>
              <a:t>,</a:t>
            </a:r>
            <a:endParaRPr lang="es-AR" sz="1100" b="0" dirty="0">
              <a:solidFill>
                <a:srgbClr val="D4D4D4"/>
              </a:solidFill>
              <a:effectLst/>
              <a:latin typeface="Consolas" panose="020B0609020204030204" pitchFamily="49" charset="0"/>
            </a:endParaRPr>
          </a:p>
          <a:p>
            <a:r>
              <a:rPr lang="es-AR" sz="1100" b="0" dirty="0">
                <a:solidFill>
                  <a:srgbClr val="CE9178"/>
                </a:solidFill>
                <a:effectLst/>
                <a:latin typeface="Consolas" panose="020B0609020204030204" pitchFamily="49" charset="0"/>
              </a:rPr>
              <a:t>                          precio real</a:t>
            </a:r>
            <a:endParaRPr lang="es-AR" sz="1100" b="0" dirty="0">
              <a:solidFill>
                <a:srgbClr val="D4D4D4"/>
              </a:solidFill>
              <a:effectLst/>
              <a:latin typeface="Consolas" panose="020B0609020204030204" pitchFamily="49" charset="0"/>
            </a:endParaRPr>
          </a:p>
          <a:p>
            <a:r>
              <a:rPr lang="es-AR" sz="1100" b="0" dirty="0">
                <a:solidFill>
                  <a:srgbClr val="CE9178"/>
                </a:solidFill>
                <a:effectLst/>
                <a:latin typeface="Consolas" panose="020B0609020204030204" pitchFamily="49" charset="0"/>
              </a:rPr>
              <a:t>                    )"""</a:t>
            </a:r>
            <a:r>
              <a:rPr lang="es-AR" sz="1100" b="0" dirty="0">
                <a:solidFill>
                  <a:srgbClr val="D4D4D4"/>
                </a:solidFill>
                <a:effectLst/>
                <a:latin typeface="Consolas" panose="020B0609020204030204" pitchFamily="49" charset="0"/>
              </a:rPr>
              <a:t>)</a:t>
            </a:r>
          </a:p>
          <a:p>
            <a:r>
              <a:rPr lang="es-AR" sz="1100" b="0" dirty="0" err="1">
                <a:solidFill>
                  <a:srgbClr val="9CDCFE"/>
                </a:solidFill>
                <a:effectLst/>
                <a:latin typeface="Consolas" panose="020B0609020204030204" pitchFamily="49" charset="0"/>
              </a:rPr>
              <a:t>conexion</a:t>
            </a:r>
            <a:r>
              <a:rPr lang="es-AR" sz="1100" b="0" dirty="0" err="1">
                <a:solidFill>
                  <a:srgbClr val="D4D4D4"/>
                </a:solidFill>
                <a:effectLst/>
                <a:latin typeface="Consolas" panose="020B0609020204030204" pitchFamily="49" charset="0"/>
              </a:rPr>
              <a:t>.</a:t>
            </a:r>
            <a:r>
              <a:rPr lang="es-AR" sz="1100" b="0" dirty="0" err="1">
                <a:solidFill>
                  <a:srgbClr val="DCDCAA"/>
                </a:solidFill>
                <a:effectLst/>
                <a:latin typeface="Consolas" panose="020B0609020204030204" pitchFamily="49" charset="0"/>
              </a:rPr>
              <a:t>close</a:t>
            </a:r>
            <a:r>
              <a:rPr lang="es-AR" sz="1100" b="0" dirty="0">
                <a:solidFill>
                  <a:srgbClr val="D4D4D4"/>
                </a:solidFill>
                <a:effectLst/>
                <a:latin typeface="Consolas" panose="020B0609020204030204" pitchFamily="49" charset="0"/>
              </a:rPr>
              <a:t>()</a:t>
            </a:r>
          </a:p>
        </p:txBody>
      </p:sp>
      <p:pic>
        <p:nvPicPr>
          <p:cNvPr id="2" name="Imagen 1">
            <a:extLst>
              <a:ext uri="{FF2B5EF4-FFF2-40B4-BE49-F238E27FC236}">
                <a16:creationId xmlns:a16="http://schemas.microsoft.com/office/drawing/2014/main" id="{D32769A3-B137-1E29-5F3F-ABFB696D7B9F}"/>
              </a:ext>
            </a:extLst>
          </p:cNvPr>
          <p:cNvPicPr>
            <a:picLocks noChangeAspect="1"/>
          </p:cNvPicPr>
          <p:nvPr/>
        </p:nvPicPr>
        <p:blipFill>
          <a:blip r:embed="rId6">
            <a:duotone>
              <a:schemeClr val="accent1">
                <a:shade val="45000"/>
                <a:satMod val="135000"/>
              </a:schemeClr>
              <a:prstClr val="white"/>
            </a:duotone>
          </a:blip>
          <a:stretch>
            <a:fillRect/>
          </a:stretch>
        </p:blipFill>
        <p:spPr>
          <a:xfrm>
            <a:off x="8431204" y="3466958"/>
            <a:ext cx="3670581" cy="1091732"/>
          </a:xfrm>
          <a:prstGeom prst="rect">
            <a:avLst/>
          </a:prstGeom>
        </p:spPr>
      </p:pic>
      <p:pic>
        <p:nvPicPr>
          <p:cNvPr id="6" name="Imagen 5">
            <a:hlinkClick r:id="rId7"/>
            <a:extLst>
              <a:ext uri="{FF2B5EF4-FFF2-40B4-BE49-F238E27FC236}">
                <a16:creationId xmlns:a16="http://schemas.microsoft.com/office/drawing/2014/main" id="{F05966EA-221A-6F18-1D33-FC4CB3B1DC82}"/>
              </a:ext>
            </a:extLst>
          </p:cNvPr>
          <p:cNvPicPr>
            <a:picLocks noChangeAspect="1"/>
          </p:cNvPicPr>
          <p:nvPr/>
        </p:nvPicPr>
        <p:blipFill>
          <a:blip r:embed="rId8">
            <a:duotone>
              <a:prstClr val="black"/>
              <a:schemeClr val="accent1">
                <a:tint val="45000"/>
                <a:satMod val="400000"/>
              </a:schemeClr>
            </a:duotone>
          </a:blip>
          <a:stretch>
            <a:fillRect/>
          </a:stretch>
        </p:blipFill>
        <p:spPr>
          <a:xfrm>
            <a:off x="10979525" y="5355238"/>
            <a:ext cx="992674" cy="771009"/>
          </a:xfrm>
          <a:prstGeom prst="rect">
            <a:avLst/>
          </a:prstGeom>
        </p:spPr>
      </p:pic>
      <p:sp>
        <p:nvSpPr>
          <p:cNvPr id="7" name="CuadroTexto 6">
            <a:extLst>
              <a:ext uri="{FF2B5EF4-FFF2-40B4-BE49-F238E27FC236}">
                <a16:creationId xmlns:a16="http://schemas.microsoft.com/office/drawing/2014/main" id="{5C784937-C64A-29D1-03B7-99D27340F544}"/>
              </a:ext>
            </a:extLst>
          </p:cNvPr>
          <p:cNvSpPr txBox="1"/>
          <p:nvPr/>
        </p:nvSpPr>
        <p:spPr>
          <a:xfrm>
            <a:off x="10576880" y="6142289"/>
            <a:ext cx="1487715" cy="276999"/>
          </a:xfrm>
          <a:prstGeom prst="rect">
            <a:avLst/>
          </a:prstGeom>
          <a:noFill/>
        </p:spPr>
        <p:txBody>
          <a:bodyPr wrap="none" rtlCol="0">
            <a:spAutoFit/>
          </a:bodyPr>
          <a:lstStyle/>
          <a:p>
            <a:r>
              <a:rPr lang="es-AR" sz="1200" b="1" dirty="0">
                <a:solidFill>
                  <a:srgbClr val="3A8995"/>
                </a:solidFill>
              </a:rPr>
              <a:t>01 CreateTable.py</a:t>
            </a:r>
          </a:p>
        </p:txBody>
      </p:sp>
      <p:pic>
        <p:nvPicPr>
          <p:cNvPr id="5" name="Cámara 4">
            <a:extLst>
              <a:ext uri="{FF2B5EF4-FFF2-40B4-BE49-F238E27FC236}">
                <a16:creationId xmlns:a16="http://schemas.microsoft.com/office/drawing/2014/main" id="{7B368BA2-AD96-C5D2-B5D2-852FEA1448A5}"/>
              </a:ext>
            </a:extLst>
          </p:cNvPr>
          <p:cNvPicPr>
            <a:picLocks noChangeAspect="1"/>
            <a:extLst>
              <a:ext uri="{51228E76-BA90-4043-B771-695A4F85340A}">
                <alf:liveFeedProps xmlns:alf="http://schemas.microsoft.com/office/drawing/2021/livefeed"/>
              </a:ext>
            </a:extLst>
          </p:cNvPicPr>
          <p:nvPr/>
        </p:nvPicPr>
        <p:blipFill>
          <a:blip r:embed="rId9">
            <a:extLst>
              <a:ext uri="{96DAC541-7B7A-43D3-8B79-37D633B846F1}">
                <asvg:svgBlip xmlns:asvg="http://schemas.microsoft.com/office/drawing/2016/SVG/main" r:embed="rId10"/>
              </a:ext>
            </a:extLst>
          </a:blip>
          <a:stretch>
            <a:fillRect/>
          </a:stretch>
        </p:blipFill>
        <p:spPr>
          <a:xfrm>
            <a:off x="8431204" y="4938789"/>
            <a:ext cx="1539112" cy="1539112"/>
          </a:xfrm>
          <a:prstGeom prst="ellipse">
            <a:avLst/>
          </a:prstGeom>
          <a:ln>
            <a:noFill/>
          </a:ln>
          <a:effectLst>
            <a:outerShdw blurRad="190500" algn="tl" rotWithShape="0">
              <a:srgbClr val="000000">
                <a:alpha val="30000"/>
              </a:srgbClr>
            </a:outerShdw>
          </a:effectLst>
        </p:spPr>
      </p:pic>
    </p:spTree>
    <p:extLst>
      <p:ext uri="{BB962C8B-B14F-4D97-AF65-F5344CB8AC3E}">
        <p14:creationId xmlns:p14="http://schemas.microsoft.com/office/powerpoint/2010/main" val="398888239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Marcador de posición de imagen 11" descr="Imagen en blanco y negro">
            <a:extLst>
              <a:ext uri="{FF2B5EF4-FFF2-40B4-BE49-F238E27FC236}">
                <a16:creationId xmlns:a16="http://schemas.microsoft.com/office/drawing/2014/main" id="{616419AE-0FC1-B6F5-A3D6-D5B249750254}"/>
              </a:ext>
            </a:extLst>
          </p:cNvPr>
          <p:cNvPicPr>
            <a:picLocks noGrp="1" noChangeAspect="1"/>
          </p:cNvPicPr>
          <p:nvPr>
            <p:ph type="pic" idx="11"/>
          </p:nvPr>
        </p:nvPicPr>
        <p:blipFill>
          <a:blip r:embed="rId2">
            <a:extLst>
              <a:ext uri="{28A0092B-C50C-407E-A947-70E740481C1C}">
                <a14:useLocalDpi xmlns:a14="http://schemas.microsoft.com/office/drawing/2010/main" val="0"/>
              </a:ext>
            </a:extLst>
          </a:blip>
          <a:srcRect t="5984" b="5984"/>
          <a:stretch>
            <a:fillRect/>
          </a:stretch>
        </p:blipFill>
        <p:spPr/>
      </p:pic>
      <p:sp>
        <p:nvSpPr>
          <p:cNvPr id="3" name="CuadroTexto 2">
            <a:extLst>
              <a:ext uri="{FF2B5EF4-FFF2-40B4-BE49-F238E27FC236}">
                <a16:creationId xmlns:a16="http://schemas.microsoft.com/office/drawing/2014/main" id="{4FA5DEA9-94D0-2BE4-18FA-F93147AED449}"/>
              </a:ext>
            </a:extLst>
          </p:cNvPr>
          <p:cNvSpPr txBox="1"/>
          <p:nvPr/>
        </p:nvSpPr>
        <p:spPr>
          <a:xfrm>
            <a:off x="190499" y="114692"/>
            <a:ext cx="7763329" cy="523220"/>
          </a:xfrm>
          <a:prstGeom prst="rect">
            <a:avLst/>
          </a:prstGeom>
          <a:noFill/>
        </p:spPr>
        <p:txBody>
          <a:bodyPr wrap="square">
            <a:spAutoFit/>
          </a:bodyPr>
          <a:lstStyle/>
          <a:p>
            <a:pPr algn="l"/>
            <a:r>
              <a:rPr lang="es-MX" sz="2800" b="0" i="0" dirty="0">
                <a:solidFill>
                  <a:srgbClr val="333333"/>
                </a:solidFill>
                <a:effectLst/>
                <a:latin typeface="Arial" panose="020B0604020202020204" pitchFamily="34" charset="0"/>
              </a:rPr>
              <a:t>SQLite : Base de datos desde Python</a:t>
            </a:r>
          </a:p>
        </p:txBody>
      </p:sp>
      <p:sp>
        <p:nvSpPr>
          <p:cNvPr id="4" name="CuadroTexto 3">
            <a:extLst>
              <a:ext uri="{FF2B5EF4-FFF2-40B4-BE49-F238E27FC236}">
                <a16:creationId xmlns:a16="http://schemas.microsoft.com/office/drawing/2014/main" id="{82EE2B39-7C59-F184-F3E3-1AFE2AE3492A}"/>
              </a:ext>
            </a:extLst>
          </p:cNvPr>
          <p:cNvSpPr txBox="1"/>
          <p:nvPr/>
        </p:nvSpPr>
        <p:spPr>
          <a:xfrm>
            <a:off x="301169" y="6167597"/>
            <a:ext cx="1559723" cy="307777"/>
          </a:xfrm>
          <a:prstGeom prst="rect">
            <a:avLst/>
          </a:prstGeom>
          <a:solidFill>
            <a:schemeClr val="accent1"/>
          </a:solidFill>
          <a:ln>
            <a:solidFill>
              <a:schemeClr val="accent1"/>
            </a:solidFill>
          </a:ln>
        </p:spPr>
        <p:txBody>
          <a:bodyPr wrap="square">
            <a:spAutoFit/>
          </a:bodyPr>
          <a:lstStyle/>
          <a:p>
            <a:pPr algn="ctr"/>
            <a:r>
              <a:rPr lang="es-MX" sz="1400" dirty="0">
                <a:solidFill>
                  <a:schemeClr val="accent1">
                    <a:lumMod val="75000"/>
                  </a:schemeClr>
                </a:solidFill>
              </a:rPr>
              <a:t>Acceso al </a:t>
            </a:r>
            <a:r>
              <a:rPr lang="es-MX" sz="1400" dirty="0">
                <a:solidFill>
                  <a:schemeClr val="bg1"/>
                </a:solidFill>
                <a:hlinkClick r:id="rId3" action="ppaction://hlinkfile"/>
              </a:rPr>
              <a:t>IDLE</a:t>
            </a:r>
            <a:endParaRPr lang="es-AR" sz="1400" dirty="0"/>
          </a:p>
        </p:txBody>
      </p:sp>
      <p:pic>
        <p:nvPicPr>
          <p:cNvPr id="13" name="Imagen 12">
            <a:extLst>
              <a:ext uri="{FF2B5EF4-FFF2-40B4-BE49-F238E27FC236}">
                <a16:creationId xmlns:a16="http://schemas.microsoft.com/office/drawing/2014/main" id="{C8648B35-4F12-B49D-8F57-6F0792835852}"/>
              </a:ext>
            </a:extLst>
          </p:cNvPr>
          <p:cNvPicPr>
            <a:picLocks noChangeAspect="1"/>
          </p:cNvPicPr>
          <p:nvPr/>
        </p:nvPicPr>
        <p:blipFill>
          <a:blip r:embed="rId4"/>
          <a:stretch>
            <a:fillRect/>
          </a:stretch>
        </p:blipFill>
        <p:spPr>
          <a:xfrm>
            <a:off x="10951203" y="6392574"/>
            <a:ext cx="914400" cy="254336"/>
          </a:xfrm>
          <a:prstGeom prst="rect">
            <a:avLst/>
          </a:prstGeom>
        </p:spPr>
      </p:pic>
      <p:sp>
        <p:nvSpPr>
          <p:cNvPr id="5" name="CuadroTexto 4">
            <a:extLst>
              <a:ext uri="{FF2B5EF4-FFF2-40B4-BE49-F238E27FC236}">
                <a16:creationId xmlns:a16="http://schemas.microsoft.com/office/drawing/2014/main" id="{D265D574-3EED-828B-212F-B40B7408A387}"/>
              </a:ext>
            </a:extLst>
          </p:cNvPr>
          <p:cNvSpPr txBox="1"/>
          <p:nvPr/>
        </p:nvSpPr>
        <p:spPr>
          <a:xfrm>
            <a:off x="301169" y="1117533"/>
            <a:ext cx="6197600" cy="461665"/>
          </a:xfrm>
          <a:prstGeom prst="rect">
            <a:avLst/>
          </a:prstGeom>
          <a:noFill/>
        </p:spPr>
        <p:txBody>
          <a:bodyPr wrap="square">
            <a:spAutoFit/>
          </a:bodyPr>
          <a:lstStyle/>
          <a:p>
            <a:r>
              <a:rPr lang="es-MX" sz="1200" dirty="0"/>
              <a:t>Ahora implementaremos un programa que inserte un par de filas en la tabla '</a:t>
            </a:r>
            <a:r>
              <a:rPr lang="es-MX" sz="1200" dirty="0" err="1"/>
              <a:t>articulos</a:t>
            </a:r>
            <a:r>
              <a:rPr lang="es-MX" sz="1200" dirty="0"/>
              <a:t>' de la base de datos 'bd1' que acabamos de crear con el programa anterior.</a:t>
            </a:r>
            <a:endParaRPr lang="es-MX" sz="1200" dirty="0">
              <a:solidFill>
                <a:srgbClr val="333333"/>
              </a:solidFill>
              <a:latin typeface="Arial" panose="020B0604020202020204" pitchFamily="34" charset="0"/>
            </a:endParaRPr>
          </a:p>
        </p:txBody>
      </p:sp>
      <p:sp>
        <p:nvSpPr>
          <p:cNvPr id="6" name="CuadroTexto 5">
            <a:extLst>
              <a:ext uri="{FF2B5EF4-FFF2-40B4-BE49-F238E27FC236}">
                <a16:creationId xmlns:a16="http://schemas.microsoft.com/office/drawing/2014/main" id="{8D7D2DDA-349D-66B8-9AED-A242C26F0273}"/>
              </a:ext>
            </a:extLst>
          </p:cNvPr>
          <p:cNvSpPr txBox="1"/>
          <p:nvPr/>
        </p:nvSpPr>
        <p:spPr>
          <a:xfrm>
            <a:off x="301169" y="690403"/>
            <a:ext cx="6096000" cy="369332"/>
          </a:xfrm>
          <a:prstGeom prst="rect">
            <a:avLst/>
          </a:prstGeom>
          <a:noFill/>
        </p:spPr>
        <p:txBody>
          <a:bodyPr wrap="square">
            <a:spAutoFit/>
          </a:bodyPr>
          <a:lstStyle/>
          <a:p>
            <a:pPr algn="l"/>
            <a:r>
              <a:rPr lang="es-MX" b="1" i="0" dirty="0">
                <a:solidFill>
                  <a:srgbClr val="333333"/>
                </a:solidFill>
                <a:effectLst/>
                <a:latin typeface="Arial" panose="020B0604020202020204" pitchFamily="34" charset="0"/>
              </a:rPr>
              <a:t>Insertar filas en una tabla.</a:t>
            </a:r>
          </a:p>
        </p:txBody>
      </p:sp>
      <p:sp>
        <p:nvSpPr>
          <p:cNvPr id="8" name="CuadroTexto 7">
            <a:extLst>
              <a:ext uri="{FF2B5EF4-FFF2-40B4-BE49-F238E27FC236}">
                <a16:creationId xmlns:a16="http://schemas.microsoft.com/office/drawing/2014/main" id="{C0D0DE27-06C5-C8E4-3AC6-8BD293D746D0}"/>
              </a:ext>
            </a:extLst>
          </p:cNvPr>
          <p:cNvSpPr txBox="1"/>
          <p:nvPr/>
        </p:nvSpPr>
        <p:spPr>
          <a:xfrm>
            <a:off x="301169" y="1892993"/>
            <a:ext cx="8610601" cy="1938992"/>
          </a:xfrm>
          <a:prstGeom prst="rect">
            <a:avLst/>
          </a:prstGeom>
          <a:solidFill>
            <a:schemeClr val="tx1">
              <a:lumMod val="75000"/>
              <a:lumOff val="25000"/>
            </a:schemeClr>
          </a:solidFill>
        </p:spPr>
        <p:txBody>
          <a:bodyPr wrap="square">
            <a:spAutoFit/>
          </a:bodyPr>
          <a:lstStyle/>
          <a:p>
            <a:endParaRPr lang="es-AR" sz="1200" b="0" dirty="0">
              <a:solidFill>
                <a:srgbClr val="C586C0"/>
              </a:solidFill>
              <a:effectLst/>
              <a:latin typeface="Consolas" panose="020B0609020204030204" pitchFamily="49" charset="0"/>
            </a:endParaRPr>
          </a:p>
          <a:p>
            <a:r>
              <a:rPr lang="es-AR" sz="1200" b="0" dirty="0" err="1">
                <a:solidFill>
                  <a:srgbClr val="C586C0"/>
                </a:solidFill>
                <a:effectLst/>
                <a:latin typeface="Consolas" panose="020B0609020204030204" pitchFamily="49" charset="0"/>
              </a:rPr>
              <a:t>import</a:t>
            </a:r>
            <a:r>
              <a:rPr lang="es-AR" sz="1200" b="0" dirty="0">
                <a:solidFill>
                  <a:srgbClr val="D4D4D4"/>
                </a:solidFill>
                <a:effectLst/>
                <a:latin typeface="Consolas" panose="020B0609020204030204" pitchFamily="49" charset="0"/>
              </a:rPr>
              <a:t> </a:t>
            </a:r>
            <a:r>
              <a:rPr lang="es-AR" sz="1200" b="0" dirty="0">
                <a:solidFill>
                  <a:srgbClr val="4EC9B0"/>
                </a:solidFill>
                <a:effectLst/>
                <a:latin typeface="Consolas" panose="020B0609020204030204" pitchFamily="49" charset="0"/>
              </a:rPr>
              <a:t>sqlite3</a:t>
            </a:r>
            <a:endParaRPr lang="es-AR" sz="1200" b="0" dirty="0">
              <a:solidFill>
                <a:srgbClr val="D4D4D4"/>
              </a:solidFill>
              <a:effectLst/>
              <a:latin typeface="Consolas" panose="020B0609020204030204" pitchFamily="49" charset="0"/>
            </a:endParaRPr>
          </a:p>
          <a:p>
            <a:br>
              <a:rPr lang="es-AR" sz="1200" b="0" dirty="0">
                <a:solidFill>
                  <a:srgbClr val="D4D4D4"/>
                </a:solidFill>
                <a:effectLst/>
                <a:latin typeface="Consolas" panose="020B0609020204030204" pitchFamily="49" charset="0"/>
              </a:rPr>
            </a:br>
            <a:r>
              <a:rPr lang="es-AR" sz="1200" b="0" dirty="0" err="1">
                <a:solidFill>
                  <a:srgbClr val="9CDCFE"/>
                </a:solidFill>
                <a:effectLst/>
                <a:latin typeface="Consolas" panose="020B0609020204030204" pitchFamily="49" charset="0"/>
              </a:rPr>
              <a:t>conexion</a:t>
            </a:r>
            <a:r>
              <a:rPr lang="es-AR" sz="1200" b="0" dirty="0">
                <a:solidFill>
                  <a:srgbClr val="D4D4D4"/>
                </a:solidFill>
                <a:effectLst/>
                <a:latin typeface="Consolas" panose="020B0609020204030204" pitchFamily="49" charset="0"/>
              </a:rPr>
              <a:t>=</a:t>
            </a:r>
            <a:r>
              <a:rPr lang="es-AR" sz="1200" b="0" dirty="0">
                <a:solidFill>
                  <a:srgbClr val="4EC9B0"/>
                </a:solidFill>
                <a:effectLst/>
                <a:latin typeface="Consolas" panose="020B0609020204030204" pitchFamily="49" charset="0"/>
              </a:rPr>
              <a:t>sqlite3</a:t>
            </a:r>
            <a:r>
              <a:rPr lang="es-AR" sz="1200" b="0" dirty="0">
                <a:solidFill>
                  <a:srgbClr val="D4D4D4"/>
                </a:solidFill>
                <a:effectLst/>
                <a:latin typeface="Consolas" panose="020B0609020204030204" pitchFamily="49" charset="0"/>
              </a:rPr>
              <a:t>.</a:t>
            </a:r>
            <a:r>
              <a:rPr lang="es-AR" sz="1200" b="0" dirty="0">
                <a:solidFill>
                  <a:srgbClr val="DCDCAA"/>
                </a:solidFill>
                <a:effectLst/>
                <a:latin typeface="Consolas" panose="020B0609020204030204" pitchFamily="49" charset="0"/>
              </a:rPr>
              <a:t>connect</a:t>
            </a:r>
            <a:r>
              <a:rPr lang="es-AR" sz="1200" b="0" dirty="0">
                <a:solidFill>
                  <a:srgbClr val="D4D4D4"/>
                </a:solidFill>
                <a:effectLst/>
                <a:latin typeface="Consolas" panose="020B0609020204030204" pitchFamily="49" charset="0"/>
              </a:rPr>
              <a:t>(</a:t>
            </a:r>
            <a:r>
              <a:rPr lang="es-AR" sz="1200" b="0" dirty="0">
                <a:solidFill>
                  <a:srgbClr val="CE9178"/>
                </a:solidFill>
                <a:effectLst/>
                <a:latin typeface="Consolas" panose="020B0609020204030204" pitchFamily="49" charset="0"/>
              </a:rPr>
              <a:t>"bd1.db"</a:t>
            </a:r>
            <a:r>
              <a:rPr lang="es-AR" sz="1200" b="0" dirty="0">
                <a:solidFill>
                  <a:srgbClr val="D4D4D4"/>
                </a:solidFill>
                <a:effectLst/>
                <a:latin typeface="Consolas" panose="020B0609020204030204" pitchFamily="49" charset="0"/>
              </a:rPr>
              <a:t>)</a:t>
            </a:r>
          </a:p>
          <a:p>
            <a:r>
              <a:rPr lang="es-AR" sz="1200" b="0" dirty="0" err="1">
                <a:solidFill>
                  <a:srgbClr val="9CDCFE"/>
                </a:solidFill>
                <a:effectLst/>
                <a:latin typeface="Consolas" panose="020B0609020204030204" pitchFamily="49" charset="0"/>
              </a:rPr>
              <a:t>conexion</a:t>
            </a:r>
            <a:r>
              <a:rPr lang="es-AR" sz="1200" b="0" dirty="0" err="1">
                <a:solidFill>
                  <a:srgbClr val="D4D4D4"/>
                </a:solidFill>
                <a:effectLst/>
                <a:latin typeface="Consolas" panose="020B0609020204030204" pitchFamily="49" charset="0"/>
              </a:rPr>
              <a:t>.</a:t>
            </a:r>
            <a:r>
              <a:rPr lang="es-AR" sz="1200" b="0" dirty="0" err="1">
                <a:solidFill>
                  <a:srgbClr val="DCDCAA"/>
                </a:solidFill>
                <a:effectLst/>
                <a:latin typeface="Consolas" panose="020B0609020204030204" pitchFamily="49" charset="0"/>
              </a:rPr>
              <a:t>execute</a:t>
            </a:r>
            <a:r>
              <a:rPr lang="es-AR" sz="1200" b="0" dirty="0">
                <a:solidFill>
                  <a:srgbClr val="D4D4D4"/>
                </a:solidFill>
                <a:effectLst/>
                <a:latin typeface="Consolas" panose="020B0609020204030204" pitchFamily="49" charset="0"/>
              </a:rPr>
              <a:t>(</a:t>
            </a:r>
            <a:r>
              <a:rPr lang="es-AR" sz="1200" b="0" dirty="0">
                <a:solidFill>
                  <a:srgbClr val="CE9178"/>
                </a:solidFill>
                <a:effectLst/>
                <a:latin typeface="Consolas" panose="020B0609020204030204" pitchFamily="49" charset="0"/>
              </a:rPr>
              <a:t>"</a:t>
            </a:r>
            <a:r>
              <a:rPr lang="es-AR" sz="1200" b="0" dirty="0" err="1">
                <a:solidFill>
                  <a:srgbClr val="CE9178"/>
                </a:solidFill>
                <a:effectLst/>
                <a:latin typeface="Consolas" panose="020B0609020204030204" pitchFamily="49" charset="0"/>
              </a:rPr>
              <a:t>insert</a:t>
            </a:r>
            <a:r>
              <a:rPr lang="es-AR" sz="1200" b="0" dirty="0">
                <a:solidFill>
                  <a:srgbClr val="CE9178"/>
                </a:solidFill>
                <a:effectLst/>
                <a:latin typeface="Consolas" panose="020B0609020204030204" pitchFamily="49" charset="0"/>
              </a:rPr>
              <a:t> </a:t>
            </a:r>
            <a:r>
              <a:rPr lang="es-AR" sz="1200" b="0" dirty="0" err="1">
                <a:solidFill>
                  <a:srgbClr val="CE9178"/>
                </a:solidFill>
                <a:effectLst/>
                <a:latin typeface="Consolas" panose="020B0609020204030204" pitchFamily="49" charset="0"/>
              </a:rPr>
              <a:t>into</a:t>
            </a:r>
            <a:r>
              <a:rPr lang="es-AR" sz="1200" b="0" dirty="0">
                <a:solidFill>
                  <a:srgbClr val="CE9178"/>
                </a:solidFill>
                <a:effectLst/>
                <a:latin typeface="Consolas" panose="020B0609020204030204" pitchFamily="49" charset="0"/>
              </a:rPr>
              <a:t> </a:t>
            </a:r>
            <a:r>
              <a:rPr lang="es-AR" sz="1200" b="0" dirty="0" err="1">
                <a:solidFill>
                  <a:srgbClr val="CE9178"/>
                </a:solidFill>
                <a:effectLst/>
                <a:latin typeface="Consolas" panose="020B0609020204030204" pitchFamily="49" charset="0"/>
              </a:rPr>
              <a:t>articulos</a:t>
            </a:r>
            <a:r>
              <a:rPr lang="es-AR" sz="1200" b="0" dirty="0">
                <a:solidFill>
                  <a:srgbClr val="CE9178"/>
                </a:solidFill>
                <a:effectLst/>
                <a:latin typeface="Consolas" panose="020B0609020204030204" pitchFamily="49" charset="0"/>
              </a:rPr>
              <a:t>(</a:t>
            </a:r>
            <a:r>
              <a:rPr lang="es-AR" sz="1200" b="0" dirty="0" err="1">
                <a:solidFill>
                  <a:srgbClr val="CE9178"/>
                </a:solidFill>
                <a:effectLst/>
                <a:latin typeface="Consolas" panose="020B0609020204030204" pitchFamily="49" charset="0"/>
              </a:rPr>
              <a:t>descripcion,precio</a:t>
            </a:r>
            <a:r>
              <a:rPr lang="es-AR" sz="1200" b="0" dirty="0">
                <a:solidFill>
                  <a:srgbClr val="CE9178"/>
                </a:solidFill>
                <a:effectLst/>
                <a:latin typeface="Consolas" panose="020B0609020204030204" pitchFamily="49" charset="0"/>
              </a:rPr>
              <a:t>) </a:t>
            </a:r>
            <a:r>
              <a:rPr lang="es-AR" sz="1200" b="0" dirty="0" err="1">
                <a:solidFill>
                  <a:srgbClr val="CE9178"/>
                </a:solidFill>
                <a:effectLst/>
                <a:latin typeface="Consolas" panose="020B0609020204030204" pitchFamily="49" charset="0"/>
              </a:rPr>
              <a:t>values</a:t>
            </a:r>
            <a:r>
              <a:rPr lang="es-AR" sz="1200" b="0" dirty="0">
                <a:solidFill>
                  <a:srgbClr val="CE9178"/>
                </a:solidFill>
                <a:effectLst/>
                <a:latin typeface="Consolas" panose="020B0609020204030204" pitchFamily="49" charset="0"/>
              </a:rPr>
              <a:t> (?,?)"</a:t>
            </a:r>
            <a:r>
              <a:rPr lang="es-AR" sz="1200" b="0" dirty="0">
                <a:solidFill>
                  <a:srgbClr val="D4D4D4"/>
                </a:solidFill>
                <a:effectLst/>
                <a:latin typeface="Consolas" panose="020B0609020204030204" pitchFamily="49" charset="0"/>
              </a:rPr>
              <a:t>, (</a:t>
            </a:r>
            <a:r>
              <a:rPr lang="es-AR" sz="1200" b="0" dirty="0">
                <a:solidFill>
                  <a:srgbClr val="CE9178"/>
                </a:solidFill>
                <a:effectLst/>
                <a:latin typeface="Consolas" panose="020B0609020204030204" pitchFamily="49" charset="0"/>
              </a:rPr>
              <a:t>"naranjas"</a:t>
            </a:r>
            <a:r>
              <a:rPr lang="es-AR" sz="1200" b="0" dirty="0">
                <a:solidFill>
                  <a:srgbClr val="D4D4D4"/>
                </a:solidFill>
                <a:effectLst/>
                <a:latin typeface="Consolas" panose="020B0609020204030204" pitchFamily="49" charset="0"/>
              </a:rPr>
              <a:t>, </a:t>
            </a:r>
            <a:r>
              <a:rPr lang="es-AR" sz="1200" b="0" dirty="0">
                <a:solidFill>
                  <a:srgbClr val="B5CEA8"/>
                </a:solidFill>
                <a:effectLst/>
                <a:latin typeface="Consolas" panose="020B0609020204030204" pitchFamily="49" charset="0"/>
              </a:rPr>
              <a:t>23.50</a:t>
            </a:r>
            <a:r>
              <a:rPr lang="es-AR" sz="1200" b="0" dirty="0">
                <a:solidFill>
                  <a:srgbClr val="D4D4D4"/>
                </a:solidFill>
                <a:effectLst/>
                <a:latin typeface="Consolas" panose="020B0609020204030204" pitchFamily="49" charset="0"/>
              </a:rPr>
              <a:t>))</a:t>
            </a:r>
          </a:p>
          <a:p>
            <a:r>
              <a:rPr lang="es-AR" sz="1200" b="0" dirty="0" err="1">
                <a:solidFill>
                  <a:srgbClr val="9CDCFE"/>
                </a:solidFill>
                <a:effectLst/>
                <a:latin typeface="Consolas" panose="020B0609020204030204" pitchFamily="49" charset="0"/>
              </a:rPr>
              <a:t>conexion</a:t>
            </a:r>
            <a:r>
              <a:rPr lang="es-AR" sz="1200" b="0" dirty="0" err="1">
                <a:solidFill>
                  <a:srgbClr val="D4D4D4"/>
                </a:solidFill>
                <a:effectLst/>
                <a:latin typeface="Consolas" panose="020B0609020204030204" pitchFamily="49" charset="0"/>
              </a:rPr>
              <a:t>.</a:t>
            </a:r>
            <a:r>
              <a:rPr lang="es-AR" sz="1200" b="0" dirty="0" err="1">
                <a:solidFill>
                  <a:srgbClr val="DCDCAA"/>
                </a:solidFill>
                <a:effectLst/>
                <a:latin typeface="Consolas" panose="020B0609020204030204" pitchFamily="49" charset="0"/>
              </a:rPr>
              <a:t>execute</a:t>
            </a:r>
            <a:r>
              <a:rPr lang="es-AR" sz="1200" b="0" dirty="0">
                <a:solidFill>
                  <a:srgbClr val="D4D4D4"/>
                </a:solidFill>
                <a:effectLst/>
                <a:latin typeface="Consolas" panose="020B0609020204030204" pitchFamily="49" charset="0"/>
              </a:rPr>
              <a:t>(</a:t>
            </a:r>
            <a:r>
              <a:rPr lang="es-AR" sz="1200" b="0" dirty="0">
                <a:solidFill>
                  <a:srgbClr val="CE9178"/>
                </a:solidFill>
                <a:effectLst/>
                <a:latin typeface="Consolas" panose="020B0609020204030204" pitchFamily="49" charset="0"/>
              </a:rPr>
              <a:t>"</a:t>
            </a:r>
            <a:r>
              <a:rPr lang="es-AR" sz="1200" b="0" dirty="0" err="1">
                <a:solidFill>
                  <a:srgbClr val="CE9178"/>
                </a:solidFill>
                <a:effectLst/>
                <a:latin typeface="Consolas" panose="020B0609020204030204" pitchFamily="49" charset="0"/>
              </a:rPr>
              <a:t>insert</a:t>
            </a:r>
            <a:r>
              <a:rPr lang="es-AR" sz="1200" b="0" dirty="0">
                <a:solidFill>
                  <a:srgbClr val="CE9178"/>
                </a:solidFill>
                <a:effectLst/>
                <a:latin typeface="Consolas" panose="020B0609020204030204" pitchFamily="49" charset="0"/>
              </a:rPr>
              <a:t> </a:t>
            </a:r>
            <a:r>
              <a:rPr lang="es-AR" sz="1200" b="0" dirty="0" err="1">
                <a:solidFill>
                  <a:srgbClr val="CE9178"/>
                </a:solidFill>
                <a:effectLst/>
                <a:latin typeface="Consolas" panose="020B0609020204030204" pitchFamily="49" charset="0"/>
              </a:rPr>
              <a:t>into</a:t>
            </a:r>
            <a:r>
              <a:rPr lang="es-AR" sz="1200" b="0" dirty="0">
                <a:solidFill>
                  <a:srgbClr val="CE9178"/>
                </a:solidFill>
                <a:effectLst/>
                <a:latin typeface="Consolas" panose="020B0609020204030204" pitchFamily="49" charset="0"/>
              </a:rPr>
              <a:t> </a:t>
            </a:r>
            <a:r>
              <a:rPr lang="es-AR" sz="1200" b="0" dirty="0" err="1">
                <a:solidFill>
                  <a:srgbClr val="CE9178"/>
                </a:solidFill>
                <a:effectLst/>
                <a:latin typeface="Consolas" panose="020B0609020204030204" pitchFamily="49" charset="0"/>
              </a:rPr>
              <a:t>articulos</a:t>
            </a:r>
            <a:r>
              <a:rPr lang="es-AR" sz="1200" b="0" dirty="0">
                <a:solidFill>
                  <a:srgbClr val="CE9178"/>
                </a:solidFill>
                <a:effectLst/>
                <a:latin typeface="Consolas" panose="020B0609020204030204" pitchFamily="49" charset="0"/>
              </a:rPr>
              <a:t>(</a:t>
            </a:r>
            <a:r>
              <a:rPr lang="es-AR" sz="1200" b="0" dirty="0" err="1">
                <a:solidFill>
                  <a:srgbClr val="CE9178"/>
                </a:solidFill>
                <a:effectLst/>
                <a:latin typeface="Consolas" panose="020B0609020204030204" pitchFamily="49" charset="0"/>
              </a:rPr>
              <a:t>descripcion,precio</a:t>
            </a:r>
            <a:r>
              <a:rPr lang="es-AR" sz="1200" b="0" dirty="0">
                <a:solidFill>
                  <a:srgbClr val="CE9178"/>
                </a:solidFill>
                <a:effectLst/>
                <a:latin typeface="Consolas" panose="020B0609020204030204" pitchFamily="49" charset="0"/>
              </a:rPr>
              <a:t>) </a:t>
            </a:r>
            <a:r>
              <a:rPr lang="es-AR" sz="1200" b="0" dirty="0" err="1">
                <a:solidFill>
                  <a:srgbClr val="CE9178"/>
                </a:solidFill>
                <a:effectLst/>
                <a:latin typeface="Consolas" panose="020B0609020204030204" pitchFamily="49" charset="0"/>
              </a:rPr>
              <a:t>values</a:t>
            </a:r>
            <a:r>
              <a:rPr lang="es-AR" sz="1200" b="0" dirty="0">
                <a:solidFill>
                  <a:srgbClr val="CE9178"/>
                </a:solidFill>
                <a:effectLst/>
                <a:latin typeface="Consolas" panose="020B0609020204030204" pitchFamily="49" charset="0"/>
              </a:rPr>
              <a:t> (?,?)"</a:t>
            </a:r>
            <a:r>
              <a:rPr lang="es-AR" sz="1200" b="0" dirty="0">
                <a:solidFill>
                  <a:srgbClr val="D4D4D4"/>
                </a:solidFill>
                <a:effectLst/>
                <a:latin typeface="Consolas" panose="020B0609020204030204" pitchFamily="49" charset="0"/>
              </a:rPr>
              <a:t>, (</a:t>
            </a:r>
            <a:r>
              <a:rPr lang="es-AR" sz="1200" b="0" dirty="0">
                <a:solidFill>
                  <a:srgbClr val="CE9178"/>
                </a:solidFill>
                <a:effectLst/>
                <a:latin typeface="Consolas" panose="020B0609020204030204" pitchFamily="49" charset="0"/>
              </a:rPr>
              <a:t>"peras"</a:t>
            </a:r>
            <a:r>
              <a:rPr lang="es-AR" sz="1200" b="0" dirty="0">
                <a:solidFill>
                  <a:srgbClr val="D4D4D4"/>
                </a:solidFill>
                <a:effectLst/>
                <a:latin typeface="Consolas" panose="020B0609020204030204" pitchFamily="49" charset="0"/>
              </a:rPr>
              <a:t>, </a:t>
            </a:r>
            <a:r>
              <a:rPr lang="es-AR" sz="1200" b="0" dirty="0">
                <a:solidFill>
                  <a:srgbClr val="B5CEA8"/>
                </a:solidFill>
                <a:effectLst/>
                <a:latin typeface="Consolas" panose="020B0609020204030204" pitchFamily="49" charset="0"/>
              </a:rPr>
              <a:t>34</a:t>
            </a:r>
            <a:r>
              <a:rPr lang="es-AR" sz="1200" b="0" dirty="0">
                <a:solidFill>
                  <a:srgbClr val="D4D4D4"/>
                </a:solidFill>
                <a:effectLst/>
                <a:latin typeface="Consolas" panose="020B0609020204030204" pitchFamily="49" charset="0"/>
              </a:rPr>
              <a:t>))</a:t>
            </a:r>
          </a:p>
          <a:p>
            <a:r>
              <a:rPr lang="es-AR" sz="1200" b="0" dirty="0" err="1">
                <a:solidFill>
                  <a:srgbClr val="9CDCFE"/>
                </a:solidFill>
                <a:effectLst/>
                <a:latin typeface="Consolas" panose="020B0609020204030204" pitchFamily="49" charset="0"/>
              </a:rPr>
              <a:t>conexion</a:t>
            </a:r>
            <a:r>
              <a:rPr lang="es-AR" sz="1200" b="0" dirty="0" err="1">
                <a:solidFill>
                  <a:srgbClr val="D4D4D4"/>
                </a:solidFill>
                <a:effectLst/>
                <a:latin typeface="Consolas" panose="020B0609020204030204" pitchFamily="49" charset="0"/>
              </a:rPr>
              <a:t>.</a:t>
            </a:r>
            <a:r>
              <a:rPr lang="es-AR" sz="1200" b="0" dirty="0" err="1">
                <a:solidFill>
                  <a:srgbClr val="DCDCAA"/>
                </a:solidFill>
                <a:effectLst/>
                <a:latin typeface="Consolas" panose="020B0609020204030204" pitchFamily="49" charset="0"/>
              </a:rPr>
              <a:t>execute</a:t>
            </a:r>
            <a:r>
              <a:rPr lang="es-AR" sz="1200" b="0" dirty="0">
                <a:solidFill>
                  <a:srgbClr val="D4D4D4"/>
                </a:solidFill>
                <a:effectLst/>
                <a:latin typeface="Consolas" panose="020B0609020204030204" pitchFamily="49" charset="0"/>
              </a:rPr>
              <a:t>(</a:t>
            </a:r>
            <a:r>
              <a:rPr lang="es-AR" sz="1200" b="0" dirty="0">
                <a:solidFill>
                  <a:srgbClr val="CE9178"/>
                </a:solidFill>
                <a:effectLst/>
                <a:latin typeface="Consolas" panose="020B0609020204030204" pitchFamily="49" charset="0"/>
              </a:rPr>
              <a:t>"</a:t>
            </a:r>
            <a:r>
              <a:rPr lang="es-AR" sz="1200" b="0" dirty="0" err="1">
                <a:solidFill>
                  <a:srgbClr val="CE9178"/>
                </a:solidFill>
                <a:effectLst/>
                <a:latin typeface="Consolas" panose="020B0609020204030204" pitchFamily="49" charset="0"/>
              </a:rPr>
              <a:t>insert</a:t>
            </a:r>
            <a:r>
              <a:rPr lang="es-AR" sz="1200" b="0" dirty="0">
                <a:solidFill>
                  <a:srgbClr val="CE9178"/>
                </a:solidFill>
                <a:effectLst/>
                <a:latin typeface="Consolas" panose="020B0609020204030204" pitchFamily="49" charset="0"/>
              </a:rPr>
              <a:t> </a:t>
            </a:r>
            <a:r>
              <a:rPr lang="es-AR" sz="1200" b="0" dirty="0" err="1">
                <a:solidFill>
                  <a:srgbClr val="CE9178"/>
                </a:solidFill>
                <a:effectLst/>
                <a:latin typeface="Consolas" panose="020B0609020204030204" pitchFamily="49" charset="0"/>
              </a:rPr>
              <a:t>into</a:t>
            </a:r>
            <a:r>
              <a:rPr lang="es-AR" sz="1200" b="0" dirty="0">
                <a:solidFill>
                  <a:srgbClr val="CE9178"/>
                </a:solidFill>
                <a:effectLst/>
                <a:latin typeface="Consolas" panose="020B0609020204030204" pitchFamily="49" charset="0"/>
              </a:rPr>
              <a:t> </a:t>
            </a:r>
            <a:r>
              <a:rPr lang="es-AR" sz="1200" b="0" dirty="0" err="1">
                <a:solidFill>
                  <a:srgbClr val="CE9178"/>
                </a:solidFill>
                <a:effectLst/>
                <a:latin typeface="Consolas" panose="020B0609020204030204" pitchFamily="49" charset="0"/>
              </a:rPr>
              <a:t>articulos</a:t>
            </a:r>
            <a:r>
              <a:rPr lang="es-AR" sz="1200" b="0" dirty="0">
                <a:solidFill>
                  <a:srgbClr val="CE9178"/>
                </a:solidFill>
                <a:effectLst/>
                <a:latin typeface="Consolas" panose="020B0609020204030204" pitchFamily="49" charset="0"/>
              </a:rPr>
              <a:t>(</a:t>
            </a:r>
            <a:r>
              <a:rPr lang="es-AR" sz="1200" b="0" dirty="0" err="1">
                <a:solidFill>
                  <a:srgbClr val="CE9178"/>
                </a:solidFill>
                <a:effectLst/>
                <a:latin typeface="Consolas" panose="020B0609020204030204" pitchFamily="49" charset="0"/>
              </a:rPr>
              <a:t>descripcion,precio</a:t>
            </a:r>
            <a:r>
              <a:rPr lang="es-AR" sz="1200" b="0" dirty="0">
                <a:solidFill>
                  <a:srgbClr val="CE9178"/>
                </a:solidFill>
                <a:effectLst/>
                <a:latin typeface="Consolas" panose="020B0609020204030204" pitchFamily="49" charset="0"/>
              </a:rPr>
              <a:t>) </a:t>
            </a:r>
            <a:r>
              <a:rPr lang="es-AR" sz="1200" b="0" dirty="0" err="1">
                <a:solidFill>
                  <a:srgbClr val="CE9178"/>
                </a:solidFill>
                <a:effectLst/>
                <a:latin typeface="Consolas" panose="020B0609020204030204" pitchFamily="49" charset="0"/>
              </a:rPr>
              <a:t>values</a:t>
            </a:r>
            <a:r>
              <a:rPr lang="es-AR" sz="1200" b="0" dirty="0">
                <a:solidFill>
                  <a:srgbClr val="CE9178"/>
                </a:solidFill>
                <a:effectLst/>
                <a:latin typeface="Consolas" panose="020B0609020204030204" pitchFamily="49" charset="0"/>
              </a:rPr>
              <a:t> (?,?)"</a:t>
            </a:r>
            <a:r>
              <a:rPr lang="es-AR" sz="1200" b="0" dirty="0">
                <a:solidFill>
                  <a:srgbClr val="D4D4D4"/>
                </a:solidFill>
                <a:effectLst/>
                <a:latin typeface="Consolas" panose="020B0609020204030204" pitchFamily="49" charset="0"/>
              </a:rPr>
              <a:t>, (</a:t>
            </a:r>
            <a:r>
              <a:rPr lang="es-AR" sz="1200" b="0" dirty="0">
                <a:solidFill>
                  <a:srgbClr val="CE9178"/>
                </a:solidFill>
                <a:effectLst/>
                <a:latin typeface="Consolas" panose="020B0609020204030204" pitchFamily="49" charset="0"/>
              </a:rPr>
              <a:t>"bananas"</a:t>
            </a:r>
            <a:r>
              <a:rPr lang="es-AR" sz="1200" b="0" dirty="0">
                <a:solidFill>
                  <a:srgbClr val="D4D4D4"/>
                </a:solidFill>
                <a:effectLst/>
                <a:latin typeface="Consolas" panose="020B0609020204030204" pitchFamily="49" charset="0"/>
              </a:rPr>
              <a:t>, </a:t>
            </a:r>
            <a:r>
              <a:rPr lang="es-AR" sz="1200" b="0" dirty="0">
                <a:solidFill>
                  <a:srgbClr val="B5CEA8"/>
                </a:solidFill>
                <a:effectLst/>
                <a:latin typeface="Consolas" panose="020B0609020204030204" pitchFamily="49" charset="0"/>
              </a:rPr>
              <a:t>25</a:t>
            </a:r>
            <a:r>
              <a:rPr lang="es-AR" sz="1200" b="0" dirty="0">
                <a:solidFill>
                  <a:srgbClr val="D4D4D4"/>
                </a:solidFill>
                <a:effectLst/>
                <a:latin typeface="Consolas" panose="020B0609020204030204" pitchFamily="49" charset="0"/>
              </a:rPr>
              <a:t>))</a:t>
            </a:r>
          </a:p>
          <a:p>
            <a:r>
              <a:rPr lang="es-AR" sz="1200" b="0" dirty="0" err="1">
                <a:solidFill>
                  <a:srgbClr val="9CDCFE"/>
                </a:solidFill>
                <a:effectLst/>
                <a:latin typeface="Consolas" panose="020B0609020204030204" pitchFamily="49" charset="0"/>
              </a:rPr>
              <a:t>conexion</a:t>
            </a:r>
            <a:r>
              <a:rPr lang="es-AR" sz="1200" b="0" dirty="0" err="1">
                <a:solidFill>
                  <a:srgbClr val="D4D4D4"/>
                </a:solidFill>
                <a:effectLst/>
                <a:latin typeface="Consolas" panose="020B0609020204030204" pitchFamily="49" charset="0"/>
              </a:rPr>
              <a:t>.</a:t>
            </a:r>
            <a:r>
              <a:rPr lang="es-AR" sz="1200" b="0" dirty="0" err="1">
                <a:solidFill>
                  <a:srgbClr val="DCDCAA"/>
                </a:solidFill>
                <a:effectLst/>
                <a:latin typeface="Consolas" panose="020B0609020204030204" pitchFamily="49" charset="0"/>
              </a:rPr>
              <a:t>commit</a:t>
            </a:r>
            <a:r>
              <a:rPr lang="es-AR" sz="1200" b="0" dirty="0">
                <a:solidFill>
                  <a:srgbClr val="D4D4D4"/>
                </a:solidFill>
                <a:effectLst/>
                <a:latin typeface="Consolas" panose="020B0609020204030204" pitchFamily="49" charset="0"/>
              </a:rPr>
              <a:t>()</a:t>
            </a:r>
          </a:p>
          <a:p>
            <a:r>
              <a:rPr lang="es-AR" sz="1200" b="0" dirty="0" err="1">
                <a:solidFill>
                  <a:srgbClr val="9CDCFE"/>
                </a:solidFill>
                <a:effectLst/>
                <a:latin typeface="Consolas" panose="020B0609020204030204" pitchFamily="49" charset="0"/>
              </a:rPr>
              <a:t>conexion</a:t>
            </a:r>
            <a:r>
              <a:rPr lang="es-AR" sz="1200" b="0" dirty="0" err="1">
                <a:solidFill>
                  <a:srgbClr val="D4D4D4"/>
                </a:solidFill>
                <a:effectLst/>
                <a:latin typeface="Consolas" panose="020B0609020204030204" pitchFamily="49" charset="0"/>
              </a:rPr>
              <a:t>.</a:t>
            </a:r>
            <a:r>
              <a:rPr lang="es-AR" sz="1200" b="0" dirty="0" err="1">
                <a:solidFill>
                  <a:srgbClr val="DCDCAA"/>
                </a:solidFill>
                <a:effectLst/>
                <a:latin typeface="Consolas" panose="020B0609020204030204" pitchFamily="49" charset="0"/>
              </a:rPr>
              <a:t>close</a:t>
            </a:r>
            <a:r>
              <a:rPr lang="es-AR" sz="1200" b="0" dirty="0">
                <a:solidFill>
                  <a:srgbClr val="D4D4D4"/>
                </a:solidFill>
                <a:effectLst/>
                <a:latin typeface="Consolas" panose="020B0609020204030204" pitchFamily="49" charset="0"/>
              </a:rPr>
              <a:t>()</a:t>
            </a:r>
          </a:p>
          <a:p>
            <a:endParaRPr lang="es-AR" sz="1200" b="0" dirty="0">
              <a:solidFill>
                <a:srgbClr val="D4D4D4"/>
              </a:solidFill>
              <a:effectLst/>
              <a:latin typeface="Consolas" panose="020B0609020204030204" pitchFamily="49" charset="0"/>
            </a:endParaRPr>
          </a:p>
        </p:txBody>
      </p:sp>
      <p:sp>
        <p:nvSpPr>
          <p:cNvPr id="11" name="CuadroTexto 10">
            <a:extLst>
              <a:ext uri="{FF2B5EF4-FFF2-40B4-BE49-F238E27FC236}">
                <a16:creationId xmlns:a16="http://schemas.microsoft.com/office/drawing/2014/main" id="{41346F15-DCF3-5A8D-FE3F-97CF8F9ABBD4}"/>
              </a:ext>
            </a:extLst>
          </p:cNvPr>
          <p:cNvSpPr txBox="1"/>
          <p:nvPr/>
        </p:nvSpPr>
        <p:spPr>
          <a:xfrm>
            <a:off x="228599" y="4145781"/>
            <a:ext cx="6197600" cy="1938992"/>
          </a:xfrm>
          <a:prstGeom prst="rect">
            <a:avLst/>
          </a:prstGeom>
          <a:noFill/>
        </p:spPr>
        <p:txBody>
          <a:bodyPr wrap="square">
            <a:spAutoFit/>
          </a:bodyPr>
          <a:lstStyle/>
          <a:p>
            <a:r>
              <a:rPr lang="es-MX" sz="1200" dirty="0"/>
              <a:t>Llamamos a </a:t>
            </a:r>
            <a:r>
              <a:rPr lang="es-MX" sz="1200" dirty="0" err="1"/>
              <a:t>execute</a:t>
            </a:r>
            <a:r>
              <a:rPr lang="es-MX" sz="1200" dirty="0"/>
              <a:t> y le pasamos como primer parámetro un comando SQL '</a:t>
            </a:r>
            <a:r>
              <a:rPr lang="es-MX" sz="1200" dirty="0" err="1"/>
              <a:t>insert</a:t>
            </a:r>
            <a:r>
              <a:rPr lang="es-MX" sz="1200" dirty="0"/>
              <a:t>' con el </a:t>
            </a:r>
            <a:r>
              <a:rPr lang="es-MX" sz="1200" dirty="0" err="1"/>
              <a:t>caracter</a:t>
            </a:r>
            <a:r>
              <a:rPr lang="es-MX" sz="1200" dirty="0"/>
              <a:t> '?' indicamos las posiciones donde se van a sustituir. El segundo parámetro es una tupla con los datos que se utilizarán en la sustitución:</a:t>
            </a:r>
          </a:p>
          <a:p>
            <a:endParaRPr lang="es-MX" sz="1200" dirty="0"/>
          </a:p>
          <a:p>
            <a:r>
              <a:rPr lang="es-MX" sz="1200" dirty="0" err="1"/>
              <a:t>conexion.execute</a:t>
            </a:r>
            <a:r>
              <a:rPr lang="es-MX" sz="1200" dirty="0"/>
              <a:t>("</a:t>
            </a:r>
            <a:r>
              <a:rPr lang="es-MX" sz="1200" dirty="0" err="1"/>
              <a:t>insert</a:t>
            </a:r>
            <a:r>
              <a:rPr lang="es-MX" sz="1200" dirty="0"/>
              <a:t> </a:t>
            </a:r>
            <a:r>
              <a:rPr lang="es-MX" sz="1200" dirty="0" err="1"/>
              <a:t>into</a:t>
            </a:r>
            <a:r>
              <a:rPr lang="es-MX" sz="1200" dirty="0"/>
              <a:t> </a:t>
            </a:r>
            <a:r>
              <a:rPr lang="es-MX" sz="1200" dirty="0" err="1"/>
              <a:t>articulos</a:t>
            </a:r>
            <a:r>
              <a:rPr lang="es-MX" sz="1200" dirty="0"/>
              <a:t>(</a:t>
            </a:r>
            <a:r>
              <a:rPr lang="es-MX" sz="1200" dirty="0" err="1"/>
              <a:t>descripcion,precio</a:t>
            </a:r>
            <a:r>
              <a:rPr lang="es-MX" sz="1200" dirty="0"/>
              <a:t>) </a:t>
            </a:r>
            <a:r>
              <a:rPr lang="es-MX" sz="1200" dirty="0" err="1"/>
              <a:t>values</a:t>
            </a:r>
            <a:r>
              <a:rPr lang="es-MX" sz="1200" dirty="0"/>
              <a:t> (?,?)", ("naranjas", 23.50))</a:t>
            </a:r>
          </a:p>
          <a:p>
            <a:r>
              <a:rPr lang="es-MX" sz="1200" dirty="0"/>
              <a:t>Luego de efectuar todos los </a:t>
            </a:r>
            <a:r>
              <a:rPr lang="es-MX" sz="1200" dirty="0" err="1"/>
              <a:t>insert</a:t>
            </a:r>
            <a:r>
              <a:rPr lang="es-MX" sz="1200" dirty="0"/>
              <a:t> debemos llamar a '</a:t>
            </a:r>
            <a:r>
              <a:rPr lang="es-MX" sz="1200" dirty="0" err="1"/>
              <a:t>commit</a:t>
            </a:r>
            <a:r>
              <a:rPr lang="es-MX" sz="1200" dirty="0"/>
              <a:t>' para que se actualicen los datos realmente en la tabla de la base de datos:</a:t>
            </a:r>
          </a:p>
          <a:p>
            <a:endParaRPr lang="es-MX" sz="1200" dirty="0"/>
          </a:p>
          <a:p>
            <a:r>
              <a:rPr lang="es-MX" sz="1200" dirty="0" err="1"/>
              <a:t>conexion.commit</a:t>
            </a:r>
            <a:r>
              <a:rPr lang="es-MX" sz="1200" dirty="0"/>
              <a:t>()</a:t>
            </a:r>
            <a:endParaRPr lang="es-AR" sz="1200" dirty="0"/>
          </a:p>
        </p:txBody>
      </p:sp>
      <p:pic>
        <p:nvPicPr>
          <p:cNvPr id="9" name="Imagen 8">
            <a:hlinkClick r:id="rId5"/>
            <a:extLst>
              <a:ext uri="{FF2B5EF4-FFF2-40B4-BE49-F238E27FC236}">
                <a16:creationId xmlns:a16="http://schemas.microsoft.com/office/drawing/2014/main" id="{C066E5BE-DBE9-A1CE-BC9A-DC05F185B334}"/>
              </a:ext>
            </a:extLst>
          </p:cNvPr>
          <p:cNvPicPr>
            <a:picLocks noChangeAspect="1"/>
          </p:cNvPicPr>
          <p:nvPr/>
        </p:nvPicPr>
        <p:blipFill>
          <a:blip r:embed="rId6">
            <a:duotone>
              <a:prstClr val="black"/>
              <a:schemeClr val="accent1">
                <a:tint val="45000"/>
                <a:satMod val="400000"/>
              </a:schemeClr>
            </a:duotone>
          </a:blip>
          <a:stretch>
            <a:fillRect/>
          </a:stretch>
        </p:blipFill>
        <p:spPr>
          <a:xfrm>
            <a:off x="10979525" y="5355238"/>
            <a:ext cx="992674" cy="771009"/>
          </a:xfrm>
          <a:prstGeom prst="rect">
            <a:avLst/>
          </a:prstGeom>
        </p:spPr>
      </p:pic>
      <p:sp>
        <p:nvSpPr>
          <p:cNvPr id="10" name="CuadroTexto 9">
            <a:extLst>
              <a:ext uri="{FF2B5EF4-FFF2-40B4-BE49-F238E27FC236}">
                <a16:creationId xmlns:a16="http://schemas.microsoft.com/office/drawing/2014/main" id="{0B719525-0309-D6F1-97E4-E82E6D28DEA6}"/>
              </a:ext>
            </a:extLst>
          </p:cNvPr>
          <p:cNvSpPr txBox="1"/>
          <p:nvPr/>
        </p:nvSpPr>
        <p:spPr>
          <a:xfrm>
            <a:off x="10881680" y="6142289"/>
            <a:ext cx="1174873" cy="276999"/>
          </a:xfrm>
          <a:prstGeom prst="rect">
            <a:avLst/>
          </a:prstGeom>
          <a:noFill/>
        </p:spPr>
        <p:txBody>
          <a:bodyPr wrap="none" rtlCol="0">
            <a:spAutoFit/>
          </a:bodyPr>
          <a:lstStyle/>
          <a:p>
            <a:r>
              <a:rPr lang="es-AR" sz="1200" b="1" dirty="0">
                <a:solidFill>
                  <a:srgbClr val="3A8995"/>
                </a:solidFill>
              </a:rPr>
              <a:t>02 Insertar.py</a:t>
            </a:r>
          </a:p>
        </p:txBody>
      </p:sp>
      <p:pic>
        <p:nvPicPr>
          <p:cNvPr id="15" name="Imagen 14">
            <a:extLst>
              <a:ext uri="{FF2B5EF4-FFF2-40B4-BE49-F238E27FC236}">
                <a16:creationId xmlns:a16="http://schemas.microsoft.com/office/drawing/2014/main" id="{27F3B274-67A9-7B96-E7F8-0938F6EE4543}"/>
              </a:ext>
            </a:extLst>
          </p:cNvPr>
          <p:cNvPicPr>
            <a:picLocks noChangeAspect="1"/>
          </p:cNvPicPr>
          <p:nvPr/>
        </p:nvPicPr>
        <p:blipFill>
          <a:blip r:embed="rId7"/>
          <a:stretch>
            <a:fillRect/>
          </a:stretch>
        </p:blipFill>
        <p:spPr>
          <a:xfrm>
            <a:off x="9400923" y="2477124"/>
            <a:ext cx="2007480" cy="770729"/>
          </a:xfrm>
          <a:prstGeom prst="rect">
            <a:avLst/>
          </a:prstGeom>
        </p:spPr>
      </p:pic>
      <p:pic>
        <p:nvPicPr>
          <p:cNvPr id="2" name="Cámara 1">
            <a:extLst>
              <a:ext uri="{FF2B5EF4-FFF2-40B4-BE49-F238E27FC236}">
                <a16:creationId xmlns:a16="http://schemas.microsoft.com/office/drawing/2014/main" id="{D42526B4-5F8A-82BE-A5DC-92142B759D85}"/>
              </a:ext>
            </a:extLst>
          </p:cNvPr>
          <p:cNvPicPr>
            <a:picLocks noChangeAspect="1"/>
            <a:extLst>
              <a:ext uri="{51228E76-BA90-4043-B771-695A4F85340A}">
                <alf:liveFeedProps xmlns:alf="http://schemas.microsoft.com/office/drawing/2021/livefeed"/>
              </a:ext>
            </a:extLst>
          </p:cNvPicPr>
          <p:nvPr/>
        </p:nvPicPr>
        <p:blipFill>
          <a:blip r:embed="rId8">
            <a:extLst>
              <a:ext uri="{96DAC541-7B7A-43D3-8B79-37D633B846F1}">
                <asvg:svgBlip xmlns:asvg="http://schemas.microsoft.com/office/drawing/2016/SVG/main" r:embed="rId9"/>
              </a:ext>
            </a:extLst>
          </a:blip>
          <a:stretch>
            <a:fillRect/>
          </a:stretch>
        </p:blipFill>
        <p:spPr>
          <a:xfrm>
            <a:off x="10595443" y="88212"/>
            <a:ext cx="1539112" cy="1539112"/>
          </a:xfrm>
          <a:prstGeom prst="ellipse">
            <a:avLst/>
          </a:prstGeom>
          <a:ln>
            <a:noFill/>
          </a:ln>
          <a:effectLst>
            <a:outerShdw blurRad="190500" algn="tl" rotWithShape="0">
              <a:srgbClr val="000000">
                <a:alpha val="30000"/>
              </a:srgbClr>
            </a:outerShdw>
          </a:effectLst>
        </p:spPr>
      </p:pic>
    </p:spTree>
    <p:extLst>
      <p:ext uri="{BB962C8B-B14F-4D97-AF65-F5344CB8AC3E}">
        <p14:creationId xmlns:p14="http://schemas.microsoft.com/office/powerpoint/2010/main" val="289940209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Marcador de posición de imagen 11" descr="Imagen en blanco y negro">
            <a:extLst>
              <a:ext uri="{FF2B5EF4-FFF2-40B4-BE49-F238E27FC236}">
                <a16:creationId xmlns:a16="http://schemas.microsoft.com/office/drawing/2014/main" id="{616419AE-0FC1-B6F5-A3D6-D5B249750254}"/>
              </a:ext>
            </a:extLst>
          </p:cNvPr>
          <p:cNvPicPr>
            <a:picLocks noGrp="1" noChangeAspect="1"/>
          </p:cNvPicPr>
          <p:nvPr>
            <p:ph type="pic" idx="11"/>
          </p:nvPr>
        </p:nvPicPr>
        <p:blipFill>
          <a:blip r:embed="rId2">
            <a:extLst>
              <a:ext uri="{28A0092B-C50C-407E-A947-70E740481C1C}">
                <a14:useLocalDpi xmlns:a14="http://schemas.microsoft.com/office/drawing/2010/main" val="0"/>
              </a:ext>
            </a:extLst>
          </a:blip>
          <a:srcRect t="5984" b="5984"/>
          <a:stretch>
            <a:fillRect/>
          </a:stretch>
        </p:blipFill>
        <p:spPr/>
      </p:pic>
      <p:sp>
        <p:nvSpPr>
          <p:cNvPr id="3" name="CuadroTexto 2">
            <a:extLst>
              <a:ext uri="{FF2B5EF4-FFF2-40B4-BE49-F238E27FC236}">
                <a16:creationId xmlns:a16="http://schemas.microsoft.com/office/drawing/2014/main" id="{4FA5DEA9-94D0-2BE4-18FA-F93147AED449}"/>
              </a:ext>
            </a:extLst>
          </p:cNvPr>
          <p:cNvSpPr txBox="1"/>
          <p:nvPr/>
        </p:nvSpPr>
        <p:spPr>
          <a:xfrm>
            <a:off x="190499" y="114692"/>
            <a:ext cx="7763329" cy="523220"/>
          </a:xfrm>
          <a:prstGeom prst="rect">
            <a:avLst/>
          </a:prstGeom>
          <a:noFill/>
        </p:spPr>
        <p:txBody>
          <a:bodyPr wrap="square">
            <a:spAutoFit/>
          </a:bodyPr>
          <a:lstStyle/>
          <a:p>
            <a:pPr algn="l"/>
            <a:r>
              <a:rPr lang="es-MX" sz="2800" b="0" i="0" dirty="0">
                <a:solidFill>
                  <a:srgbClr val="333333"/>
                </a:solidFill>
                <a:effectLst/>
                <a:latin typeface="Arial" panose="020B0604020202020204" pitchFamily="34" charset="0"/>
              </a:rPr>
              <a:t>SQLite : Base de datos desde Python</a:t>
            </a:r>
          </a:p>
        </p:txBody>
      </p:sp>
      <p:sp>
        <p:nvSpPr>
          <p:cNvPr id="4" name="CuadroTexto 3">
            <a:extLst>
              <a:ext uri="{FF2B5EF4-FFF2-40B4-BE49-F238E27FC236}">
                <a16:creationId xmlns:a16="http://schemas.microsoft.com/office/drawing/2014/main" id="{82EE2B39-7C59-F184-F3E3-1AFE2AE3492A}"/>
              </a:ext>
            </a:extLst>
          </p:cNvPr>
          <p:cNvSpPr txBox="1"/>
          <p:nvPr/>
        </p:nvSpPr>
        <p:spPr>
          <a:xfrm>
            <a:off x="6582222" y="2487609"/>
            <a:ext cx="1559723" cy="307777"/>
          </a:xfrm>
          <a:prstGeom prst="rect">
            <a:avLst/>
          </a:prstGeom>
          <a:solidFill>
            <a:schemeClr val="accent1"/>
          </a:solidFill>
          <a:ln>
            <a:solidFill>
              <a:schemeClr val="accent1"/>
            </a:solidFill>
          </a:ln>
        </p:spPr>
        <p:txBody>
          <a:bodyPr wrap="square">
            <a:spAutoFit/>
          </a:bodyPr>
          <a:lstStyle/>
          <a:p>
            <a:pPr algn="ctr"/>
            <a:r>
              <a:rPr lang="es-MX" sz="1400" dirty="0">
                <a:solidFill>
                  <a:schemeClr val="accent1">
                    <a:lumMod val="75000"/>
                  </a:schemeClr>
                </a:solidFill>
              </a:rPr>
              <a:t>Acceso al </a:t>
            </a:r>
            <a:r>
              <a:rPr lang="es-MX" sz="1400" dirty="0">
                <a:solidFill>
                  <a:schemeClr val="bg1"/>
                </a:solidFill>
                <a:hlinkClick r:id="rId3" action="ppaction://hlinkfile"/>
              </a:rPr>
              <a:t>IDLE</a:t>
            </a:r>
            <a:endParaRPr lang="es-AR" sz="1400" dirty="0"/>
          </a:p>
        </p:txBody>
      </p:sp>
      <p:pic>
        <p:nvPicPr>
          <p:cNvPr id="13" name="Imagen 12">
            <a:extLst>
              <a:ext uri="{FF2B5EF4-FFF2-40B4-BE49-F238E27FC236}">
                <a16:creationId xmlns:a16="http://schemas.microsoft.com/office/drawing/2014/main" id="{C8648B35-4F12-B49D-8F57-6F0792835852}"/>
              </a:ext>
            </a:extLst>
          </p:cNvPr>
          <p:cNvPicPr>
            <a:picLocks noChangeAspect="1"/>
          </p:cNvPicPr>
          <p:nvPr/>
        </p:nvPicPr>
        <p:blipFill>
          <a:blip r:embed="rId4"/>
          <a:stretch>
            <a:fillRect/>
          </a:stretch>
        </p:blipFill>
        <p:spPr>
          <a:xfrm>
            <a:off x="10951203" y="6392574"/>
            <a:ext cx="914400" cy="254336"/>
          </a:xfrm>
          <a:prstGeom prst="rect">
            <a:avLst/>
          </a:prstGeom>
        </p:spPr>
      </p:pic>
      <p:sp>
        <p:nvSpPr>
          <p:cNvPr id="5" name="CuadroTexto 4">
            <a:extLst>
              <a:ext uri="{FF2B5EF4-FFF2-40B4-BE49-F238E27FC236}">
                <a16:creationId xmlns:a16="http://schemas.microsoft.com/office/drawing/2014/main" id="{D265D574-3EED-828B-212F-B40B7408A387}"/>
              </a:ext>
            </a:extLst>
          </p:cNvPr>
          <p:cNvSpPr txBox="1"/>
          <p:nvPr/>
        </p:nvSpPr>
        <p:spPr>
          <a:xfrm>
            <a:off x="301169" y="1117533"/>
            <a:ext cx="6197600" cy="461665"/>
          </a:xfrm>
          <a:prstGeom prst="rect">
            <a:avLst/>
          </a:prstGeom>
          <a:noFill/>
        </p:spPr>
        <p:txBody>
          <a:bodyPr wrap="square">
            <a:spAutoFit/>
          </a:bodyPr>
          <a:lstStyle/>
          <a:p>
            <a:r>
              <a:rPr lang="es-MX" sz="1200" dirty="0"/>
              <a:t>Implementaremos un programa que solicite ejecutar un '</a:t>
            </a:r>
            <a:r>
              <a:rPr lang="es-MX" sz="1200" dirty="0" err="1"/>
              <a:t>select</a:t>
            </a:r>
            <a:r>
              <a:rPr lang="es-MX" sz="1200" dirty="0"/>
              <a:t>' en la tabla '</a:t>
            </a:r>
            <a:r>
              <a:rPr lang="es-MX" sz="1200" dirty="0" err="1"/>
              <a:t>articulos</a:t>
            </a:r>
            <a:r>
              <a:rPr lang="es-MX" sz="1200" dirty="0"/>
              <a:t>' y nos retorne todas sus filas.</a:t>
            </a:r>
            <a:endParaRPr lang="es-MX" sz="1200" dirty="0">
              <a:solidFill>
                <a:srgbClr val="333333"/>
              </a:solidFill>
              <a:latin typeface="Arial" panose="020B0604020202020204" pitchFamily="34" charset="0"/>
            </a:endParaRPr>
          </a:p>
        </p:txBody>
      </p:sp>
      <p:sp>
        <p:nvSpPr>
          <p:cNvPr id="6" name="CuadroTexto 5">
            <a:extLst>
              <a:ext uri="{FF2B5EF4-FFF2-40B4-BE49-F238E27FC236}">
                <a16:creationId xmlns:a16="http://schemas.microsoft.com/office/drawing/2014/main" id="{8D7D2DDA-349D-66B8-9AED-A242C26F0273}"/>
              </a:ext>
            </a:extLst>
          </p:cNvPr>
          <p:cNvSpPr txBox="1"/>
          <p:nvPr/>
        </p:nvSpPr>
        <p:spPr>
          <a:xfrm>
            <a:off x="301169" y="690403"/>
            <a:ext cx="6096000" cy="369332"/>
          </a:xfrm>
          <a:prstGeom prst="rect">
            <a:avLst/>
          </a:prstGeom>
          <a:noFill/>
        </p:spPr>
        <p:txBody>
          <a:bodyPr wrap="square">
            <a:spAutoFit/>
          </a:bodyPr>
          <a:lstStyle/>
          <a:p>
            <a:pPr algn="l"/>
            <a:r>
              <a:rPr lang="es-MX" b="1" i="0" dirty="0">
                <a:solidFill>
                  <a:srgbClr val="333333"/>
                </a:solidFill>
                <a:effectLst/>
                <a:latin typeface="Arial" panose="020B0604020202020204" pitchFamily="34" charset="0"/>
              </a:rPr>
              <a:t>Recuperar todas las filas de una tabla..</a:t>
            </a:r>
          </a:p>
        </p:txBody>
      </p:sp>
      <p:sp>
        <p:nvSpPr>
          <p:cNvPr id="7" name="CuadroTexto 6">
            <a:extLst>
              <a:ext uri="{FF2B5EF4-FFF2-40B4-BE49-F238E27FC236}">
                <a16:creationId xmlns:a16="http://schemas.microsoft.com/office/drawing/2014/main" id="{D102873B-83C0-A3B3-8B95-7BCD2DE2C037}"/>
              </a:ext>
            </a:extLst>
          </p:cNvPr>
          <p:cNvSpPr txBox="1"/>
          <p:nvPr/>
        </p:nvSpPr>
        <p:spPr>
          <a:xfrm>
            <a:off x="199569" y="1717012"/>
            <a:ext cx="6096000" cy="1569660"/>
          </a:xfrm>
          <a:prstGeom prst="rect">
            <a:avLst/>
          </a:prstGeom>
          <a:solidFill>
            <a:schemeClr val="tx1">
              <a:lumMod val="75000"/>
              <a:lumOff val="25000"/>
            </a:schemeClr>
          </a:solidFill>
        </p:spPr>
        <p:txBody>
          <a:bodyPr wrap="square">
            <a:spAutoFit/>
          </a:bodyPr>
          <a:lstStyle/>
          <a:p>
            <a:r>
              <a:rPr lang="es-AR" sz="1200" b="0" dirty="0" err="1">
                <a:solidFill>
                  <a:srgbClr val="C586C0"/>
                </a:solidFill>
                <a:effectLst/>
                <a:latin typeface="Consolas" panose="020B0609020204030204" pitchFamily="49" charset="0"/>
              </a:rPr>
              <a:t>import</a:t>
            </a:r>
            <a:r>
              <a:rPr lang="es-AR" sz="1200" b="0" dirty="0">
                <a:solidFill>
                  <a:srgbClr val="D4D4D4"/>
                </a:solidFill>
                <a:effectLst/>
                <a:latin typeface="Consolas" panose="020B0609020204030204" pitchFamily="49" charset="0"/>
              </a:rPr>
              <a:t> </a:t>
            </a:r>
            <a:r>
              <a:rPr lang="es-AR" sz="1200" b="0" dirty="0">
                <a:solidFill>
                  <a:srgbClr val="4EC9B0"/>
                </a:solidFill>
                <a:effectLst/>
                <a:latin typeface="Consolas" panose="020B0609020204030204" pitchFamily="49" charset="0"/>
              </a:rPr>
              <a:t>sqlite3</a:t>
            </a:r>
            <a:endParaRPr lang="es-AR" sz="1200" b="0" dirty="0">
              <a:solidFill>
                <a:srgbClr val="D4D4D4"/>
              </a:solidFill>
              <a:effectLst/>
              <a:latin typeface="Consolas" panose="020B0609020204030204" pitchFamily="49" charset="0"/>
            </a:endParaRPr>
          </a:p>
          <a:p>
            <a:br>
              <a:rPr lang="es-AR" sz="1200" b="0" dirty="0">
                <a:solidFill>
                  <a:srgbClr val="D4D4D4"/>
                </a:solidFill>
                <a:effectLst/>
                <a:latin typeface="Consolas" panose="020B0609020204030204" pitchFamily="49" charset="0"/>
              </a:rPr>
            </a:br>
            <a:r>
              <a:rPr lang="es-AR" sz="1200" b="0" dirty="0" err="1">
                <a:solidFill>
                  <a:srgbClr val="9CDCFE"/>
                </a:solidFill>
                <a:effectLst/>
                <a:latin typeface="Consolas" panose="020B0609020204030204" pitchFamily="49" charset="0"/>
              </a:rPr>
              <a:t>conexion</a:t>
            </a:r>
            <a:r>
              <a:rPr lang="es-AR" sz="1200" b="0" dirty="0">
                <a:solidFill>
                  <a:srgbClr val="D4D4D4"/>
                </a:solidFill>
                <a:effectLst/>
                <a:latin typeface="Consolas" panose="020B0609020204030204" pitchFamily="49" charset="0"/>
              </a:rPr>
              <a:t>=</a:t>
            </a:r>
            <a:r>
              <a:rPr lang="es-AR" sz="1200" b="0" dirty="0">
                <a:solidFill>
                  <a:srgbClr val="4EC9B0"/>
                </a:solidFill>
                <a:effectLst/>
                <a:latin typeface="Consolas" panose="020B0609020204030204" pitchFamily="49" charset="0"/>
              </a:rPr>
              <a:t>sqlite3</a:t>
            </a:r>
            <a:r>
              <a:rPr lang="es-AR" sz="1200" b="0" dirty="0">
                <a:solidFill>
                  <a:srgbClr val="D4D4D4"/>
                </a:solidFill>
                <a:effectLst/>
                <a:latin typeface="Consolas" panose="020B0609020204030204" pitchFamily="49" charset="0"/>
              </a:rPr>
              <a:t>.</a:t>
            </a:r>
            <a:r>
              <a:rPr lang="es-AR" sz="1200" b="0" dirty="0">
                <a:solidFill>
                  <a:srgbClr val="DCDCAA"/>
                </a:solidFill>
                <a:effectLst/>
                <a:latin typeface="Consolas" panose="020B0609020204030204" pitchFamily="49" charset="0"/>
              </a:rPr>
              <a:t>connect</a:t>
            </a:r>
            <a:r>
              <a:rPr lang="es-AR" sz="1200" b="0" dirty="0">
                <a:solidFill>
                  <a:srgbClr val="D4D4D4"/>
                </a:solidFill>
                <a:effectLst/>
                <a:latin typeface="Consolas" panose="020B0609020204030204" pitchFamily="49" charset="0"/>
              </a:rPr>
              <a:t>(</a:t>
            </a:r>
            <a:r>
              <a:rPr lang="es-AR" sz="1200" b="0" dirty="0">
                <a:solidFill>
                  <a:srgbClr val="CE9178"/>
                </a:solidFill>
                <a:effectLst/>
                <a:latin typeface="Consolas" panose="020B0609020204030204" pitchFamily="49" charset="0"/>
              </a:rPr>
              <a:t>"bd1.db"</a:t>
            </a:r>
            <a:r>
              <a:rPr lang="es-AR" sz="1200" b="0" dirty="0">
                <a:solidFill>
                  <a:srgbClr val="D4D4D4"/>
                </a:solidFill>
                <a:effectLst/>
                <a:latin typeface="Consolas" panose="020B0609020204030204" pitchFamily="49" charset="0"/>
              </a:rPr>
              <a:t>)</a:t>
            </a:r>
          </a:p>
          <a:p>
            <a:r>
              <a:rPr lang="es-AR" sz="1200" b="0" dirty="0">
                <a:solidFill>
                  <a:srgbClr val="9CDCFE"/>
                </a:solidFill>
                <a:effectLst/>
                <a:latin typeface="Consolas" panose="020B0609020204030204" pitchFamily="49" charset="0"/>
              </a:rPr>
              <a:t>cursor</a:t>
            </a:r>
            <a:r>
              <a:rPr lang="es-AR" sz="1200" b="0" dirty="0">
                <a:solidFill>
                  <a:srgbClr val="D4D4D4"/>
                </a:solidFill>
                <a:effectLst/>
                <a:latin typeface="Consolas" panose="020B0609020204030204" pitchFamily="49" charset="0"/>
              </a:rPr>
              <a:t>=</a:t>
            </a:r>
            <a:r>
              <a:rPr lang="es-AR" sz="1200" b="0" dirty="0" err="1">
                <a:solidFill>
                  <a:srgbClr val="9CDCFE"/>
                </a:solidFill>
                <a:effectLst/>
                <a:latin typeface="Consolas" panose="020B0609020204030204" pitchFamily="49" charset="0"/>
              </a:rPr>
              <a:t>conexion</a:t>
            </a:r>
            <a:r>
              <a:rPr lang="es-AR" sz="1200" b="0" dirty="0" err="1">
                <a:solidFill>
                  <a:srgbClr val="D4D4D4"/>
                </a:solidFill>
                <a:effectLst/>
                <a:latin typeface="Consolas" panose="020B0609020204030204" pitchFamily="49" charset="0"/>
              </a:rPr>
              <a:t>.</a:t>
            </a:r>
            <a:r>
              <a:rPr lang="es-AR" sz="1200" b="0" dirty="0" err="1">
                <a:solidFill>
                  <a:srgbClr val="DCDCAA"/>
                </a:solidFill>
                <a:effectLst/>
                <a:latin typeface="Consolas" panose="020B0609020204030204" pitchFamily="49" charset="0"/>
              </a:rPr>
              <a:t>execute</a:t>
            </a:r>
            <a:r>
              <a:rPr lang="es-AR" sz="1200" b="0" dirty="0">
                <a:solidFill>
                  <a:srgbClr val="D4D4D4"/>
                </a:solidFill>
                <a:effectLst/>
                <a:latin typeface="Consolas" panose="020B0609020204030204" pitchFamily="49" charset="0"/>
              </a:rPr>
              <a:t>(</a:t>
            </a:r>
            <a:r>
              <a:rPr lang="es-AR" sz="1200" b="0" dirty="0">
                <a:solidFill>
                  <a:srgbClr val="CE9178"/>
                </a:solidFill>
                <a:effectLst/>
                <a:latin typeface="Consolas" panose="020B0609020204030204" pitchFamily="49" charset="0"/>
              </a:rPr>
              <a:t>"</a:t>
            </a:r>
            <a:r>
              <a:rPr lang="es-AR" sz="1200" b="0" dirty="0" err="1">
                <a:solidFill>
                  <a:srgbClr val="CE9178"/>
                </a:solidFill>
                <a:effectLst/>
                <a:latin typeface="Consolas" panose="020B0609020204030204" pitchFamily="49" charset="0"/>
              </a:rPr>
              <a:t>select</a:t>
            </a:r>
            <a:r>
              <a:rPr lang="es-AR" sz="1200" b="0" dirty="0">
                <a:solidFill>
                  <a:srgbClr val="CE9178"/>
                </a:solidFill>
                <a:effectLst/>
                <a:latin typeface="Consolas" panose="020B0609020204030204" pitchFamily="49" charset="0"/>
              </a:rPr>
              <a:t> </a:t>
            </a:r>
            <a:r>
              <a:rPr lang="es-AR" sz="1200" b="0" dirty="0" err="1">
                <a:solidFill>
                  <a:srgbClr val="CE9178"/>
                </a:solidFill>
                <a:effectLst/>
                <a:latin typeface="Consolas" panose="020B0609020204030204" pitchFamily="49" charset="0"/>
              </a:rPr>
              <a:t>codigo,descripcion,precio</a:t>
            </a:r>
            <a:r>
              <a:rPr lang="es-AR" sz="1200" b="0" dirty="0">
                <a:solidFill>
                  <a:srgbClr val="CE9178"/>
                </a:solidFill>
                <a:effectLst/>
                <a:latin typeface="Consolas" panose="020B0609020204030204" pitchFamily="49" charset="0"/>
              </a:rPr>
              <a:t> </a:t>
            </a:r>
            <a:r>
              <a:rPr lang="es-AR" sz="1200" b="0" dirty="0" err="1">
                <a:solidFill>
                  <a:srgbClr val="CE9178"/>
                </a:solidFill>
                <a:effectLst/>
                <a:latin typeface="Consolas" panose="020B0609020204030204" pitchFamily="49" charset="0"/>
              </a:rPr>
              <a:t>from</a:t>
            </a:r>
            <a:r>
              <a:rPr lang="es-AR" sz="1200" b="0" dirty="0">
                <a:solidFill>
                  <a:srgbClr val="CE9178"/>
                </a:solidFill>
                <a:effectLst/>
                <a:latin typeface="Consolas" panose="020B0609020204030204" pitchFamily="49" charset="0"/>
              </a:rPr>
              <a:t> </a:t>
            </a:r>
            <a:r>
              <a:rPr lang="es-AR" sz="1200" b="0" dirty="0" err="1">
                <a:solidFill>
                  <a:srgbClr val="CE9178"/>
                </a:solidFill>
                <a:effectLst/>
                <a:latin typeface="Consolas" panose="020B0609020204030204" pitchFamily="49" charset="0"/>
              </a:rPr>
              <a:t>articulos</a:t>
            </a:r>
            <a:r>
              <a:rPr lang="es-AR" sz="1200" b="0" dirty="0">
                <a:solidFill>
                  <a:srgbClr val="CE9178"/>
                </a:solidFill>
                <a:effectLst/>
                <a:latin typeface="Consolas" panose="020B0609020204030204" pitchFamily="49" charset="0"/>
              </a:rPr>
              <a:t>"</a:t>
            </a:r>
            <a:r>
              <a:rPr lang="es-AR" sz="1200" b="0" dirty="0">
                <a:solidFill>
                  <a:srgbClr val="D4D4D4"/>
                </a:solidFill>
                <a:effectLst/>
                <a:latin typeface="Consolas" panose="020B0609020204030204" pitchFamily="49" charset="0"/>
              </a:rPr>
              <a:t>)</a:t>
            </a:r>
          </a:p>
          <a:p>
            <a:r>
              <a:rPr lang="es-AR" sz="1200" b="0" dirty="0" err="1">
                <a:solidFill>
                  <a:srgbClr val="C586C0"/>
                </a:solidFill>
                <a:effectLst/>
                <a:latin typeface="Consolas" panose="020B0609020204030204" pitchFamily="49" charset="0"/>
              </a:rPr>
              <a:t>for</a:t>
            </a:r>
            <a:r>
              <a:rPr lang="es-AR" sz="1200" b="0" dirty="0">
                <a:solidFill>
                  <a:srgbClr val="D4D4D4"/>
                </a:solidFill>
                <a:effectLst/>
                <a:latin typeface="Consolas" panose="020B0609020204030204" pitchFamily="49" charset="0"/>
              </a:rPr>
              <a:t> </a:t>
            </a:r>
            <a:r>
              <a:rPr lang="es-AR" sz="1200" b="0" dirty="0">
                <a:solidFill>
                  <a:srgbClr val="9CDCFE"/>
                </a:solidFill>
                <a:effectLst/>
                <a:latin typeface="Consolas" panose="020B0609020204030204" pitchFamily="49" charset="0"/>
              </a:rPr>
              <a:t>fila</a:t>
            </a:r>
            <a:r>
              <a:rPr lang="es-AR" sz="1200" b="0" dirty="0">
                <a:solidFill>
                  <a:srgbClr val="D4D4D4"/>
                </a:solidFill>
                <a:effectLst/>
                <a:latin typeface="Consolas" panose="020B0609020204030204" pitchFamily="49" charset="0"/>
              </a:rPr>
              <a:t> </a:t>
            </a:r>
            <a:r>
              <a:rPr lang="es-AR" sz="1200" b="0" dirty="0">
                <a:solidFill>
                  <a:srgbClr val="C586C0"/>
                </a:solidFill>
                <a:effectLst/>
                <a:latin typeface="Consolas" panose="020B0609020204030204" pitchFamily="49" charset="0"/>
              </a:rPr>
              <a:t>in</a:t>
            </a:r>
            <a:r>
              <a:rPr lang="es-AR" sz="1200" b="0" dirty="0">
                <a:solidFill>
                  <a:srgbClr val="D4D4D4"/>
                </a:solidFill>
                <a:effectLst/>
                <a:latin typeface="Consolas" panose="020B0609020204030204" pitchFamily="49" charset="0"/>
              </a:rPr>
              <a:t> </a:t>
            </a:r>
            <a:r>
              <a:rPr lang="es-AR" sz="1200" b="0" dirty="0">
                <a:solidFill>
                  <a:srgbClr val="9CDCFE"/>
                </a:solidFill>
                <a:effectLst/>
                <a:latin typeface="Consolas" panose="020B0609020204030204" pitchFamily="49" charset="0"/>
              </a:rPr>
              <a:t>cursor</a:t>
            </a:r>
            <a:r>
              <a:rPr lang="es-AR" sz="1200" b="0" dirty="0">
                <a:solidFill>
                  <a:srgbClr val="D4D4D4"/>
                </a:solidFill>
                <a:effectLst/>
                <a:latin typeface="Consolas" panose="020B0609020204030204" pitchFamily="49" charset="0"/>
              </a:rPr>
              <a:t>:</a:t>
            </a:r>
          </a:p>
          <a:p>
            <a:r>
              <a:rPr lang="es-AR" sz="1200" b="0" dirty="0">
                <a:solidFill>
                  <a:srgbClr val="D4D4D4"/>
                </a:solidFill>
                <a:effectLst/>
                <a:latin typeface="Consolas" panose="020B0609020204030204" pitchFamily="49" charset="0"/>
              </a:rPr>
              <a:t>    </a:t>
            </a:r>
            <a:r>
              <a:rPr lang="es-AR" sz="1200" b="0" dirty="0" err="1">
                <a:solidFill>
                  <a:srgbClr val="DCDCAA"/>
                </a:solidFill>
                <a:effectLst/>
                <a:latin typeface="Consolas" panose="020B0609020204030204" pitchFamily="49" charset="0"/>
              </a:rPr>
              <a:t>print</a:t>
            </a:r>
            <a:r>
              <a:rPr lang="es-AR" sz="1200" b="0" dirty="0">
                <a:solidFill>
                  <a:srgbClr val="D4D4D4"/>
                </a:solidFill>
                <a:effectLst/>
                <a:latin typeface="Consolas" panose="020B0609020204030204" pitchFamily="49" charset="0"/>
              </a:rPr>
              <a:t>(</a:t>
            </a:r>
            <a:r>
              <a:rPr lang="es-AR" sz="1200" b="0" dirty="0">
                <a:solidFill>
                  <a:srgbClr val="9CDCFE"/>
                </a:solidFill>
                <a:effectLst/>
                <a:latin typeface="Consolas" panose="020B0609020204030204" pitchFamily="49" charset="0"/>
              </a:rPr>
              <a:t>fila</a:t>
            </a:r>
            <a:r>
              <a:rPr lang="es-AR" sz="1200" b="0" dirty="0">
                <a:solidFill>
                  <a:srgbClr val="D4D4D4"/>
                </a:solidFill>
                <a:effectLst/>
                <a:latin typeface="Consolas" panose="020B0609020204030204" pitchFamily="49" charset="0"/>
              </a:rPr>
              <a:t>)</a:t>
            </a:r>
          </a:p>
          <a:p>
            <a:r>
              <a:rPr lang="es-AR" sz="1200" b="0" dirty="0" err="1">
                <a:solidFill>
                  <a:srgbClr val="9CDCFE"/>
                </a:solidFill>
                <a:effectLst/>
                <a:latin typeface="Consolas" panose="020B0609020204030204" pitchFamily="49" charset="0"/>
              </a:rPr>
              <a:t>conexion</a:t>
            </a:r>
            <a:r>
              <a:rPr lang="es-AR" sz="1200" b="0" dirty="0" err="1">
                <a:solidFill>
                  <a:srgbClr val="D4D4D4"/>
                </a:solidFill>
                <a:effectLst/>
                <a:latin typeface="Consolas" panose="020B0609020204030204" pitchFamily="49" charset="0"/>
              </a:rPr>
              <a:t>.</a:t>
            </a:r>
            <a:r>
              <a:rPr lang="es-AR" sz="1200" b="0" dirty="0" err="1">
                <a:solidFill>
                  <a:srgbClr val="DCDCAA"/>
                </a:solidFill>
                <a:effectLst/>
                <a:latin typeface="Consolas" panose="020B0609020204030204" pitchFamily="49" charset="0"/>
              </a:rPr>
              <a:t>close</a:t>
            </a:r>
            <a:r>
              <a:rPr lang="es-AR" sz="1200" b="0" dirty="0">
                <a:solidFill>
                  <a:srgbClr val="D4D4D4"/>
                </a:solidFill>
                <a:effectLst/>
                <a:latin typeface="Consolas" panose="020B0609020204030204" pitchFamily="49" charset="0"/>
              </a:rPr>
              <a:t>()</a:t>
            </a:r>
          </a:p>
        </p:txBody>
      </p:sp>
      <p:sp>
        <p:nvSpPr>
          <p:cNvPr id="10" name="CuadroTexto 9">
            <a:extLst>
              <a:ext uri="{FF2B5EF4-FFF2-40B4-BE49-F238E27FC236}">
                <a16:creationId xmlns:a16="http://schemas.microsoft.com/office/drawing/2014/main" id="{0C50B702-172C-991D-E9E9-DB5B5E64B59E}"/>
              </a:ext>
            </a:extLst>
          </p:cNvPr>
          <p:cNvSpPr txBox="1"/>
          <p:nvPr/>
        </p:nvSpPr>
        <p:spPr>
          <a:xfrm>
            <a:off x="199569" y="3424486"/>
            <a:ext cx="6197600" cy="830997"/>
          </a:xfrm>
          <a:prstGeom prst="rect">
            <a:avLst/>
          </a:prstGeom>
          <a:noFill/>
        </p:spPr>
        <p:txBody>
          <a:bodyPr wrap="square">
            <a:spAutoFit/>
          </a:bodyPr>
          <a:lstStyle/>
          <a:p>
            <a:r>
              <a:rPr lang="es-MX" sz="1200" dirty="0"/>
              <a:t>Si ejecutamos este programa luego de haber cargado las tres filas del ejercicio anterior el resultado será el siguiente:</a:t>
            </a:r>
            <a:br>
              <a:rPr lang="es-MX" sz="1200" dirty="0"/>
            </a:br>
            <a:endParaRPr lang="es-MX" sz="1200" dirty="0"/>
          </a:p>
          <a:p>
            <a:endParaRPr lang="es-AR" sz="1200" dirty="0"/>
          </a:p>
        </p:txBody>
      </p:sp>
      <p:pic>
        <p:nvPicPr>
          <p:cNvPr id="12290" name="Picture 2" descr="sqlite select python">
            <a:extLst>
              <a:ext uri="{FF2B5EF4-FFF2-40B4-BE49-F238E27FC236}">
                <a16:creationId xmlns:a16="http://schemas.microsoft.com/office/drawing/2014/main" id="{043575C2-35D7-BC6D-BE62-19D7F95677D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9569" y="3917431"/>
            <a:ext cx="6096000" cy="2838819"/>
          </a:xfrm>
          <a:prstGeom prst="rect">
            <a:avLst/>
          </a:prstGeom>
          <a:noFill/>
          <a:extLst>
            <a:ext uri="{909E8E84-426E-40DD-AFC4-6F175D3DCCD1}">
              <a14:hiddenFill xmlns:a14="http://schemas.microsoft.com/office/drawing/2010/main">
                <a:solidFill>
                  <a:srgbClr val="FFFFFF"/>
                </a:solidFill>
              </a14:hiddenFill>
            </a:ext>
          </a:extLst>
        </p:spPr>
      </p:pic>
      <p:sp>
        <p:nvSpPr>
          <p:cNvPr id="16" name="CuadroTexto 15">
            <a:extLst>
              <a:ext uri="{FF2B5EF4-FFF2-40B4-BE49-F238E27FC236}">
                <a16:creationId xmlns:a16="http://schemas.microsoft.com/office/drawing/2014/main" id="{5A6ABB34-834E-7949-9DD0-482C952403C6}"/>
              </a:ext>
            </a:extLst>
          </p:cNvPr>
          <p:cNvSpPr txBox="1"/>
          <p:nvPr/>
        </p:nvSpPr>
        <p:spPr>
          <a:xfrm>
            <a:off x="6495138" y="1727832"/>
            <a:ext cx="6096000" cy="646331"/>
          </a:xfrm>
          <a:prstGeom prst="rect">
            <a:avLst/>
          </a:prstGeom>
          <a:noFill/>
        </p:spPr>
        <p:txBody>
          <a:bodyPr wrap="square">
            <a:spAutoFit/>
          </a:bodyPr>
          <a:lstStyle/>
          <a:p>
            <a:r>
              <a:rPr lang="es-MX" sz="1200" dirty="0"/>
              <a:t>El método </a:t>
            </a:r>
            <a:r>
              <a:rPr lang="es-MX" sz="1200" dirty="0" err="1"/>
              <a:t>execute</a:t>
            </a:r>
            <a:r>
              <a:rPr lang="es-MX" sz="1200" dirty="0"/>
              <a:t> retorna un objeto de la clase Cursor:</a:t>
            </a:r>
          </a:p>
          <a:p>
            <a:endParaRPr lang="es-MX" sz="1200" dirty="0"/>
          </a:p>
          <a:p>
            <a:r>
              <a:rPr lang="es-MX" sz="1200" dirty="0"/>
              <a:t>cursor=</a:t>
            </a:r>
            <a:r>
              <a:rPr lang="es-MX" sz="1200" dirty="0" err="1"/>
              <a:t>conexion.execute</a:t>
            </a:r>
            <a:r>
              <a:rPr lang="es-MX" sz="1200" dirty="0"/>
              <a:t>("</a:t>
            </a:r>
            <a:r>
              <a:rPr lang="es-MX" sz="1200" dirty="0" err="1"/>
              <a:t>select</a:t>
            </a:r>
            <a:r>
              <a:rPr lang="es-MX" sz="1200" dirty="0"/>
              <a:t> </a:t>
            </a:r>
            <a:r>
              <a:rPr lang="es-MX" sz="1200" dirty="0" err="1"/>
              <a:t>codigo,descripcion,precio</a:t>
            </a:r>
            <a:r>
              <a:rPr lang="es-MX" sz="1200" dirty="0"/>
              <a:t> </a:t>
            </a:r>
            <a:r>
              <a:rPr lang="es-MX" sz="1200" dirty="0" err="1"/>
              <a:t>from</a:t>
            </a:r>
            <a:r>
              <a:rPr lang="es-MX" sz="1200" dirty="0"/>
              <a:t> </a:t>
            </a:r>
            <a:r>
              <a:rPr lang="es-MX" sz="1200" dirty="0" err="1"/>
              <a:t>articulos</a:t>
            </a:r>
            <a:r>
              <a:rPr lang="es-MX" sz="1200" dirty="0"/>
              <a:t>")</a:t>
            </a:r>
          </a:p>
        </p:txBody>
      </p:sp>
      <p:pic>
        <p:nvPicPr>
          <p:cNvPr id="2" name="Imagen 1">
            <a:hlinkClick r:id="rId6"/>
            <a:extLst>
              <a:ext uri="{FF2B5EF4-FFF2-40B4-BE49-F238E27FC236}">
                <a16:creationId xmlns:a16="http://schemas.microsoft.com/office/drawing/2014/main" id="{185778FE-0C44-1C60-D051-941F1F98E4E4}"/>
              </a:ext>
            </a:extLst>
          </p:cNvPr>
          <p:cNvPicPr>
            <a:picLocks noChangeAspect="1"/>
          </p:cNvPicPr>
          <p:nvPr/>
        </p:nvPicPr>
        <p:blipFill>
          <a:blip r:embed="rId7">
            <a:duotone>
              <a:prstClr val="black"/>
              <a:schemeClr val="accent1">
                <a:tint val="45000"/>
                <a:satMod val="400000"/>
              </a:schemeClr>
            </a:duotone>
          </a:blip>
          <a:stretch>
            <a:fillRect/>
          </a:stretch>
        </p:blipFill>
        <p:spPr>
          <a:xfrm>
            <a:off x="10904575" y="5310268"/>
            <a:ext cx="992674" cy="771009"/>
          </a:xfrm>
          <a:prstGeom prst="rect">
            <a:avLst/>
          </a:prstGeom>
        </p:spPr>
      </p:pic>
      <p:sp>
        <p:nvSpPr>
          <p:cNvPr id="8" name="CuadroTexto 7">
            <a:extLst>
              <a:ext uri="{FF2B5EF4-FFF2-40B4-BE49-F238E27FC236}">
                <a16:creationId xmlns:a16="http://schemas.microsoft.com/office/drawing/2014/main" id="{FA938906-431A-E2BD-2CAB-A927555A9A72}"/>
              </a:ext>
            </a:extLst>
          </p:cNvPr>
          <p:cNvSpPr txBox="1"/>
          <p:nvPr/>
        </p:nvSpPr>
        <p:spPr>
          <a:xfrm>
            <a:off x="10521920" y="6097319"/>
            <a:ext cx="1474634" cy="276999"/>
          </a:xfrm>
          <a:prstGeom prst="rect">
            <a:avLst/>
          </a:prstGeom>
          <a:noFill/>
        </p:spPr>
        <p:txBody>
          <a:bodyPr wrap="none" rtlCol="0">
            <a:spAutoFit/>
          </a:bodyPr>
          <a:lstStyle/>
          <a:p>
            <a:r>
              <a:rPr lang="es-AR" sz="1200" b="1" dirty="0">
                <a:solidFill>
                  <a:srgbClr val="3A8995"/>
                </a:solidFill>
              </a:rPr>
              <a:t>03 Seleccionar.py</a:t>
            </a:r>
          </a:p>
        </p:txBody>
      </p:sp>
      <p:pic>
        <p:nvPicPr>
          <p:cNvPr id="11" name="Cámara 10">
            <a:extLst>
              <a:ext uri="{FF2B5EF4-FFF2-40B4-BE49-F238E27FC236}">
                <a16:creationId xmlns:a16="http://schemas.microsoft.com/office/drawing/2014/main" id="{83CD9ED2-DDF1-A6C3-5F16-266F75C33289}"/>
              </a:ext>
            </a:extLst>
          </p:cNvPr>
          <p:cNvPicPr>
            <a:picLocks noChangeAspect="1"/>
            <a:extLst>
              <a:ext uri="{51228E76-BA90-4043-B771-695A4F85340A}">
                <alf:liveFeedProps xmlns:alf="http://schemas.microsoft.com/office/drawing/2021/livefeed"/>
              </a:ext>
            </a:extLst>
          </p:cNvPicPr>
          <p:nvPr/>
        </p:nvPicPr>
        <p:blipFill>
          <a:blip r:embed="rId8">
            <a:extLst>
              <a:ext uri="{96DAC541-7B7A-43D3-8B79-37D633B846F1}">
                <asvg:svgBlip xmlns:asvg="http://schemas.microsoft.com/office/drawing/2016/SVG/main" r:embed="rId9"/>
              </a:ext>
            </a:extLst>
          </a:blip>
          <a:stretch>
            <a:fillRect/>
          </a:stretch>
        </p:blipFill>
        <p:spPr>
          <a:xfrm>
            <a:off x="8359661" y="4980630"/>
            <a:ext cx="1539112" cy="1539112"/>
          </a:xfrm>
          <a:prstGeom prst="ellipse">
            <a:avLst/>
          </a:prstGeom>
          <a:ln>
            <a:noFill/>
          </a:ln>
          <a:effectLst>
            <a:outerShdw blurRad="190500" algn="tl" rotWithShape="0">
              <a:srgbClr val="000000">
                <a:alpha val="30000"/>
              </a:srgbClr>
            </a:outerShdw>
          </a:effectLst>
        </p:spPr>
      </p:pic>
    </p:spTree>
    <p:extLst>
      <p:ext uri="{BB962C8B-B14F-4D97-AF65-F5344CB8AC3E}">
        <p14:creationId xmlns:p14="http://schemas.microsoft.com/office/powerpoint/2010/main" val="303878886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Marcador de posición de imagen 11" descr="Imagen en blanco y negro">
            <a:extLst>
              <a:ext uri="{FF2B5EF4-FFF2-40B4-BE49-F238E27FC236}">
                <a16:creationId xmlns:a16="http://schemas.microsoft.com/office/drawing/2014/main" id="{616419AE-0FC1-B6F5-A3D6-D5B249750254}"/>
              </a:ext>
            </a:extLst>
          </p:cNvPr>
          <p:cNvPicPr>
            <a:picLocks noGrp="1" noChangeAspect="1"/>
          </p:cNvPicPr>
          <p:nvPr>
            <p:ph type="pic" idx="11"/>
          </p:nvPr>
        </p:nvPicPr>
        <p:blipFill>
          <a:blip r:embed="rId2">
            <a:extLst>
              <a:ext uri="{28A0092B-C50C-407E-A947-70E740481C1C}">
                <a14:useLocalDpi xmlns:a14="http://schemas.microsoft.com/office/drawing/2010/main" val="0"/>
              </a:ext>
            </a:extLst>
          </a:blip>
          <a:srcRect t="5984" b="5984"/>
          <a:stretch>
            <a:fillRect/>
          </a:stretch>
        </p:blipFill>
        <p:spPr/>
      </p:pic>
      <p:sp>
        <p:nvSpPr>
          <p:cNvPr id="3" name="CuadroTexto 2">
            <a:extLst>
              <a:ext uri="{FF2B5EF4-FFF2-40B4-BE49-F238E27FC236}">
                <a16:creationId xmlns:a16="http://schemas.microsoft.com/office/drawing/2014/main" id="{4FA5DEA9-94D0-2BE4-18FA-F93147AED449}"/>
              </a:ext>
            </a:extLst>
          </p:cNvPr>
          <p:cNvSpPr txBox="1"/>
          <p:nvPr/>
        </p:nvSpPr>
        <p:spPr>
          <a:xfrm>
            <a:off x="190499" y="114692"/>
            <a:ext cx="7763329" cy="523220"/>
          </a:xfrm>
          <a:prstGeom prst="rect">
            <a:avLst/>
          </a:prstGeom>
          <a:noFill/>
        </p:spPr>
        <p:txBody>
          <a:bodyPr wrap="square">
            <a:spAutoFit/>
          </a:bodyPr>
          <a:lstStyle/>
          <a:p>
            <a:pPr algn="l"/>
            <a:r>
              <a:rPr lang="es-MX" sz="2800" b="0" i="0" dirty="0">
                <a:solidFill>
                  <a:srgbClr val="333333"/>
                </a:solidFill>
                <a:effectLst/>
                <a:latin typeface="Arial" panose="020B0604020202020204" pitchFamily="34" charset="0"/>
              </a:rPr>
              <a:t>SQLite : Base de datos desde Python</a:t>
            </a:r>
          </a:p>
        </p:txBody>
      </p:sp>
      <p:sp>
        <p:nvSpPr>
          <p:cNvPr id="4" name="CuadroTexto 3">
            <a:extLst>
              <a:ext uri="{FF2B5EF4-FFF2-40B4-BE49-F238E27FC236}">
                <a16:creationId xmlns:a16="http://schemas.microsoft.com/office/drawing/2014/main" id="{82EE2B39-7C59-F184-F3E3-1AFE2AE3492A}"/>
              </a:ext>
            </a:extLst>
          </p:cNvPr>
          <p:cNvSpPr txBox="1"/>
          <p:nvPr/>
        </p:nvSpPr>
        <p:spPr>
          <a:xfrm>
            <a:off x="6799938" y="3248629"/>
            <a:ext cx="1559723" cy="307777"/>
          </a:xfrm>
          <a:prstGeom prst="rect">
            <a:avLst/>
          </a:prstGeom>
          <a:solidFill>
            <a:schemeClr val="accent1"/>
          </a:solidFill>
          <a:ln>
            <a:solidFill>
              <a:schemeClr val="accent1"/>
            </a:solidFill>
          </a:ln>
        </p:spPr>
        <p:txBody>
          <a:bodyPr wrap="square">
            <a:spAutoFit/>
          </a:bodyPr>
          <a:lstStyle/>
          <a:p>
            <a:pPr algn="ctr"/>
            <a:r>
              <a:rPr lang="es-MX" sz="1400" dirty="0">
                <a:solidFill>
                  <a:schemeClr val="accent1">
                    <a:lumMod val="75000"/>
                  </a:schemeClr>
                </a:solidFill>
              </a:rPr>
              <a:t>Acceso al </a:t>
            </a:r>
            <a:r>
              <a:rPr lang="es-MX" sz="1400" dirty="0">
                <a:solidFill>
                  <a:schemeClr val="bg1"/>
                </a:solidFill>
                <a:hlinkClick r:id="rId3" action="ppaction://hlinkfile"/>
              </a:rPr>
              <a:t>IDLE</a:t>
            </a:r>
            <a:endParaRPr lang="es-AR" sz="1400" dirty="0"/>
          </a:p>
        </p:txBody>
      </p:sp>
      <p:pic>
        <p:nvPicPr>
          <p:cNvPr id="13" name="Imagen 12">
            <a:extLst>
              <a:ext uri="{FF2B5EF4-FFF2-40B4-BE49-F238E27FC236}">
                <a16:creationId xmlns:a16="http://schemas.microsoft.com/office/drawing/2014/main" id="{C8648B35-4F12-B49D-8F57-6F0792835852}"/>
              </a:ext>
            </a:extLst>
          </p:cNvPr>
          <p:cNvPicPr>
            <a:picLocks noChangeAspect="1"/>
          </p:cNvPicPr>
          <p:nvPr/>
        </p:nvPicPr>
        <p:blipFill>
          <a:blip r:embed="rId4"/>
          <a:stretch>
            <a:fillRect/>
          </a:stretch>
        </p:blipFill>
        <p:spPr>
          <a:xfrm>
            <a:off x="10951203" y="6392574"/>
            <a:ext cx="914400" cy="254336"/>
          </a:xfrm>
          <a:prstGeom prst="rect">
            <a:avLst/>
          </a:prstGeom>
        </p:spPr>
      </p:pic>
      <p:sp>
        <p:nvSpPr>
          <p:cNvPr id="5" name="CuadroTexto 4">
            <a:extLst>
              <a:ext uri="{FF2B5EF4-FFF2-40B4-BE49-F238E27FC236}">
                <a16:creationId xmlns:a16="http://schemas.microsoft.com/office/drawing/2014/main" id="{D265D574-3EED-828B-212F-B40B7408A387}"/>
              </a:ext>
            </a:extLst>
          </p:cNvPr>
          <p:cNvSpPr txBox="1"/>
          <p:nvPr/>
        </p:nvSpPr>
        <p:spPr>
          <a:xfrm>
            <a:off x="301169" y="1117533"/>
            <a:ext cx="6197600" cy="461665"/>
          </a:xfrm>
          <a:prstGeom prst="rect">
            <a:avLst/>
          </a:prstGeom>
          <a:noFill/>
        </p:spPr>
        <p:txBody>
          <a:bodyPr wrap="square">
            <a:spAutoFit/>
          </a:bodyPr>
          <a:lstStyle/>
          <a:p>
            <a:r>
              <a:rPr lang="es-MX" sz="1200" dirty="0"/>
              <a:t>Implementaremos un programa que solicite el ingreso del código de un producto y luego nos muestre su descripción y precio.</a:t>
            </a:r>
            <a:endParaRPr lang="es-MX" sz="1200" dirty="0">
              <a:solidFill>
                <a:srgbClr val="333333"/>
              </a:solidFill>
              <a:latin typeface="Arial" panose="020B0604020202020204" pitchFamily="34" charset="0"/>
            </a:endParaRPr>
          </a:p>
        </p:txBody>
      </p:sp>
      <p:sp>
        <p:nvSpPr>
          <p:cNvPr id="6" name="CuadroTexto 5">
            <a:extLst>
              <a:ext uri="{FF2B5EF4-FFF2-40B4-BE49-F238E27FC236}">
                <a16:creationId xmlns:a16="http://schemas.microsoft.com/office/drawing/2014/main" id="{8D7D2DDA-349D-66B8-9AED-A242C26F0273}"/>
              </a:ext>
            </a:extLst>
          </p:cNvPr>
          <p:cNvSpPr txBox="1"/>
          <p:nvPr/>
        </p:nvSpPr>
        <p:spPr>
          <a:xfrm>
            <a:off x="301169" y="690403"/>
            <a:ext cx="6096000" cy="369332"/>
          </a:xfrm>
          <a:prstGeom prst="rect">
            <a:avLst/>
          </a:prstGeom>
          <a:noFill/>
        </p:spPr>
        <p:txBody>
          <a:bodyPr wrap="square">
            <a:spAutoFit/>
          </a:bodyPr>
          <a:lstStyle/>
          <a:p>
            <a:pPr algn="l"/>
            <a:r>
              <a:rPr lang="es-MX" b="1" i="0" dirty="0">
                <a:solidFill>
                  <a:srgbClr val="333333"/>
                </a:solidFill>
                <a:effectLst/>
                <a:latin typeface="Arial" panose="020B0604020202020204" pitchFamily="34" charset="0"/>
              </a:rPr>
              <a:t>Recuperar una fila de una tabla.</a:t>
            </a:r>
          </a:p>
        </p:txBody>
      </p:sp>
      <p:sp>
        <p:nvSpPr>
          <p:cNvPr id="8" name="CuadroTexto 7">
            <a:extLst>
              <a:ext uri="{FF2B5EF4-FFF2-40B4-BE49-F238E27FC236}">
                <a16:creationId xmlns:a16="http://schemas.microsoft.com/office/drawing/2014/main" id="{52036B3B-1B4D-49A6-C8F7-49471EDC9D37}"/>
              </a:ext>
            </a:extLst>
          </p:cNvPr>
          <p:cNvSpPr txBox="1"/>
          <p:nvPr/>
        </p:nvSpPr>
        <p:spPr>
          <a:xfrm>
            <a:off x="301169" y="1695245"/>
            <a:ext cx="6197600" cy="2308324"/>
          </a:xfrm>
          <a:prstGeom prst="rect">
            <a:avLst/>
          </a:prstGeom>
          <a:solidFill>
            <a:schemeClr val="tx1">
              <a:lumMod val="75000"/>
              <a:lumOff val="25000"/>
            </a:schemeClr>
          </a:solidFill>
        </p:spPr>
        <p:txBody>
          <a:bodyPr wrap="square">
            <a:spAutoFit/>
          </a:bodyPr>
          <a:lstStyle/>
          <a:p>
            <a:r>
              <a:rPr lang="es-AR" sz="1200" b="0" dirty="0" err="1">
                <a:solidFill>
                  <a:srgbClr val="C586C0"/>
                </a:solidFill>
                <a:effectLst/>
                <a:latin typeface="Consolas" panose="020B0609020204030204" pitchFamily="49" charset="0"/>
              </a:rPr>
              <a:t>import</a:t>
            </a:r>
            <a:r>
              <a:rPr lang="es-AR" sz="1200" b="0" dirty="0">
                <a:solidFill>
                  <a:srgbClr val="D4D4D4"/>
                </a:solidFill>
                <a:effectLst/>
                <a:latin typeface="Consolas" panose="020B0609020204030204" pitchFamily="49" charset="0"/>
              </a:rPr>
              <a:t> </a:t>
            </a:r>
            <a:r>
              <a:rPr lang="es-AR" sz="1200" b="0" dirty="0">
                <a:solidFill>
                  <a:srgbClr val="4EC9B0"/>
                </a:solidFill>
                <a:effectLst/>
                <a:latin typeface="Consolas" panose="020B0609020204030204" pitchFamily="49" charset="0"/>
              </a:rPr>
              <a:t>sqlite3</a:t>
            </a:r>
            <a:endParaRPr lang="es-AR" sz="1200" b="0" dirty="0">
              <a:solidFill>
                <a:srgbClr val="D4D4D4"/>
              </a:solidFill>
              <a:effectLst/>
              <a:latin typeface="Consolas" panose="020B0609020204030204" pitchFamily="49" charset="0"/>
            </a:endParaRPr>
          </a:p>
          <a:p>
            <a:br>
              <a:rPr lang="es-AR" sz="1200" b="0" dirty="0">
                <a:solidFill>
                  <a:srgbClr val="D4D4D4"/>
                </a:solidFill>
                <a:effectLst/>
                <a:latin typeface="Consolas" panose="020B0609020204030204" pitchFamily="49" charset="0"/>
              </a:rPr>
            </a:br>
            <a:r>
              <a:rPr lang="es-AR" sz="1200" b="0" dirty="0" err="1">
                <a:solidFill>
                  <a:srgbClr val="9CDCFE"/>
                </a:solidFill>
                <a:effectLst/>
                <a:latin typeface="Consolas" panose="020B0609020204030204" pitchFamily="49" charset="0"/>
              </a:rPr>
              <a:t>conexion</a:t>
            </a:r>
            <a:r>
              <a:rPr lang="es-AR" sz="1200" b="0" dirty="0">
                <a:solidFill>
                  <a:srgbClr val="D4D4D4"/>
                </a:solidFill>
                <a:effectLst/>
                <a:latin typeface="Consolas" panose="020B0609020204030204" pitchFamily="49" charset="0"/>
              </a:rPr>
              <a:t>=</a:t>
            </a:r>
            <a:r>
              <a:rPr lang="es-AR" sz="1200" b="0" dirty="0">
                <a:solidFill>
                  <a:srgbClr val="4EC9B0"/>
                </a:solidFill>
                <a:effectLst/>
                <a:latin typeface="Consolas" panose="020B0609020204030204" pitchFamily="49" charset="0"/>
              </a:rPr>
              <a:t>sqlite3</a:t>
            </a:r>
            <a:r>
              <a:rPr lang="es-AR" sz="1200" b="0" dirty="0">
                <a:solidFill>
                  <a:srgbClr val="D4D4D4"/>
                </a:solidFill>
                <a:effectLst/>
                <a:latin typeface="Consolas" panose="020B0609020204030204" pitchFamily="49" charset="0"/>
              </a:rPr>
              <a:t>.</a:t>
            </a:r>
            <a:r>
              <a:rPr lang="es-AR" sz="1200" b="0" dirty="0">
                <a:solidFill>
                  <a:srgbClr val="DCDCAA"/>
                </a:solidFill>
                <a:effectLst/>
                <a:latin typeface="Consolas" panose="020B0609020204030204" pitchFamily="49" charset="0"/>
              </a:rPr>
              <a:t>connect</a:t>
            </a:r>
            <a:r>
              <a:rPr lang="es-AR" sz="1200" b="0" dirty="0">
                <a:solidFill>
                  <a:srgbClr val="D4D4D4"/>
                </a:solidFill>
                <a:effectLst/>
                <a:latin typeface="Consolas" panose="020B0609020204030204" pitchFamily="49" charset="0"/>
              </a:rPr>
              <a:t>(</a:t>
            </a:r>
            <a:r>
              <a:rPr lang="es-AR" sz="1200" b="0" dirty="0">
                <a:solidFill>
                  <a:srgbClr val="CE9178"/>
                </a:solidFill>
                <a:effectLst/>
                <a:latin typeface="Consolas" panose="020B0609020204030204" pitchFamily="49" charset="0"/>
              </a:rPr>
              <a:t>"bd1.db"</a:t>
            </a:r>
            <a:r>
              <a:rPr lang="es-AR" sz="1200" b="0" dirty="0">
                <a:solidFill>
                  <a:srgbClr val="D4D4D4"/>
                </a:solidFill>
                <a:effectLst/>
                <a:latin typeface="Consolas" panose="020B0609020204030204" pitchFamily="49" charset="0"/>
              </a:rPr>
              <a:t>)</a:t>
            </a:r>
          </a:p>
          <a:p>
            <a:r>
              <a:rPr lang="es-AR" sz="1200" b="0" dirty="0" err="1">
                <a:solidFill>
                  <a:srgbClr val="9CDCFE"/>
                </a:solidFill>
                <a:effectLst/>
                <a:latin typeface="Consolas" panose="020B0609020204030204" pitchFamily="49" charset="0"/>
              </a:rPr>
              <a:t>codigo</a:t>
            </a:r>
            <a:r>
              <a:rPr lang="es-AR" sz="1200" b="0" dirty="0">
                <a:solidFill>
                  <a:srgbClr val="D4D4D4"/>
                </a:solidFill>
                <a:effectLst/>
                <a:latin typeface="Consolas" panose="020B0609020204030204" pitchFamily="49" charset="0"/>
              </a:rPr>
              <a:t>=</a:t>
            </a:r>
            <a:r>
              <a:rPr lang="es-AR" sz="1200" b="0" dirty="0" err="1">
                <a:solidFill>
                  <a:srgbClr val="4EC9B0"/>
                </a:solidFill>
                <a:effectLst/>
                <a:latin typeface="Consolas" panose="020B0609020204030204" pitchFamily="49" charset="0"/>
              </a:rPr>
              <a:t>int</a:t>
            </a:r>
            <a:r>
              <a:rPr lang="es-AR" sz="1200" b="0" dirty="0">
                <a:solidFill>
                  <a:srgbClr val="D4D4D4"/>
                </a:solidFill>
                <a:effectLst/>
                <a:latin typeface="Consolas" panose="020B0609020204030204" pitchFamily="49" charset="0"/>
              </a:rPr>
              <a:t>(</a:t>
            </a:r>
            <a:r>
              <a:rPr lang="es-AR" sz="1200" b="0" dirty="0">
                <a:solidFill>
                  <a:srgbClr val="DCDCAA"/>
                </a:solidFill>
                <a:effectLst/>
                <a:latin typeface="Consolas" panose="020B0609020204030204" pitchFamily="49" charset="0"/>
              </a:rPr>
              <a:t>input</a:t>
            </a:r>
            <a:r>
              <a:rPr lang="es-AR" sz="1200" b="0" dirty="0">
                <a:solidFill>
                  <a:srgbClr val="D4D4D4"/>
                </a:solidFill>
                <a:effectLst/>
                <a:latin typeface="Consolas" panose="020B0609020204030204" pitchFamily="49" charset="0"/>
              </a:rPr>
              <a:t>(</a:t>
            </a:r>
            <a:r>
              <a:rPr lang="es-AR" sz="1200" b="0" dirty="0">
                <a:solidFill>
                  <a:srgbClr val="CE9178"/>
                </a:solidFill>
                <a:effectLst/>
                <a:latin typeface="Consolas" panose="020B0609020204030204" pitchFamily="49" charset="0"/>
              </a:rPr>
              <a:t>"Ingrese el código de un artículo:"</a:t>
            </a:r>
            <a:r>
              <a:rPr lang="es-AR" sz="1200" b="0" dirty="0">
                <a:solidFill>
                  <a:srgbClr val="D4D4D4"/>
                </a:solidFill>
                <a:effectLst/>
                <a:latin typeface="Consolas" panose="020B0609020204030204" pitchFamily="49" charset="0"/>
              </a:rPr>
              <a:t>))</a:t>
            </a:r>
          </a:p>
          <a:p>
            <a:r>
              <a:rPr lang="es-AR" sz="1200" b="0" dirty="0">
                <a:solidFill>
                  <a:srgbClr val="9CDCFE"/>
                </a:solidFill>
                <a:effectLst/>
                <a:latin typeface="Consolas" panose="020B0609020204030204" pitchFamily="49" charset="0"/>
              </a:rPr>
              <a:t>cursor</a:t>
            </a:r>
            <a:r>
              <a:rPr lang="es-AR" sz="1200" b="0" dirty="0">
                <a:solidFill>
                  <a:srgbClr val="D4D4D4"/>
                </a:solidFill>
                <a:effectLst/>
                <a:latin typeface="Consolas" panose="020B0609020204030204" pitchFamily="49" charset="0"/>
              </a:rPr>
              <a:t>=</a:t>
            </a:r>
            <a:r>
              <a:rPr lang="es-AR" sz="1200" b="0" dirty="0" err="1">
                <a:solidFill>
                  <a:srgbClr val="9CDCFE"/>
                </a:solidFill>
                <a:effectLst/>
                <a:latin typeface="Consolas" panose="020B0609020204030204" pitchFamily="49" charset="0"/>
              </a:rPr>
              <a:t>conexion</a:t>
            </a:r>
            <a:r>
              <a:rPr lang="es-AR" sz="1200" b="0" dirty="0" err="1">
                <a:solidFill>
                  <a:srgbClr val="D4D4D4"/>
                </a:solidFill>
                <a:effectLst/>
                <a:latin typeface="Consolas" panose="020B0609020204030204" pitchFamily="49" charset="0"/>
              </a:rPr>
              <a:t>.</a:t>
            </a:r>
            <a:r>
              <a:rPr lang="es-AR" sz="1200" b="0" dirty="0" err="1">
                <a:solidFill>
                  <a:srgbClr val="DCDCAA"/>
                </a:solidFill>
                <a:effectLst/>
                <a:latin typeface="Consolas" panose="020B0609020204030204" pitchFamily="49" charset="0"/>
              </a:rPr>
              <a:t>execute</a:t>
            </a:r>
            <a:r>
              <a:rPr lang="es-AR" sz="1200" b="0" dirty="0">
                <a:solidFill>
                  <a:srgbClr val="D4D4D4"/>
                </a:solidFill>
                <a:effectLst/>
                <a:latin typeface="Consolas" panose="020B0609020204030204" pitchFamily="49" charset="0"/>
              </a:rPr>
              <a:t>(</a:t>
            </a:r>
            <a:r>
              <a:rPr lang="es-AR" sz="1200" b="0" dirty="0">
                <a:solidFill>
                  <a:srgbClr val="CE9178"/>
                </a:solidFill>
                <a:effectLst/>
                <a:latin typeface="Consolas" panose="020B0609020204030204" pitchFamily="49" charset="0"/>
              </a:rPr>
              <a:t>"</a:t>
            </a:r>
            <a:r>
              <a:rPr lang="es-AR" sz="1200" b="0" dirty="0" err="1">
                <a:solidFill>
                  <a:srgbClr val="CE9178"/>
                </a:solidFill>
                <a:effectLst/>
                <a:latin typeface="Consolas" panose="020B0609020204030204" pitchFamily="49" charset="0"/>
              </a:rPr>
              <a:t>select</a:t>
            </a:r>
            <a:r>
              <a:rPr lang="es-AR" sz="1200" b="0" dirty="0">
                <a:solidFill>
                  <a:srgbClr val="CE9178"/>
                </a:solidFill>
                <a:effectLst/>
                <a:latin typeface="Consolas" panose="020B0609020204030204" pitchFamily="49" charset="0"/>
              </a:rPr>
              <a:t> </a:t>
            </a:r>
            <a:r>
              <a:rPr lang="es-AR" sz="1200" b="0" dirty="0" err="1">
                <a:solidFill>
                  <a:srgbClr val="CE9178"/>
                </a:solidFill>
                <a:effectLst/>
                <a:latin typeface="Consolas" panose="020B0609020204030204" pitchFamily="49" charset="0"/>
              </a:rPr>
              <a:t>descripcion,precio</a:t>
            </a:r>
            <a:r>
              <a:rPr lang="es-AR" sz="1200" b="0" dirty="0">
                <a:solidFill>
                  <a:srgbClr val="CE9178"/>
                </a:solidFill>
                <a:effectLst/>
                <a:latin typeface="Consolas" panose="020B0609020204030204" pitchFamily="49" charset="0"/>
              </a:rPr>
              <a:t> </a:t>
            </a:r>
            <a:r>
              <a:rPr lang="es-AR" sz="1200" b="0" dirty="0" err="1">
                <a:solidFill>
                  <a:srgbClr val="CE9178"/>
                </a:solidFill>
                <a:effectLst/>
                <a:latin typeface="Consolas" panose="020B0609020204030204" pitchFamily="49" charset="0"/>
              </a:rPr>
              <a:t>from</a:t>
            </a:r>
            <a:r>
              <a:rPr lang="es-AR" sz="1200" b="0" dirty="0">
                <a:solidFill>
                  <a:srgbClr val="CE9178"/>
                </a:solidFill>
                <a:effectLst/>
                <a:latin typeface="Consolas" panose="020B0609020204030204" pitchFamily="49" charset="0"/>
              </a:rPr>
              <a:t> </a:t>
            </a:r>
            <a:r>
              <a:rPr lang="es-AR" sz="1200" b="0" dirty="0" err="1">
                <a:solidFill>
                  <a:srgbClr val="CE9178"/>
                </a:solidFill>
                <a:effectLst/>
                <a:latin typeface="Consolas" panose="020B0609020204030204" pitchFamily="49" charset="0"/>
              </a:rPr>
              <a:t>articulos</a:t>
            </a:r>
            <a:r>
              <a:rPr lang="es-AR" sz="1200" b="0" dirty="0">
                <a:solidFill>
                  <a:srgbClr val="CE9178"/>
                </a:solidFill>
                <a:effectLst/>
                <a:latin typeface="Consolas" panose="020B0609020204030204" pitchFamily="49" charset="0"/>
              </a:rPr>
              <a:t> </a:t>
            </a:r>
            <a:r>
              <a:rPr lang="es-AR" sz="1200" b="0" dirty="0" err="1">
                <a:solidFill>
                  <a:srgbClr val="CE9178"/>
                </a:solidFill>
                <a:effectLst/>
                <a:latin typeface="Consolas" panose="020B0609020204030204" pitchFamily="49" charset="0"/>
              </a:rPr>
              <a:t>where</a:t>
            </a:r>
            <a:r>
              <a:rPr lang="es-AR" sz="1200" b="0" dirty="0">
                <a:solidFill>
                  <a:srgbClr val="CE9178"/>
                </a:solidFill>
                <a:effectLst/>
                <a:latin typeface="Consolas" panose="020B0609020204030204" pitchFamily="49" charset="0"/>
              </a:rPr>
              <a:t> </a:t>
            </a:r>
            <a:r>
              <a:rPr lang="es-AR" sz="1200" b="0" dirty="0" err="1">
                <a:solidFill>
                  <a:srgbClr val="CE9178"/>
                </a:solidFill>
                <a:effectLst/>
                <a:latin typeface="Consolas" panose="020B0609020204030204" pitchFamily="49" charset="0"/>
              </a:rPr>
              <a:t>codigo</a:t>
            </a:r>
            <a:r>
              <a:rPr lang="es-AR" sz="1200" b="0" dirty="0">
                <a:solidFill>
                  <a:srgbClr val="CE9178"/>
                </a:solidFill>
                <a:effectLst/>
                <a:latin typeface="Consolas" panose="020B0609020204030204" pitchFamily="49" charset="0"/>
              </a:rPr>
              <a:t>=?"</a:t>
            </a:r>
            <a:r>
              <a:rPr lang="es-AR" sz="1200" b="0" dirty="0">
                <a:solidFill>
                  <a:srgbClr val="D4D4D4"/>
                </a:solidFill>
                <a:effectLst/>
                <a:latin typeface="Consolas" panose="020B0609020204030204" pitchFamily="49" charset="0"/>
              </a:rPr>
              <a:t>, (</a:t>
            </a:r>
            <a:r>
              <a:rPr lang="es-AR" sz="1200" b="0" dirty="0" err="1">
                <a:solidFill>
                  <a:srgbClr val="9CDCFE"/>
                </a:solidFill>
                <a:effectLst/>
                <a:latin typeface="Consolas" panose="020B0609020204030204" pitchFamily="49" charset="0"/>
              </a:rPr>
              <a:t>codigo</a:t>
            </a:r>
            <a:r>
              <a:rPr lang="es-AR" sz="1200" b="0" dirty="0">
                <a:solidFill>
                  <a:srgbClr val="D4D4D4"/>
                </a:solidFill>
                <a:effectLst/>
                <a:latin typeface="Consolas" panose="020B0609020204030204" pitchFamily="49" charset="0"/>
              </a:rPr>
              <a:t>, ))</a:t>
            </a:r>
          </a:p>
          <a:p>
            <a:r>
              <a:rPr lang="es-AR" sz="1200" b="0" dirty="0">
                <a:solidFill>
                  <a:srgbClr val="9CDCFE"/>
                </a:solidFill>
                <a:effectLst/>
                <a:latin typeface="Consolas" panose="020B0609020204030204" pitchFamily="49" charset="0"/>
              </a:rPr>
              <a:t>fila</a:t>
            </a:r>
            <a:r>
              <a:rPr lang="es-AR" sz="1200" b="0" dirty="0">
                <a:solidFill>
                  <a:srgbClr val="D4D4D4"/>
                </a:solidFill>
                <a:effectLst/>
                <a:latin typeface="Consolas" panose="020B0609020204030204" pitchFamily="49" charset="0"/>
              </a:rPr>
              <a:t>=</a:t>
            </a:r>
            <a:r>
              <a:rPr lang="es-AR" sz="1200" b="0" dirty="0" err="1">
                <a:solidFill>
                  <a:srgbClr val="9CDCFE"/>
                </a:solidFill>
                <a:effectLst/>
                <a:latin typeface="Consolas" panose="020B0609020204030204" pitchFamily="49" charset="0"/>
              </a:rPr>
              <a:t>cursor</a:t>
            </a:r>
            <a:r>
              <a:rPr lang="es-AR" sz="1200" b="0" dirty="0" err="1">
                <a:solidFill>
                  <a:srgbClr val="D4D4D4"/>
                </a:solidFill>
                <a:effectLst/>
                <a:latin typeface="Consolas" panose="020B0609020204030204" pitchFamily="49" charset="0"/>
              </a:rPr>
              <a:t>.</a:t>
            </a:r>
            <a:r>
              <a:rPr lang="es-AR" sz="1200" b="0" dirty="0" err="1">
                <a:solidFill>
                  <a:srgbClr val="DCDCAA"/>
                </a:solidFill>
                <a:effectLst/>
                <a:latin typeface="Consolas" panose="020B0609020204030204" pitchFamily="49" charset="0"/>
              </a:rPr>
              <a:t>fetchone</a:t>
            </a:r>
            <a:r>
              <a:rPr lang="es-AR" sz="1200" b="0" dirty="0">
                <a:solidFill>
                  <a:srgbClr val="D4D4D4"/>
                </a:solidFill>
                <a:effectLst/>
                <a:latin typeface="Consolas" panose="020B0609020204030204" pitchFamily="49" charset="0"/>
              </a:rPr>
              <a:t>()</a:t>
            </a:r>
          </a:p>
          <a:p>
            <a:r>
              <a:rPr lang="es-AR" sz="1200" b="0" dirty="0" err="1">
                <a:solidFill>
                  <a:srgbClr val="C586C0"/>
                </a:solidFill>
                <a:effectLst/>
                <a:latin typeface="Consolas" panose="020B0609020204030204" pitchFamily="49" charset="0"/>
              </a:rPr>
              <a:t>if</a:t>
            </a:r>
            <a:r>
              <a:rPr lang="es-AR" sz="1200" b="0" dirty="0">
                <a:solidFill>
                  <a:srgbClr val="D4D4D4"/>
                </a:solidFill>
                <a:effectLst/>
                <a:latin typeface="Consolas" panose="020B0609020204030204" pitchFamily="49" charset="0"/>
              </a:rPr>
              <a:t> </a:t>
            </a:r>
            <a:r>
              <a:rPr lang="es-AR" sz="1200" b="0" dirty="0">
                <a:solidFill>
                  <a:srgbClr val="9CDCFE"/>
                </a:solidFill>
                <a:effectLst/>
                <a:latin typeface="Consolas" panose="020B0609020204030204" pitchFamily="49" charset="0"/>
              </a:rPr>
              <a:t>fila</a:t>
            </a:r>
            <a:r>
              <a:rPr lang="es-AR" sz="1200" b="0" dirty="0">
                <a:solidFill>
                  <a:srgbClr val="D4D4D4"/>
                </a:solidFill>
                <a:effectLst/>
                <a:latin typeface="Consolas" panose="020B0609020204030204" pitchFamily="49" charset="0"/>
              </a:rPr>
              <a:t>!=</a:t>
            </a:r>
            <a:r>
              <a:rPr lang="es-AR" sz="1200" b="0" dirty="0" err="1">
                <a:solidFill>
                  <a:srgbClr val="569CD6"/>
                </a:solidFill>
                <a:effectLst/>
                <a:latin typeface="Consolas" panose="020B0609020204030204" pitchFamily="49" charset="0"/>
              </a:rPr>
              <a:t>None</a:t>
            </a:r>
            <a:r>
              <a:rPr lang="es-AR" sz="1200" b="0" dirty="0">
                <a:solidFill>
                  <a:srgbClr val="D4D4D4"/>
                </a:solidFill>
                <a:effectLst/>
                <a:latin typeface="Consolas" panose="020B0609020204030204" pitchFamily="49" charset="0"/>
              </a:rPr>
              <a:t>:</a:t>
            </a:r>
          </a:p>
          <a:p>
            <a:r>
              <a:rPr lang="es-AR" sz="1200" b="0" dirty="0">
                <a:solidFill>
                  <a:srgbClr val="D4D4D4"/>
                </a:solidFill>
                <a:effectLst/>
                <a:latin typeface="Consolas" panose="020B0609020204030204" pitchFamily="49" charset="0"/>
              </a:rPr>
              <a:t>    </a:t>
            </a:r>
            <a:r>
              <a:rPr lang="es-AR" sz="1200" b="0" dirty="0" err="1">
                <a:solidFill>
                  <a:srgbClr val="DCDCAA"/>
                </a:solidFill>
                <a:effectLst/>
                <a:latin typeface="Consolas" panose="020B0609020204030204" pitchFamily="49" charset="0"/>
              </a:rPr>
              <a:t>print</a:t>
            </a:r>
            <a:r>
              <a:rPr lang="es-AR" sz="1200" b="0" dirty="0">
                <a:solidFill>
                  <a:srgbClr val="D4D4D4"/>
                </a:solidFill>
                <a:effectLst/>
                <a:latin typeface="Consolas" panose="020B0609020204030204" pitchFamily="49" charset="0"/>
              </a:rPr>
              <a:t>(</a:t>
            </a:r>
            <a:r>
              <a:rPr lang="es-AR" sz="1200" b="0" dirty="0">
                <a:solidFill>
                  <a:srgbClr val="9CDCFE"/>
                </a:solidFill>
                <a:effectLst/>
                <a:latin typeface="Consolas" panose="020B0609020204030204" pitchFamily="49" charset="0"/>
              </a:rPr>
              <a:t>fila</a:t>
            </a:r>
            <a:r>
              <a:rPr lang="es-AR" sz="1200" b="0" dirty="0">
                <a:solidFill>
                  <a:srgbClr val="D4D4D4"/>
                </a:solidFill>
                <a:effectLst/>
                <a:latin typeface="Consolas" panose="020B0609020204030204" pitchFamily="49" charset="0"/>
              </a:rPr>
              <a:t>)</a:t>
            </a:r>
          </a:p>
          <a:p>
            <a:r>
              <a:rPr lang="es-AR" sz="1200" b="0" dirty="0" err="1">
                <a:solidFill>
                  <a:srgbClr val="C586C0"/>
                </a:solidFill>
                <a:effectLst/>
                <a:latin typeface="Consolas" panose="020B0609020204030204" pitchFamily="49" charset="0"/>
              </a:rPr>
              <a:t>else</a:t>
            </a:r>
            <a:r>
              <a:rPr lang="es-AR" sz="1200" b="0" dirty="0">
                <a:solidFill>
                  <a:srgbClr val="D4D4D4"/>
                </a:solidFill>
                <a:effectLst/>
                <a:latin typeface="Consolas" panose="020B0609020204030204" pitchFamily="49" charset="0"/>
              </a:rPr>
              <a:t>:</a:t>
            </a:r>
          </a:p>
          <a:p>
            <a:r>
              <a:rPr lang="es-AR" sz="1200" b="0" dirty="0">
                <a:solidFill>
                  <a:srgbClr val="D4D4D4"/>
                </a:solidFill>
                <a:effectLst/>
                <a:latin typeface="Consolas" panose="020B0609020204030204" pitchFamily="49" charset="0"/>
              </a:rPr>
              <a:t>    </a:t>
            </a:r>
            <a:r>
              <a:rPr lang="es-AR" sz="1200" b="0" dirty="0" err="1">
                <a:solidFill>
                  <a:srgbClr val="DCDCAA"/>
                </a:solidFill>
                <a:effectLst/>
                <a:latin typeface="Consolas" panose="020B0609020204030204" pitchFamily="49" charset="0"/>
              </a:rPr>
              <a:t>print</a:t>
            </a:r>
            <a:r>
              <a:rPr lang="es-AR" sz="1200" b="0" dirty="0">
                <a:solidFill>
                  <a:srgbClr val="D4D4D4"/>
                </a:solidFill>
                <a:effectLst/>
                <a:latin typeface="Consolas" panose="020B0609020204030204" pitchFamily="49" charset="0"/>
              </a:rPr>
              <a:t>(</a:t>
            </a:r>
            <a:r>
              <a:rPr lang="es-AR" sz="1200" b="0" dirty="0">
                <a:solidFill>
                  <a:srgbClr val="CE9178"/>
                </a:solidFill>
                <a:effectLst/>
                <a:latin typeface="Consolas" panose="020B0609020204030204" pitchFamily="49" charset="0"/>
              </a:rPr>
              <a:t>"No existe un artículo con dicho código."</a:t>
            </a:r>
            <a:r>
              <a:rPr lang="es-AR" sz="1200" b="0" dirty="0">
                <a:solidFill>
                  <a:srgbClr val="D4D4D4"/>
                </a:solidFill>
                <a:effectLst/>
                <a:latin typeface="Consolas" panose="020B0609020204030204" pitchFamily="49" charset="0"/>
              </a:rPr>
              <a:t>)</a:t>
            </a:r>
          </a:p>
          <a:p>
            <a:r>
              <a:rPr lang="es-AR" sz="1200" b="0" dirty="0" err="1">
                <a:solidFill>
                  <a:srgbClr val="9CDCFE"/>
                </a:solidFill>
                <a:effectLst/>
                <a:latin typeface="Consolas" panose="020B0609020204030204" pitchFamily="49" charset="0"/>
              </a:rPr>
              <a:t>conexion</a:t>
            </a:r>
            <a:r>
              <a:rPr lang="es-AR" sz="1200" b="0" dirty="0" err="1">
                <a:solidFill>
                  <a:srgbClr val="D4D4D4"/>
                </a:solidFill>
                <a:effectLst/>
                <a:latin typeface="Consolas" panose="020B0609020204030204" pitchFamily="49" charset="0"/>
              </a:rPr>
              <a:t>.</a:t>
            </a:r>
            <a:r>
              <a:rPr lang="es-AR" sz="1200" b="0" dirty="0" err="1">
                <a:solidFill>
                  <a:srgbClr val="DCDCAA"/>
                </a:solidFill>
                <a:effectLst/>
                <a:latin typeface="Consolas" panose="020B0609020204030204" pitchFamily="49" charset="0"/>
              </a:rPr>
              <a:t>close</a:t>
            </a:r>
            <a:r>
              <a:rPr lang="es-AR" sz="1200" b="0" dirty="0">
                <a:solidFill>
                  <a:srgbClr val="D4D4D4"/>
                </a:solidFill>
                <a:effectLst/>
                <a:latin typeface="Consolas" panose="020B0609020204030204" pitchFamily="49" charset="0"/>
              </a:rPr>
              <a:t>()</a:t>
            </a:r>
          </a:p>
        </p:txBody>
      </p:sp>
      <p:sp>
        <p:nvSpPr>
          <p:cNvPr id="11" name="CuadroTexto 10">
            <a:extLst>
              <a:ext uri="{FF2B5EF4-FFF2-40B4-BE49-F238E27FC236}">
                <a16:creationId xmlns:a16="http://schemas.microsoft.com/office/drawing/2014/main" id="{3B65D0A9-AC68-1643-F352-D7223DB3CF6C}"/>
              </a:ext>
            </a:extLst>
          </p:cNvPr>
          <p:cNvSpPr txBox="1"/>
          <p:nvPr/>
        </p:nvSpPr>
        <p:spPr>
          <a:xfrm>
            <a:off x="301169" y="4148644"/>
            <a:ext cx="6096000" cy="1384995"/>
          </a:xfrm>
          <a:prstGeom prst="rect">
            <a:avLst/>
          </a:prstGeom>
          <a:noFill/>
        </p:spPr>
        <p:txBody>
          <a:bodyPr wrap="square">
            <a:spAutoFit/>
          </a:bodyPr>
          <a:lstStyle/>
          <a:p>
            <a:r>
              <a:rPr lang="es-MX" sz="1200" dirty="0"/>
              <a:t>El resultado de este comando SQL </a:t>
            </a:r>
            <a:r>
              <a:rPr lang="es-MX" sz="1200" dirty="0" err="1"/>
              <a:t>select</a:t>
            </a:r>
            <a:r>
              <a:rPr lang="es-MX" sz="1200" dirty="0"/>
              <a:t> puede ser de una fila si existe el código de artículo ingresado o cero filas:</a:t>
            </a:r>
          </a:p>
          <a:p>
            <a:endParaRPr lang="es-MX" sz="1200" dirty="0"/>
          </a:p>
          <a:p>
            <a:r>
              <a:rPr lang="es-MX" sz="1200" dirty="0"/>
              <a:t>cursor=</a:t>
            </a:r>
            <a:r>
              <a:rPr lang="es-MX" sz="1200" dirty="0" err="1"/>
              <a:t>conexion.execute</a:t>
            </a:r>
            <a:r>
              <a:rPr lang="es-MX" sz="1200" dirty="0"/>
              <a:t>("</a:t>
            </a:r>
            <a:r>
              <a:rPr lang="es-MX" sz="1200" dirty="0" err="1"/>
              <a:t>select</a:t>
            </a:r>
            <a:r>
              <a:rPr lang="es-MX" sz="1200" dirty="0"/>
              <a:t> </a:t>
            </a:r>
            <a:r>
              <a:rPr lang="es-MX" sz="1200" dirty="0" err="1"/>
              <a:t>codigo,descripcion,precio</a:t>
            </a:r>
            <a:r>
              <a:rPr lang="es-MX" sz="1200" dirty="0"/>
              <a:t> </a:t>
            </a:r>
            <a:r>
              <a:rPr lang="es-MX" sz="1200" dirty="0" err="1"/>
              <a:t>from</a:t>
            </a:r>
            <a:r>
              <a:rPr lang="es-MX" sz="1200" dirty="0"/>
              <a:t> </a:t>
            </a:r>
            <a:r>
              <a:rPr lang="es-MX" sz="1200" dirty="0" err="1"/>
              <a:t>articulos</a:t>
            </a:r>
            <a:r>
              <a:rPr lang="es-MX" sz="1200" dirty="0"/>
              <a:t> </a:t>
            </a:r>
            <a:r>
              <a:rPr lang="es-MX" sz="1200" dirty="0" err="1"/>
              <a:t>where</a:t>
            </a:r>
            <a:r>
              <a:rPr lang="es-MX" sz="1200" dirty="0"/>
              <a:t> </a:t>
            </a:r>
            <a:r>
              <a:rPr lang="es-MX" sz="1200" dirty="0" err="1"/>
              <a:t>codigo</a:t>
            </a:r>
            <a:r>
              <a:rPr lang="es-MX" sz="1200" dirty="0"/>
              <a:t>=?", (</a:t>
            </a:r>
            <a:r>
              <a:rPr lang="es-MX" sz="1200" dirty="0" err="1"/>
              <a:t>codigo</a:t>
            </a:r>
            <a:r>
              <a:rPr lang="es-MX" sz="1200" dirty="0"/>
              <a:t>, ))</a:t>
            </a:r>
          </a:p>
          <a:p>
            <a:r>
              <a:rPr lang="es-MX" sz="1200" dirty="0"/>
              <a:t>fila=</a:t>
            </a:r>
            <a:r>
              <a:rPr lang="es-MX" sz="1200" dirty="0" err="1"/>
              <a:t>cursor.fetchone</a:t>
            </a:r>
            <a:r>
              <a:rPr lang="es-MX" sz="1200" dirty="0"/>
              <a:t>()</a:t>
            </a:r>
          </a:p>
          <a:p>
            <a:endParaRPr lang="es-MX" sz="1200" dirty="0"/>
          </a:p>
        </p:txBody>
      </p:sp>
      <p:sp>
        <p:nvSpPr>
          <p:cNvPr id="15" name="CuadroTexto 14">
            <a:extLst>
              <a:ext uri="{FF2B5EF4-FFF2-40B4-BE49-F238E27FC236}">
                <a16:creationId xmlns:a16="http://schemas.microsoft.com/office/drawing/2014/main" id="{4D08FDAF-57BC-B304-D988-E9A042270910}"/>
              </a:ext>
            </a:extLst>
          </p:cNvPr>
          <p:cNvSpPr txBox="1"/>
          <p:nvPr/>
        </p:nvSpPr>
        <p:spPr>
          <a:xfrm>
            <a:off x="6799938" y="930917"/>
            <a:ext cx="5065665" cy="830997"/>
          </a:xfrm>
          <a:prstGeom prst="rect">
            <a:avLst/>
          </a:prstGeom>
          <a:noFill/>
        </p:spPr>
        <p:txBody>
          <a:bodyPr wrap="square">
            <a:spAutoFit/>
          </a:bodyPr>
          <a:lstStyle/>
          <a:p>
            <a:endParaRPr lang="es-MX" sz="1200" dirty="0"/>
          </a:p>
          <a:p>
            <a:r>
              <a:rPr lang="es-MX" sz="1200" dirty="0"/>
              <a:t>El método </a:t>
            </a:r>
            <a:r>
              <a:rPr lang="es-MX" sz="1200" dirty="0" err="1"/>
              <a:t>fechone</a:t>
            </a:r>
            <a:r>
              <a:rPr lang="es-MX" sz="1200" dirty="0"/>
              <a:t> de la clase Cursor retorna una tupla con la fila de la tabla que coincide con el código ingresado o retorna '</a:t>
            </a:r>
            <a:r>
              <a:rPr lang="es-MX" sz="1200" dirty="0" err="1"/>
              <a:t>None</a:t>
            </a:r>
            <a:r>
              <a:rPr lang="es-MX" sz="1200" dirty="0"/>
              <a:t>':</a:t>
            </a:r>
          </a:p>
          <a:p>
            <a:endParaRPr lang="es-MX" sz="1200" dirty="0"/>
          </a:p>
        </p:txBody>
      </p:sp>
      <p:sp>
        <p:nvSpPr>
          <p:cNvPr id="18" name="CuadroTexto 17">
            <a:extLst>
              <a:ext uri="{FF2B5EF4-FFF2-40B4-BE49-F238E27FC236}">
                <a16:creationId xmlns:a16="http://schemas.microsoft.com/office/drawing/2014/main" id="{F993F481-EBD4-8450-A148-7E630579E6F7}"/>
              </a:ext>
            </a:extLst>
          </p:cNvPr>
          <p:cNvSpPr txBox="1"/>
          <p:nvPr/>
        </p:nvSpPr>
        <p:spPr>
          <a:xfrm>
            <a:off x="6799938" y="1709694"/>
            <a:ext cx="5065665" cy="1384995"/>
          </a:xfrm>
          <a:prstGeom prst="rect">
            <a:avLst/>
          </a:prstGeom>
          <a:solidFill>
            <a:schemeClr val="tx1">
              <a:lumMod val="75000"/>
              <a:lumOff val="25000"/>
            </a:schemeClr>
          </a:solidFill>
        </p:spPr>
        <p:txBody>
          <a:bodyPr wrap="square">
            <a:spAutoFit/>
          </a:bodyPr>
          <a:lstStyle/>
          <a:p>
            <a:r>
              <a:rPr lang="es-MX" sz="1200" b="0" dirty="0">
                <a:solidFill>
                  <a:srgbClr val="9CDCFE"/>
                </a:solidFill>
                <a:effectLst/>
                <a:latin typeface="Consolas" panose="020B0609020204030204" pitchFamily="49" charset="0"/>
              </a:rPr>
              <a:t>fila</a:t>
            </a:r>
            <a:r>
              <a:rPr lang="es-MX" sz="1200" b="0" dirty="0">
                <a:solidFill>
                  <a:srgbClr val="D4D4D4"/>
                </a:solidFill>
                <a:effectLst/>
                <a:latin typeface="Consolas" panose="020B0609020204030204" pitchFamily="49" charset="0"/>
              </a:rPr>
              <a:t>=</a:t>
            </a:r>
            <a:r>
              <a:rPr lang="es-MX" sz="1200" b="0" dirty="0" err="1">
                <a:solidFill>
                  <a:srgbClr val="9CDCFE"/>
                </a:solidFill>
                <a:effectLst/>
                <a:latin typeface="Consolas" panose="020B0609020204030204" pitchFamily="49" charset="0"/>
              </a:rPr>
              <a:t>cursor</a:t>
            </a:r>
            <a:r>
              <a:rPr lang="es-MX" sz="1200" b="0" dirty="0" err="1">
                <a:solidFill>
                  <a:srgbClr val="D4D4D4"/>
                </a:solidFill>
                <a:effectLst/>
                <a:latin typeface="Consolas" panose="020B0609020204030204" pitchFamily="49" charset="0"/>
              </a:rPr>
              <a:t>.</a:t>
            </a:r>
            <a:r>
              <a:rPr lang="es-MX" sz="1200" b="0" dirty="0" err="1">
                <a:solidFill>
                  <a:srgbClr val="DCDCAA"/>
                </a:solidFill>
                <a:effectLst/>
                <a:latin typeface="Consolas" panose="020B0609020204030204" pitchFamily="49" charset="0"/>
              </a:rPr>
              <a:t>fetchone</a:t>
            </a:r>
            <a:r>
              <a:rPr lang="es-MX" sz="1200" b="0" dirty="0">
                <a:solidFill>
                  <a:srgbClr val="D4D4D4"/>
                </a:solidFill>
                <a:effectLst/>
                <a:latin typeface="Consolas" panose="020B0609020204030204" pitchFamily="49" charset="0"/>
              </a:rPr>
              <a:t>()</a:t>
            </a:r>
          </a:p>
          <a:p>
            <a:r>
              <a:rPr lang="es-MX" sz="1200" b="0" dirty="0" err="1">
                <a:solidFill>
                  <a:srgbClr val="C586C0"/>
                </a:solidFill>
                <a:effectLst/>
                <a:latin typeface="Consolas" panose="020B0609020204030204" pitchFamily="49" charset="0"/>
              </a:rPr>
              <a:t>if</a:t>
            </a:r>
            <a:r>
              <a:rPr lang="es-MX" sz="1200" b="0" dirty="0">
                <a:solidFill>
                  <a:srgbClr val="D4D4D4"/>
                </a:solidFill>
                <a:effectLst/>
                <a:latin typeface="Consolas" panose="020B0609020204030204" pitchFamily="49" charset="0"/>
              </a:rPr>
              <a:t> </a:t>
            </a:r>
            <a:r>
              <a:rPr lang="es-MX" sz="1200" b="0" dirty="0">
                <a:solidFill>
                  <a:srgbClr val="9CDCFE"/>
                </a:solidFill>
                <a:effectLst/>
                <a:latin typeface="Consolas" panose="020B0609020204030204" pitchFamily="49" charset="0"/>
              </a:rPr>
              <a:t>fila</a:t>
            </a:r>
            <a:r>
              <a:rPr lang="es-MX" sz="1200" b="0" dirty="0">
                <a:solidFill>
                  <a:srgbClr val="D4D4D4"/>
                </a:solidFill>
                <a:effectLst/>
                <a:latin typeface="Consolas" panose="020B0609020204030204" pitchFamily="49" charset="0"/>
              </a:rPr>
              <a:t>!=</a:t>
            </a:r>
            <a:r>
              <a:rPr lang="es-MX" sz="1200" b="0" dirty="0" err="1">
                <a:solidFill>
                  <a:srgbClr val="569CD6"/>
                </a:solidFill>
                <a:effectLst/>
                <a:latin typeface="Consolas" panose="020B0609020204030204" pitchFamily="49" charset="0"/>
              </a:rPr>
              <a:t>None</a:t>
            </a:r>
            <a:r>
              <a:rPr lang="es-MX" sz="1200" b="0" dirty="0">
                <a:solidFill>
                  <a:srgbClr val="D4D4D4"/>
                </a:solidFill>
                <a:effectLst/>
                <a:latin typeface="Consolas" panose="020B0609020204030204" pitchFamily="49" charset="0"/>
              </a:rPr>
              <a:t>:</a:t>
            </a:r>
          </a:p>
          <a:p>
            <a:r>
              <a:rPr lang="es-MX" sz="1200" b="0" dirty="0">
                <a:solidFill>
                  <a:srgbClr val="D4D4D4"/>
                </a:solidFill>
                <a:effectLst/>
                <a:latin typeface="Consolas" panose="020B0609020204030204" pitchFamily="49" charset="0"/>
              </a:rPr>
              <a:t>    </a:t>
            </a:r>
            <a:r>
              <a:rPr lang="es-MX" sz="1200" b="0" dirty="0" err="1">
                <a:solidFill>
                  <a:srgbClr val="DCDCAA"/>
                </a:solidFill>
                <a:effectLst/>
                <a:latin typeface="Consolas" panose="020B0609020204030204" pitchFamily="49" charset="0"/>
              </a:rPr>
              <a:t>print</a:t>
            </a:r>
            <a:r>
              <a:rPr lang="es-MX" sz="1200" b="0" dirty="0">
                <a:solidFill>
                  <a:srgbClr val="D4D4D4"/>
                </a:solidFill>
                <a:effectLst/>
                <a:latin typeface="Consolas" panose="020B0609020204030204" pitchFamily="49" charset="0"/>
              </a:rPr>
              <a:t>(</a:t>
            </a:r>
            <a:r>
              <a:rPr lang="es-MX" sz="1200" b="0" dirty="0">
                <a:solidFill>
                  <a:srgbClr val="9CDCFE"/>
                </a:solidFill>
                <a:effectLst/>
                <a:latin typeface="Consolas" panose="020B0609020204030204" pitchFamily="49" charset="0"/>
              </a:rPr>
              <a:t>fila</a:t>
            </a:r>
            <a:r>
              <a:rPr lang="es-MX" sz="1200" b="0" dirty="0">
                <a:solidFill>
                  <a:srgbClr val="D4D4D4"/>
                </a:solidFill>
                <a:effectLst/>
                <a:latin typeface="Consolas" panose="020B0609020204030204" pitchFamily="49" charset="0"/>
              </a:rPr>
              <a:t>)</a:t>
            </a:r>
          </a:p>
          <a:p>
            <a:r>
              <a:rPr lang="es-MX" sz="1200" b="0" dirty="0" err="1">
                <a:solidFill>
                  <a:srgbClr val="C586C0"/>
                </a:solidFill>
                <a:effectLst/>
                <a:latin typeface="Consolas" panose="020B0609020204030204" pitchFamily="49" charset="0"/>
              </a:rPr>
              <a:t>else</a:t>
            </a:r>
            <a:r>
              <a:rPr lang="es-MX" sz="1200" b="0" dirty="0">
                <a:solidFill>
                  <a:srgbClr val="D4D4D4"/>
                </a:solidFill>
                <a:effectLst/>
                <a:latin typeface="Consolas" panose="020B0609020204030204" pitchFamily="49" charset="0"/>
              </a:rPr>
              <a:t>:</a:t>
            </a:r>
          </a:p>
          <a:p>
            <a:r>
              <a:rPr lang="es-MX" sz="1200" b="0" dirty="0">
                <a:solidFill>
                  <a:srgbClr val="D4D4D4"/>
                </a:solidFill>
                <a:effectLst/>
                <a:latin typeface="Consolas" panose="020B0609020204030204" pitchFamily="49" charset="0"/>
              </a:rPr>
              <a:t>    </a:t>
            </a:r>
            <a:r>
              <a:rPr lang="es-MX" sz="1200" b="0" dirty="0" err="1">
                <a:solidFill>
                  <a:srgbClr val="DCDCAA"/>
                </a:solidFill>
                <a:effectLst/>
                <a:latin typeface="Consolas" panose="020B0609020204030204" pitchFamily="49" charset="0"/>
              </a:rPr>
              <a:t>print</a:t>
            </a:r>
            <a:r>
              <a:rPr lang="es-MX" sz="1200" b="0" dirty="0">
                <a:solidFill>
                  <a:srgbClr val="D4D4D4"/>
                </a:solidFill>
                <a:effectLst/>
                <a:latin typeface="Consolas" panose="020B0609020204030204" pitchFamily="49" charset="0"/>
              </a:rPr>
              <a:t>(</a:t>
            </a:r>
            <a:r>
              <a:rPr lang="es-MX" sz="1200" b="0" dirty="0">
                <a:solidFill>
                  <a:srgbClr val="CE9178"/>
                </a:solidFill>
                <a:effectLst/>
                <a:latin typeface="Consolas" panose="020B0609020204030204" pitchFamily="49" charset="0"/>
              </a:rPr>
              <a:t>"No existe un artículo con dicho código."</a:t>
            </a:r>
            <a:r>
              <a:rPr lang="es-MX" sz="1200" b="0" dirty="0">
                <a:solidFill>
                  <a:srgbClr val="D4D4D4"/>
                </a:solidFill>
                <a:effectLst/>
                <a:latin typeface="Consolas" panose="020B0609020204030204" pitchFamily="49" charset="0"/>
              </a:rPr>
              <a:t>)</a:t>
            </a:r>
          </a:p>
          <a:p>
            <a:br>
              <a:rPr lang="es-MX" sz="1200" b="0" dirty="0">
                <a:solidFill>
                  <a:srgbClr val="D4D4D4"/>
                </a:solidFill>
                <a:effectLst/>
                <a:latin typeface="Consolas" panose="020B0609020204030204" pitchFamily="49" charset="0"/>
              </a:rPr>
            </a:br>
            <a:endParaRPr lang="es-MX" sz="1200" b="0" dirty="0">
              <a:solidFill>
                <a:srgbClr val="D4D4D4"/>
              </a:solidFill>
              <a:effectLst/>
              <a:latin typeface="Consolas" panose="020B0609020204030204" pitchFamily="49" charset="0"/>
            </a:endParaRPr>
          </a:p>
        </p:txBody>
      </p:sp>
      <p:pic>
        <p:nvPicPr>
          <p:cNvPr id="9" name="Imagen 8">
            <a:hlinkClick r:id="rId5"/>
            <a:extLst>
              <a:ext uri="{FF2B5EF4-FFF2-40B4-BE49-F238E27FC236}">
                <a16:creationId xmlns:a16="http://schemas.microsoft.com/office/drawing/2014/main" id="{772530F3-FA10-DE60-4AD1-B6278FD8D8B3}"/>
              </a:ext>
            </a:extLst>
          </p:cNvPr>
          <p:cNvPicPr>
            <a:picLocks noChangeAspect="1"/>
          </p:cNvPicPr>
          <p:nvPr/>
        </p:nvPicPr>
        <p:blipFill>
          <a:blip r:embed="rId6">
            <a:duotone>
              <a:prstClr val="black"/>
              <a:schemeClr val="accent1">
                <a:tint val="45000"/>
                <a:satMod val="400000"/>
              </a:schemeClr>
            </a:duotone>
          </a:blip>
          <a:stretch>
            <a:fillRect/>
          </a:stretch>
        </p:blipFill>
        <p:spPr>
          <a:xfrm>
            <a:off x="10904575" y="5310268"/>
            <a:ext cx="992674" cy="771009"/>
          </a:xfrm>
          <a:prstGeom prst="rect">
            <a:avLst/>
          </a:prstGeom>
        </p:spPr>
      </p:pic>
      <p:sp>
        <p:nvSpPr>
          <p:cNvPr id="10" name="CuadroTexto 9">
            <a:extLst>
              <a:ext uri="{FF2B5EF4-FFF2-40B4-BE49-F238E27FC236}">
                <a16:creationId xmlns:a16="http://schemas.microsoft.com/office/drawing/2014/main" id="{7C7D2DC2-3A8B-76FD-C7CD-75D4457D055E}"/>
              </a:ext>
            </a:extLst>
          </p:cNvPr>
          <p:cNvSpPr txBox="1"/>
          <p:nvPr/>
        </p:nvSpPr>
        <p:spPr>
          <a:xfrm>
            <a:off x="10087210" y="6097319"/>
            <a:ext cx="1912703" cy="276999"/>
          </a:xfrm>
          <a:prstGeom prst="rect">
            <a:avLst/>
          </a:prstGeom>
          <a:noFill/>
        </p:spPr>
        <p:txBody>
          <a:bodyPr wrap="none" rtlCol="0">
            <a:spAutoFit/>
          </a:bodyPr>
          <a:lstStyle/>
          <a:p>
            <a:r>
              <a:rPr lang="es-AR" sz="1200" b="1" dirty="0">
                <a:solidFill>
                  <a:srgbClr val="3A8995"/>
                </a:solidFill>
              </a:rPr>
              <a:t>04 Seleccionar Filtro.py</a:t>
            </a:r>
          </a:p>
        </p:txBody>
      </p:sp>
      <p:pic>
        <p:nvPicPr>
          <p:cNvPr id="2" name="Cámara 1">
            <a:extLst>
              <a:ext uri="{FF2B5EF4-FFF2-40B4-BE49-F238E27FC236}">
                <a16:creationId xmlns:a16="http://schemas.microsoft.com/office/drawing/2014/main" id="{0A05E620-C30D-06BF-59D6-C0E33666FE12}"/>
              </a:ext>
            </a:extLst>
          </p:cNvPr>
          <p:cNvPicPr>
            <a:picLocks noChangeAspect="1"/>
            <a:extLst>
              <a:ext uri="{51228E76-BA90-4043-B771-695A4F85340A}">
                <alf:liveFeedProps xmlns:alf="http://schemas.microsoft.com/office/drawing/2021/livefeed"/>
              </a:ext>
            </a:extLst>
          </p:cNvPicPr>
          <p:nvPr/>
        </p:nvPicPr>
        <p:blipFill>
          <a:blip r:embed="rId7">
            <a:extLst>
              <a:ext uri="{96DAC541-7B7A-43D3-8B79-37D633B846F1}">
                <asvg:svgBlip xmlns:asvg="http://schemas.microsoft.com/office/drawing/2016/SVG/main" r:embed="rId8"/>
              </a:ext>
            </a:extLst>
          </a:blip>
          <a:stretch>
            <a:fillRect/>
          </a:stretch>
        </p:blipFill>
        <p:spPr>
          <a:xfrm>
            <a:off x="8359661" y="4980630"/>
            <a:ext cx="1539112" cy="1539112"/>
          </a:xfrm>
          <a:prstGeom prst="ellipse">
            <a:avLst/>
          </a:prstGeom>
          <a:ln>
            <a:noFill/>
          </a:ln>
          <a:effectLst>
            <a:outerShdw blurRad="190500" algn="tl" rotWithShape="0">
              <a:srgbClr val="000000">
                <a:alpha val="30000"/>
              </a:srgbClr>
            </a:outerShdw>
          </a:effectLst>
        </p:spPr>
      </p:pic>
    </p:spTree>
    <p:extLst>
      <p:ext uri="{BB962C8B-B14F-4D97-AF65-F5344CB8AC3E}">
        <p14:creationId xmlns:p14="http://schemas.microsoft.com/office/powerpoint/2010/main" val="2120982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ángulo 25">
            <a:extLst>
              <a:ext uri="{FF2B5EF4-FFF2-40B4-BE49-F238E27FC236}">
                <a16:creationId xmlns:a16="http://schemas.microsoft.com/office/drawing/2014/main" id="{4D7D39B4-64C8-DA78-5A5E-745B753A97EC}"/>
              </a:ext>
            </a:extLst>
          </p:cNvPr>
          <p:cNvSpPr/>
          <p:nvPr/>
        </p:nvSpPr>
        <p:spPr>
          <a:xfrm>
            <a:off x="9218657" y="371630"/>
            <a:ext cx="2343330" cy="1164088"/>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25" name="Rectángulo 24">
            <a:extLst>
              <a:ext uri="{FF2B5EF4-FFF2-40B4-BE49-F238E27FC236}">
                <a16:creationId xmlns:a16="http://schemas.microsoft.com/office/drawing/2014/main" id="{79DA124F-2957-B48C-BD12-CE9C0DEDAAF2}"/>
              </a:ext>
            </a:extLst>
          </p:cNvPr>
          <p:cNvSpPr/>
          <p:nvPr/>
        </p:nvSpPr>
        <p:spPr>
          <a:xfrm>
            <a:off x="9224187" y="1569792"/>
            <a:ext cx="2343330" cy="1164088"/>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24" name="Rectángulo 23">
            <a:extLst>
              <a:ext uri="{FF2B5EF4-FFF2-40B4-BE49-F238E27FC236}">
                <a16:creationId xmlns:a16="http://schemas.microsoft.com/office/drawing/2014/main" id="{08C8E95C-1DF1-A96C-18E7-E0084010877D}"/>
              </a:ext>
            </a:extLst>
          </p:cNvPr>
          <p:cNvSpPr/>
          <p:nvPr/>
        </p:nvSpPr>
        <p:spPr>
          <a:xfrm>
            <a:off x="9194598" y="2782515"/>
            <a:ext cx="2343330" cy="1164088"/>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22" name="Rectángulo 21">
            <a:extLst>
              <a:ext uri="{FF2B5EF4-FFF2-40B4-BE49-F238E27FC236}">
                <a16:creationId xmlns:a16="http://schemas.microsoft.com/office/drawing/2014/main" id="{CA913B8D-D0C6-DA97-18AA-8A33D15B5F82}"/>
              </a:ext>
            </a:extLst>
          </p:cNvPr>
          <p:cNvSpPr/>
          <p:nvPr/>
        </p:nvSpPr>
        <p:spPr>
          <a:xfrm>
            <a:off x="9200728" y="3994351"/>
            <a:ext cx="2343330" cy="1164088"/>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7" name="Rectángulo 16">
            <a:extLst>
              <a:ext uri="{FF2B5EF4-FFF2-40B4-BE49-F238E27FC236}">
                <a16:creationId xmlns:a16="http://schemas.microsoft.com/office/drawing/2014/main" id="{F23EF675-253A-75F4-C281-BEE6EC8894E3}"/>
              </a:ext>
            </a:extLst>
          </p:cNvPr>
          <p:cNvSpPr/>
          <p:nvPr/>
        </p:nvSpPr>
        <p:spPr>
          <a:xfrm>
            <a:off x="9208312" y="5219362"/>
            <a:ext cx="2343330" cy="1164088"/>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grpSp>
        <p:nvGrpSpPr>
          <p:cNvPr id="6" name="Group 5">
            <a:extLst>
              <a:ext uri="{FF2B5EF4-FFF2-40B4-BE49-F238E27FC236}">
                <a16:creationId xmlns:a16="http://schemas.microsoft.com/office/drawing/2014/main" id="{0C455B2A-3D1B-4F98-ACA5-C72C064015F6}"/>
              </a:ext>
            </a:extLst>
          </p:cNvPr>
          <p:cNvGrpSpPr/>
          <p:nvPr/>
        </p:nvGrpSpPr>
        <p:grpSpPr>
          <a:xfrm>
            <a:off x="6449128" y="3049621"/>
            <a:ext cx="5229280" cy="1157254"/>
            <a:chOff x="6446242" y="2735088"/>
            <a:chExt cx="5016545" cy="1157254"/>
          </a:xfrm>
        </p:grpSpPr>
        <p:sp>
          <p:nvSpPr>
            <p:cNvPr id="8" name="TextBox 7">
              <a:extLst>
                <a:ext uri="{FF2B5EF4-FFF2-40B4-BE49-F238E27FC236}">
                  <a16:creationId xmlns:a16="http://schemas.microsoft.com/office/drawing/2014/main" id="{5CF5BDA4-10C7-46A6-AC30-523A3FC438AC}"/>
                </a:ext>
              </a:extLst>
            </p:cNvPr>
            <p:cNvSpPr txBox="1"/>
            <p:nvPr/>
          </p:nvSpPr>
          <p:spPr>
            <a:xfrm>
              <a:off x="6446242" y="2735088"/>
              <a:ext cx="4777152" cy="830997"/>
            </a:xfrm>
            <a:prstGeom prst="rect">
              <a:avLst/>
            </a:prstGeom>
            <a:noFill/>
          </p:spPr>
          <p:txBody>
            <a:bodyPr wrap="square" rtlCol="0" anchor="ctr">
              <a:spAutoFit/>
            </a:bodyPr>
            <a:lstStyle/>
            <a:p>
              <a:r>
                <a:rPr lang="en-US" altLang="ko-KR" sz="4800" b="1" dirty="0">
                  <a:solidFill>
                    <a:schemeClr val="bg1"/>
                  </a:solidFill>
                  <a:latin typeface="+mj-lt"/>
                  <a:cs typeface="Arial" pitchFamily="34" charset="0"/>
                </a:rPr>
                <a:t>Python </a:t>
              </a:r>
              <a:endParaRPr lang="ko-KR" altLang="en-US" sz="4800" b="1" dirty="0">
                <a:solidFill>
                  <a:schemeClr val="bg1"/>
                </a:solidFill>
                <a:latin typeface="+mj-lt"/>
                <a:cs typeface="Arial" pitchFamily="34" charset="0"/>
              </a:endParaRPr>
            </a:p>
          </p:txBody>
        </p:sp>
        <p:sp>
          <p:nvSpPr>
            <p:cNvPr id="9" name="TextBox 8">
              <a:extLst>
                <a:ext uri="{FF2B5EF4-FFF2-40B4-BE49-F238E27FC236}">
                  <a16:creationId xmlns:a16="http://schemas.microsoft.com/office/drawing/2014/main" id="{C062103B-F514-4BE9-B5B2-C13878D2FE7C}"/>
                </a:ext>
              </a:extLst>
            </p:cNvPr>
            <p:cNvSpPr txBox="1"/>
            <p:nvPr/>
          </p:nvSpPr>
          <p:spPr>
            <a:xfrm>
              <a:off x="6685691" y="3512686"/>
              <a:ext cx="4777096" cy="379656"/>
            </a:xfrm>
            <a:prstGeom prst="rect">
              <a:avLst/>
            </a:prstGeom>
            <a:noFill/>
          </p:spPr>
          <p:txBody>
            <a:bodyPr wrap="square" rtlCol="0" anchor="ctr">
              <a:spAutoFit/>
            </a:bodyPr>
            <a:lstStyle/>
            <a:p>
              <a:r>
                <a:rPr lang="en-US" altLang="ko-KR" sz="1867" dirty="0">
                  <a:solidFill>
                    <a:schemeClr val="bg1"/>
                  </a:solidFill>
                  <a:cs typeface="Arial" pitchFamily="34" charset="0"/>
                </a:rPr>
                <a:t>GUI Frameworks</a:t>
              </a:r>
              <a:endParaRPr lang="ko-KR" altLang="en-US" sz="1867" dirty="0">
                <a:solidFill>
                  <a:schemeClr val="bg1"/>
                </a:solidFill>
                <a:cs typeface="Arial" pitchFamily="34" charset="0"/>
              </a:endParaRPr>
            </a:p>
          </p:txBody>
        </p:sp>
      </p:grpSp>
      <p:pic>
        <p:nvPicPr>
          <p:cNvPr id="2" name="Imagen 1">
            <a:extLst>
              <a:ext uri="{FF2B5EF4-FFF2-40B4-BE49-F238E27FC236}">
                <a16:creationId xmlns:a16="http://schemas.microsoft.com/office/drawing/2014/main" id="{2229DE43-0862-247D-9930-DFE6C9E1DA09}"/>
              </a:ext>
            </a:extLst>
          </p:cNvPr>
          <p:cNvPicPr>
            <a:picLocks noChangeAspect="1"/>
          </p:cNvPicPr>
          <p:nvPr/>
        </p:nvPicPr>
        <p:blipFill>
          <a:blip r:embed="rId2"/>
          <a:stretch>
            <a:fillRect/>
          </a:stretch>
        </p:blipFill>
        <p:spPr>
          <a:xfrm>
            <a:off x="5797647" y="3110667"/>
            <a:ext cx="748683" cy="655098"/>
          </a:xfrm>
          <a:prstGeom prst="rect">
            <a:avLst/>
          </a:prstGeom>
        </p:spPr>
      </p:pic>
      <p:pic>
        <p:nvPicPr>
          <p:cNvPr id="3" name="Imagen 2">
            <a:extLst>
              <a:ext uri="{FF2B5EF4-FFF2-40B4-BE49-F238E27FC236}">
                <a16:creationId xmlns:a16="http://schemas.microsoft.com/office/drawing/2014/main" id="{4AD20283-56AD-CB8A-4726-D52BC10A95C8}"/>
              </a:ext>
            </a:extLst>
          </p:cNvPr>
          <p:cNvPicPr>
            <a:picLocks noChangeAspect="1"/>
          </p:cNvPicPr>
          <p:nvPr/>
        </p:nvPicPr>
        <p:blipFill>
          <a:blip r:embed="rId3">
            <a:duotone>
              <a:schemeClr val="accent1">
                <a:shade val="45000"/>
                <a:satMod val="135000"/>
              </a:schemeClr>
              <a:prstClr val="white"/>
            </a:duotone>
          </a:blip>
          <a:stretch>
            <a:fillRect/>
          </a:stretch>
        </p:blipFill>
        <p:spPr>
          <a:xfrm>
            <a:off x="7881696" y="5805831"/>
            <a:ext cx="914400" cy="226029"/>
          </a:xfrm>
          <a:prstGeom prst="rect">
            <a:avLst/>
          </a:prstGeom>
        </p:spPr>
      </p:pic>
      <p:sp>
        <p:nvSpPr>
          <p:cNvPr id="19" name="Abrir llave 18">
            <a:extLst>
              <a:ext uri="{FF2B5EF4-FFF2-40B4-BE49-F238E27FC236}">
                <a16:creationId xmlns:a16="http://schemas.microsoft.com/office/drawing/2014/main" id="{DE19F0B5-0F27-F992-05AC-06F69F2A20D1}"/>
              </a:ext>
            </a:extLst>
          </p:cNvPr>
          <p:cNvSpPr/>
          <p:nvPr/>
        </p:nvSpPr>
        <p:spPr>
          <a:xfrm>
            <a:off x="8688466" y="210824"/>
            <a:ext cx="503420" cy="652465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AR"/>
          </a:p>
        </p:txBody>
      </p:sp>
      <p:sp>
        <p:nvSpPr>
          <p:cNvPr id="21" name="CuadroTexto 20">
            <a:extLst>
              <a:ext uri="{FF2B5EF4-FFF2-40B4-BE49-F238E27FC236}">
                <a16:creationId xmlns:a16="http://schemas.microsoft.com/office/drawing/2014/main" id="{59C6055D-E079-99C9-7710-2C133A2A82CE}"/>
              </a:ext>
            </a:extLst>
          </p:cNvPr>
          <p:cNvSpPr txBox="1"/>
          <p:nvPr/>
        </p:nvSpPr>
        <p:spPr>
          <a:xfrm>
            <a:off x="2429974" y="4206875"/>
            <a:ext cx="6096000" cy="1477328"/>
          </a:xfrm>
          <a:prstGeom prst="rect">
            <a:avLst/>
          </a:prstGeom>
          <a:noFill/>
        </p:spPr>
        <p:txBody>
          <a:bodyPr wrap="square">
            <a:spAutoFit/>
          </a:bodyPr>
          <a:lstStyle/>
          <a:p>
            <a:pPr algn="r" fontAlgn="base"/>
            <a:r>
              <a:rPr lang="es-MX" dirty="0">
                <a:solidFill>
                  <a:srgbClr val="E8EAED"/>
                </a:solidFill>
                <a:latin typeface="Google Sans"/>
              </a:rPr>
              <a:t>Una GUI o una interfaz gráfica de usuario es un entorno interactivo para tomar respuestas de los usuarios en diversas situaciones, como formularios, documentos, pruebas, etc. Proporciona al usuario una buena pantalla interactiva que una interfaz de línea de comandos (CLI) tradicional</a:t>
            </a:r>
            <a:r>
              <a:rPr lang="es-MX" b="0" i="0" dirty="0">
                <a:solidFill>
                  <a:srgbClr val="F2F5F7"/>
                </a:solidFill>
                <a:effectLst/>
                <a:latin typeface="-apple-system"/>
              </a:rPr>
              <a:t>.</a:t>
            </a:r>
          </a:p>
        </p:txBody>
      </p:sp>
      <p:pic>
        <p:nvPicPr>
          <p:cNvPr id="23" name="Cámara 22">
            <a:extLst>
              <a:ext uri="{FF2B5EF4-FFF2-40B4-BE49-F238E27FC236}">
                <a16:creationId xmlns:a16="http://schemas.microsoft.com/office/drawing/2014/main" id="{18676736-8460-11A3-30BD-9C9DA23248E8}"/>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6787905" y="1184512"/>
            <a:ext cx="1837373" cy="1837373"/>
          </a:xfrm>
          <a:prstGeom prst="ellipse">
            <a:avLst/>
          </a:prstGeom>
          <a:ln>
            <a:noFill/>
          </a:ln>
          <a:effectLst>
            <a:outerShdw blurRad="190500" algn="tl" rotWithShape="0">
              <a:srgbClr val="000000">
                <a:alpha val="30000"/>
              </a:srgbClr>
            </a:outerShdw>
          </a:effectLst>
        </p:spPr>
      </p:pic>
      <p:pic>
        <p:nvPicPr>
          <p:cNvPr id="5" name="Imagen 4">
            <a:extLst>
              <a:ext uri="{FF2B5EF4-FFF2-40B4-BE49-F238E27FC236}">
                <a16:creationId xmlns:a16="http://schemas.microsoft.com/office/drawing/2014/main" id="{FBB41C5B-8C22-6771-C6B8-625387E9F1AF}"/>
              </a:ext>
            </a:extLst>
          </p:cNvPr>
          <p:cNvPicPr>
            <a:picLocks noChangeAspect="1"/>
          </p:cNvPicPr>
          <p:nvPr/>
        </p:nvPicPr>
        <p:blipFill>
          <a:blip r:embed="rId6"/>
          <a:stretch>
            <a:fillRect/>
          </a:stretch>
        </p:blipFill>
        <p:spPr>
          <a:xfrm>
            <a:off x="9367324" y="1703860"/>
            <a:ext cx="1708475" cy="915254"/>
          </a:xfrm>
          <a:prstGeom prst="rect">
            <a:avLst/>
          </a:prstGeom>
        </p:spPr>
      </p:pic>
      <p:pic>
        <p:nvPicPr>
          <p:cNvPr id="11" name="Imagen 10">
            <a:extLst>
              <a:ext uri="{FF2B5EF4-FFF2-40B4-BE49-F238E27FC236}">
                <a16:creationId xmlns:a16="http://schemas.microsoft.com/office/drawing/2014/main" id="{DFDAFB17-0A70-B3E3-C6B9-C41CD9C02D9C}"/>
              </a:ext>
            </a:extLst>
          </p:cNvPr>
          <p:cNvPicPr>
            <a:picLocks noChangeAspect="1"/>
          </p:cNvPicPr>
          <p:nvPr/>
        </p:nvPicPr>
        <p:blipFill>
          <a:blip r:embed="rId7"/>
          <a:stretch>
            <a:fillRect/>
          </a:stretch>
        </p:blipFill>
        <p:spPr>
          <a:xfrm>
            <a:off x="9232254" y="374039"/>
            <a:ext cx="1794926" cy="1191065"/>
          </a:xfrm>
          <a:prstGeom prst="rect">
            <a:avLst/>
          </a:prstGeom>
        </p:spPr>
      </p:pic>
      <p:pic>
        <p:nvPicPr>
          <p:cNvPr id="13" name="Imagen 12">
            <a:extLst>
              <a:ext uri="{FF2B5EF4-FFF2-40B4-BE49-F238E27FC236}">
                <a16:creationId xmlns:a16="http://schemas.microsoft.com/office/drawing/2014/main" id="{5FFCE952-4A63-873D-67E5-45B83444331B}"/>
              </a:ext>
            </a:extLst>
          </p:cNvPr>
          <p:cNvPicPr>
            <a:picLocks noChangeAspect="1"/>
          </p:cNvPicPr>
          <p:nvPr/>
        </p:nvPicPr>
        <p:blipFill>
          <a:blip r:embed="rId8"/>
          <a:stretch>
            <a:fillRect/>
          </a:stretch>
        </p:blipFill>
        <p:spPr>
          <a:xfrm>
            <a:off x="9403743" y="2934582"/>
            <a:ext cx="1868870" cy="738125"/>
          </a:xfrm>
          <a:prstGeom prst="rect">
            <a:avLst/>
          </a:prstGeom>
        </p:spPr>
      </p:pic>
      <p:pic>
        <p:nvPicPr>
          <p:cNvPr id="12" name="Imagen 11">
            <a:extLst>
              <a:ext uri="{FF2B5EF4-FFF2-40B4-BE49-F238E27FC236}">
                <a16:creationId xmlns:a16="http://schemas.microsoft.com/office/drawing/2014/main" id="{BF58D1CA-A15C-2559-24F3-07151476DBF6}"/>
              </a:ext>
            </a:extLst>
          </p:cNvPr>
          <p:cNvPicPr>
            <a:picLocks noChangeAspect="1"/>
          </p:cNvPicPr>
          <p:nvPr/>
        </p:nvPicPr>
        <p:blipFill>
          <a:blip r:embed="rId9"/>
          <a:stretch>
            <a:fillRect/>
          </a:stretch>
        </p:blipFill>
        <p:spPr>
          <a:xfrm>
            <a:off x="9313969" y="4155035"/>
            <a:ext cx="1958644" cy="1025085"/>
          </a:xfrm>
          <a:prstGeom prst="rect">
            <a:avLst/>
          </a:prstGeom>
        </p:spPr>
      </p:pic>
      <p:pic>
        <p:nvPicPr>
          <p:cNvPr id="15" name="Imagen 14">
            <a:extLst>
              <a:ext uri="{FF2B5EF4-FFF2-40B4-BE49-F238E27FC236}">
                <a16:creationId xmlns:a16="http://schemas.microsoft.com/office/drawing/2014/main" id="{E177E055-6E3D-19ED-2D60-6D6506A79E0D}"/>
              </a:ext>
            </a:extLst>
          </p:cNvPr>
          <p:cNvPicPr>
            <a:picLocks noChangeAspect="1"/>
          </p:cNvPicPr>
          <p:nvPr/>
        </p:nvPicPr>
        <p:blipFill>
          <a:blip r:embed="rId10"/>
          <a:stretch>
            <a:fillRect/>
          </a:stretch>
        </p:blipFill>
        <p:spPr>
          <a:xfrm>
            <a:off x="9533297" y="5348824"/>
            <a:ext cx="1525424" cy="915254"/>
          </a:xfrm>
          <a:prstGeom prst="rect">
            <a:avLst/>
          </a:prstGeom>
        </p:spPr>
      </p:pic>
      <p:sp>
        <p:nvSpPr>
          <p:cNvPr id="4" name="Cerrar corchete 3">
            <a:extLst>
              <a:ext uri="{FF2B5EF4-FFF2-40B4-BE49-F238E27FC236}">
                <a16:creationId xmlns:a16="http://schemas.microsoft.com/office/drawing/2014/main" id="{C138E2C5-E742-8CE5-8576-814140092E1B}"/>
              </a:ext>
            </a:extLst>
          </p:cNvPr>
          <p:cNvSpPr/>
          <p:nvPr/>
        </p:nvSpPr>
        <p:spPr>
          <a:xfrm>
            <a:off x="11508200" y="174966"/>
            <a:ext cx="300926" cy="6524650"/>
          </a:xfrm>
          <a:prstGeom prst="righ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AR">
              <a:ln>
                <a:solidFill>
                  <a:schemeClr val="accent1"/>
                </a:solidFill>
              </a:ln>
            </a:endParaRPr>
          </a:p>
        </p:txBody>
      </p:sp>
    </p:spTree>
    <p:extLst>
      <p:ext uri="{BB962C8B-B14F-4D97-AF65-F5344CB8AC3E}">
        <p14:creationId xmlns:p14="http://schemas.microsoft.com/office/powerpoint/2010/main" val="48076840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Marcador de posición de imagen 11" descr="Imagen en blanco y negro">
            <a:extLst>
              <a:ext uri="{FF2B5EF4-FFF2-40B4-BE49-F238E27FC236}">
                <a16:creationId xmlns:a16="http://schemas.microsoft.com/office/drawing/2014/main" id="{616419AE-0FC1-B6F5-A3D6-D5B249750254}"/>
              </a:ext>
            </a:extLst>
          </p:cNvPr>
          <p:cNvPicPr>
            <a:picLocks noGrp="1" noChangeAspect="1"/>
          </p:cNvPicPr>
          <p:nvPr>
            <p:ph type="pic" idx="11"/>
          </p:nvPr>
        </p:nvPicPr>
        <p:blipFill>
          <a:blip r:embed="rId2">
            <a:extLst>
              <a:ext uri="{28A0092B-C50C-407E-A947-70E740481C1C}">
                <a14:useLocalDpi xmlns:a14="http://schemas.microsoft.com/office/drawing/2010/main" val="0"/>
              </a:ext>
            </a:extLst>
          </a:blip>
          <a:srcRect t="5984" b="5984"/>
          <a:stretch>
            <a:fillRect/>
          </a:stretch>
        </p:blipFill>
        <p:spPr/>
      </p:pic>
      <p:sp>
        <p:nvSpPr>
          <p:cNvPr id="3" name="CuadroTexto 2">
            <a:extLst>
              <a:ext uri="{FF2B5EF4-FFF2-40B4-BE49-F238E27FC236}">
                <a16:creationId xmlns:a16="http://schemas.microsoft.com/office/drawing/2014/main" id="{4FA5DEA9-94D0-2BE4-18FA-F93147AED449}"/>
              </a:ext>
            </a:extLst>
          </p:cNvPr>
          <p:cNvSpPr txBox="1"/>
          <p:nvPr/>
        </p:nvSpPr>
        <p:spPr>
          <a:xfrm>
            <a:off x="190499" y="114692"/>
            <a:ext cx="7763329" cy="523220"/>
          </a:xfrm>
          <a:prstGeom prst="rect">
            <a:avLst/>
          </a:prstGeom>
          <a:noFill/>
        </p:spPr>
        <p:txBody>
          <a:bodyPr wrap="square">
            <a:spAutoFit/>
          </a:bodyPr>
          <a:lstStyle/>
          <a:p>
            <a:pPr algn="l"/>
            <a:r>
              <a:rPr lang="es-MX" sz="2800" b="0" i="0" dirty="0">
                <a:solidFill>
                  <a:srgbClr val="333333"/>
                </a:solidFill>
                <a:effectLst/>
                <a:latin typeface="Arial" panose="020B0604020202020204" pitchFamily="34" charset="0"/>
              </a:rPr>
              <a:t>SQLite : Base de datos desde Python</a:t>
            </a:r>
          </a:p>
        </p:txBody>
      </p:sp>
      <p:sp>
        <p:nvSpPr>
          <p:cNvPr id="4" name="CuadroTexto 3">
            <a:extLst>
              <a:ext uri="{FF2B5EF4-FFF2-40B4-BE49-F238E27FC236}">
                <a16:creationId xmlns:a16="http://schemas.microsoft.com/office/drawing/2014/main" id="{82EE2B39-7C59-F184-F3E3-1AFE2AE3492A}"/>
              </a:ext>
            </a:extLst>
          </p:cNvPr>
          <p:cNvSpPr txBox="1"/>
          <p:nvPr/>
        </p:nvSpPr>
        <p:spPr>
          <a:xfrm>
            <a:off x="301169" y="4813995"/>
            <a:ext cx="1559723" cy="307777"/>
          </a:xfrm>
          <a:prstGeom prst="rect">
            <a:avLst/>
          </a:prstGeom>
          <a:solidFill>
            <a:schemeClr val="accent1"/>
          </a:solidFill>
          <a:ln>
            <a:solidFill>
              <a:schemeClr val="accent1"/>
            </a:solidFill>
          </a:ln>
        </p:spPr>
        <p:txBody>
          <a:bodyPr wrap="square">
            <a:spAutoFit/>
          </a:bodyPr>
          <a:lstStyle/>
          <a:p>
            <a:pPr algn="ctr"/>
            <a:r>
              <a:rPr lang="es-MX" sz="1400" dirty="0">
                <a:solidFill>
                  <a:schemeClr val="accent1">
                    <a:lumMod val="75000"/>
                  </a:schemeClr>
                </a:solidFill>
              </a:rPr>
              <a:t>Acceso al </a:t>
            </a:r>
            <a:r>
              <a:rPr lang="es-MX" sz="1400" dirty="0">
                <a:solidFill>
                  <a:schemeClr val="bg1"/>
                </a:solidFill>
                <a:hlinkClick r:id="rId3" action="ppaction://hlinkfile"/>
              </a:rPr>
              <a:t>IDLE</a:t>
            </a:r>
            <a:endParaRPr lang="es-AR" sz="1400" dirty="0"/>
          </a:p>
        </p:txBody>
      </p:sp>
      <p:pic>
        <p:nvPicPr>
          <p:cNvPr id="13" name="Imagen 12">
            <a:extLst>
              <a:ext uri="{FF2B5EF4-FFF2-40B4-BE49-F238E27FC236}">
                <a16:creationId xmlns:a16="http://schemas.microsoft.com/office/drawing/2014/main" id="{C8648B35-4F12-B49D-8F57-6F0792835852}"/>
              </a:ext>
            </a:extLst>
          </p:cNvPr>
          <p:cNvPicPr>
            <a:picLocks noChangeAspect="1"/>
          </p:cNvPicPr>
          <p:nvPr/>
        </p:nvPicPr>
        <p:blipFill>
          <a:blip r:embed="rId4"/>
          <a:stretch>
            <a:fillRect/>
          </a:stretch>
        </p:blipFill>
        <p:spPr>
          <a:xfrm>
            <a:off x="10951203" y="6392574"/>
            <a:ext cx="914400" cy="254336"/>
          </a:xfrm>
          <a:prstGeom prst="rect">
            <a:avLst/>
          </a:prstGeom>
        </p:spPr>
      </p:pic>
      <p:sp>
        <p:nvSpPr>
          <p:cNvPr id="5" name="CuadroTexto 4">
            <a:extLst>
              <a:ext uri="{FF2B5EF4-FFF2-40B4-BE49-F238E27FC236}">
                <a16:creationId xmlns:a16="http://schemas.microsoft.com/office/drawing/2014/main" id="{D265D574-3EED-828B-212F-B40B7408A387}"/>
              </a:ext>
            </a:extLst>
          </p:cNvPr>
          <p:cNvSpPr txBox="1"/>
          <p:nvPr/>
        </p:nvSpPr>
        <p:spPr>
          <a:xfrm>
            <a:off x="301169" y="1117533"/>
            <a:ext cx="6197600" cy="276999"/>
          </a:xfrm>
          <a:prstGeom prst="rect">
            <a:avLst/>
          </a:prstGeom>
          <a:noFill/>
        </p:spPr>
        <p:txBody>
          <a:bodyPr wrap="square">
            <a:spAutoFit/>
          </a:bodyPr>
          <a:lstStyle/>
          <a:p>
            <a:r>
              <a:rPr lang="es-MX" sz="1200" dirty="0"/>
              <a:t>Implementaremos un programa que actualice </a:t>
            </a:r>
            <a:r>
              <a:rPr lang="es-MX" sz="1200" dirty="0" err="1"/>
              <a:t>unl</a:t>
            </a:r>
            <a:r>
              <a:rPr lang="es-MX" sz="1200" dirty="0"/>
              <a:t> valor</a:t>
            </a:r>
            <a:endParaRPr lang="es-MX" sz="1200" dirty="0">
              <a:solidFill>
                <a:srgbClr val="333333"/>
              </a:solidFill>
              <a:latin typeface="Arial" panose="020B0604020202020204" pitchFamily="34" charset="0"/>
            </a:endParaRPr>
          </a:p>
        </p:txBody>
      </p:sp>
      <p:sp>
        <p:nvSpPr>
          <p:cNvPr id="6" name="CuadroTexto 5">
            <a:extLst>
              <a:ext uri="{FF2B5EF4-FFF2-40B4-BE49-F238E27FC236}">
                <a16:creationId xmlns:a16="http://schemas.microsoft.com/office/drawing/2014/main" id="{8D7D2DDA-349D-66B8-9AED-A242C26F0273}"/>
              </a:ext>
            </a:extLst>
          </p:cNvPr>
          <p:cNvSpPr txBox="1"/>
          <p:nvPr/>
        </p:nvSpPr>
        <p:spPr>
          <a:xfrm>
            <a:off x="301169" y="690403"/>
            <a:ext cx="6096000" cy="369332"/>
          </a:xfrm>
          <a:prstGeom prst="rect">
            <a:avLst/>
          </a:prstGeom>
          <a:noFill/>
        </p:spPr>
        <p:txBody>
          <a:bodyPr wrap="square">
            <a:spAutoFit/>
          </a:bodyPr>
          <a:lstStyle/>
          <a:p>
            <a:pPr algn="l"/>
            <a:r>
              <a:rPr lang="es-MX" b="1" i="0" dirty="0">
                <a:solidFill>
                  <a:srgbClr val="333333"/>
                </a:solidFill>
                <a:effectLst/>
                <a:latin typeface="Arial" panose="020B0604020202020204" pitchFamily="34" charset="0"/>
              </a:rPr>
              <a:t>Actualizar una fila de una tabla.</a:t>
            </a:r>
          </a:p>
        </p:txBody>
      </p:sp>
      <p:sp>
        <p:nvSpPr>
          <p:cNvPr id="8" name="CuadroTexto 7">
            <a:extLst>
              <a:ext uri="{FF2B5EF4-FFF2-40B4-BE49-F238E27FC236}">
                <a16:creationId xmlns:a16="http://schemas.microsoft.com/office/drawing/2014/main" id="{52036B3B-1B4D-49A6-C8F7-49471EDC9D37}"/>
              </a:ext>
            </a:extLst>
          </p:cNvPr>
          <p:cNvSpPr txBox="1"/>
          <p:nvPr/>
        </p:nvSpPr>
        <p:spPr>
          <a:xfrm>
            <a:off x="301169" y="1695245"/>
            <a:ext cx="6197600" cy="1384995"/>
          </a:xfrm>
          <a:prstGeom prst="rect">
            <a:avLst/>
          </a:prstGeom>
          <a:solidFill>
            <a:schemeClr val="tx1">
              <a:lumMod val="75000"/>
              <a:lumOff val="25000"/>
            </a:schemeClr>
          </a:solidFill>
        </p:spPr>
        <p:txBody>
          <a:bodyPr wrap="square">
            <a:spAutoFit/>
          </a:bodyPr>
          <a:lstStyle/>
          <a:p>
            <a:r>
              <a:rPr lang="es-AR" sz="1200" b="0" dirty="0" err="1">
                <a:solidFill>
                  <a:srgbClr val="C586C0"/>
                </a:solidFill>
                <a:effectLst/>
                <a:latin typeface="Consolas" panose="020B0609020204030204" pitchFamily="49" charset="0"/>
              </a:rPr>
              <a:t>import</a:t>
            </a:r>
            <a:r>
              <a:rPr lang="es-AR" sz="1200" b="0" dirty="0">
                <a:solidFill>
                  <a:srgbClr val="D4D4D4"/>
                </a:solidFill>
                <a:effectLst/>
                <a:latin typeface="Consolas" panose="020B0609020204030204" pitchFamily="49" charset="0"/>
              </a:rPr>
              <a:t> </a:t>
            </a:r>
            <a:r>
              <a:rPr lang="es-AR" sz="1200" b="0" dirty="0">
                <a:solidFill>
                  <a:srgbClr val="4EC9B0"/>
                </a:solidFill>
                <a:effectLst/>
                <a:latin typeface="Consolas" panose="020B0609020204030204" pitchFamily="49" charset="0"/>
              </a:rPr>
              <a:t>sqlite3</a:t>
            </a:r>
            <a:endParaRPr lang="es-AR" sz="1200" b="0" dirty="0">
              <a:solidFill>
                <a:srgbClr val="D4D4D4"/>
              </a:solidFill>
              <a:effectLst/>
              <a:latin typeface="Consolas" panose="020B0609020204030204" pitchFamily="49" charset="0"/>
            </a:endParaRPr>
          </a:p>
          <a:p>
            <a:br>
              <a:rPr lang="es-AR" sz="1200" b="0" dirty="0">
                <a:solidFill>
                  <a:srgbClr val="D4D4D4"/>
                </a:solidFill>
                <a:effectLst/>
                <a:latin typeface="Consolas" panose="020B0609020204030204" pitchFamily="49" charset="0"/>
              </a:rPr>
            </a:br>
            <a:r>
              <a:rPr lang="es-AR" sz="1200" b="0" dirty="0" err="1">
                <a:solidFill>
                  <a:srgbClr val="9CDCFE"/>
                </a:solidFill>
                <a:effectLst/>
                <a:latin typeface="Consolas" panose="020B0609020204030204" pitchFamily="49" charset="0"/>
              </a:rPr>
              <a:t>conexion</a:t>
            </a:r>
            <a:r>
              <a:rPr lang="es-AR" sz="1200" b="0" dirty="0">
                <a:solidFill>
                  <a:srgbClr val="D4D4D4"/>
                </a:solidFill>
                <a:effectLst/>
                <a:latin typeface="Consolas" panose="020B0609020204030204" pitchFamily="49" charset="0"/>
              </a:rPr>
              <a:t>=</a:t>
            </a:r>
            <a:r>
              <a:rPr lang="es-AR" sz="1200" b="0" dirty="0">
                <a:solidFill>
                  <a:srgbClr val="4EC9B0"/>
                </a:solidFill>
                <a:effectLst/>
                <a:latin typeface="Consolas" panose="020B0609020204030204" pitchFamily="49" charset="0"/>
              </a:rPr>
              <a:t>sqlite3</a:t>
            </a:r>
            <a:r>
              <a:rPr lang="es-AR" sz="1200" b="0" dirty="0">
                <a:solidFill>
                  <a:srgbClr val="D4D4D4"/>
                </a:solidFill>
                <a:effectLst/>
                <a:latin typeface="Consolas" panose="020B0609020204030204" pitchFamily="49" charset="0"/>
              </a:rPr>
              <a:t>.</a:t>
            </a:r>
            <a:r>
              <a:rPr lang="es-AR" sz="1200" b="0" dirty="0">
                <a:solidFill>
                  <a:srgbClr val="DCDCAA"/>
                </a:solidFill>
                <a:effectLst/>
                <a:latin typeface="Consolas" panose="020B0609020204030204" pitchFamily="49" charset="0"/>
              </a:rPr>
              <a:t>connect</a:t>
            </a:r>
            <a:r>
              <a:rPr lang="es-AR" sz="1200" b="0" dirty="0">
                <a:solidFill>
                  <a:srgbClr val="D4D4D4"/>
                </a:solidFill>
                <a:effectLst/>
                <a:latin typeface="Consolas" panose="020B0609020204030204" pitchFamily="49" charset="0"/>
              </a:rPr>
              <a:t>(</a:t>
            </a:r>
            <a:r>
              <a:rPr lang="es-AR" sz="1200" b="0" dirty="0">
                <a:solidFill>
                  <a:srgbClr val="CE9178"/>
                </a:solidFill>
                <a:effectLst/>
                <a:latin typeface="Consolas" panose="020B0609020204030204" pitchFamily="49" charset="0"/>
              </a:rPr>
              <a:t>"bd1.db"</a:t>
            </a:r>
            <a:r>
              <a:rPr lang="es-AR" sz="1200" b="0" dirty="0">
                <a:solidFill>
                  <a:srgbClr val="D4D4D4"/>
                </a:solidFill>
                <a:effectLst/>
                <a:latin typeface="Consolas" panose="020B0609020204030204" pitchFamily="49" charset="0"/>
              </a:rPr>
              <a:t>)</a:t>
            </a:r>
          </a:p>
          <a:p>
            <a:r>
              <a:rPr lang="es-AR" sz="1200" b="0" dirty="0" err="1">
                <a:solidFill>
                  <a:srgbClr val="9CDCFE"/>
                </a:solidFill>
                <a:effectLst/>
                <a:latin typeface="Consolas" panose="020B0609020204030204" pitchFamily="49" charset="0"/>
              </a:rPr>
              <a:t>conexion</a:t>
            </a:r>
            <a:r>
              <a:rPr lang="es-AR" sz="1200" b="0" dirty="0" err="1">
                <a:solidFill>
                  <a:srgbClr val="D4D4D4"/>
                </a:solidFill>
                <a:effectLst/>
                <a:latin typeface="Consolas" panose="020B0609020204030204" pitchFamily="49" charset="0"/>
              </a:rPr>
              <a:t>.</a:t>
            </a:r>
            <a:r>
              <a:rPr lang="es-AR" sz="1200" b="0" dirty="0" err="1">
                <a:solidFill>
                  <a:srgbClr val="DCDCAA"/>
                </a:solidFill>
                <a:effectLst/>
                <a:latin typeface="Consolas" panose="020B0609020204030204" pitchFamily="49" charset="0"/>
              </a:rPr>
              <a:t>execute</a:t>
            </a:r>
            <a:r>
              <a:rPr lang="es-AR" sz="1200" b="0" dirty="0">
                <a:solidFill>
                  <a:srgbClr val="D4D4D4"/>
                </a:solidFill>
                <a:effectLst/>
                <a:latin typeface="Consolas" panose="020B0609020204030204" pitchFamily="49" charset="0"/>
              </a:rPr>
              <a:t>(</a:t>
            </a:r>
            <a:r>
              <a:rPr lang="es-AR" sz="1200" b="0" dirty="0">
                <a:solidFill>
                  <a:srgbClr val="CE9178"/>
                </a:solidFill>
                <a:effectLst/>
                <a:latin typeface="Consolas" panose="020B0609020204030204" pitchFamily="49" charset="0"/>
              </a:rPr>
              <a:t>"</a:t>
            </a:r>
            <a:r>
              <a:rPr lang="es-AR" sz="1200" b="0" dirty="0" err="1">
                <a:solidFill>
                  <a:srgbClr val="CE9178"/>
                </a:solidFill>
                <a:effectLst/>
                <a:latin typeface="Consolas" panose="020B0609020204030204" pitchFamily="49" charset="0"/>
              </a:rPr>
              <a:t>update</a:t>
            </a:r>
            <a:r>
              <a:rPr lang="es-AR" sz="1200" b="0" dirty="0">
                <a:solidFill>
                  <a:srgbClr val="CE9178"/>
                </a:solidFill>
                <a:effectLst/>
                <a:latin typeface="Consolas" panose="020B0609020204030204" pitchFamily="49" charset="0"/>
              </a:rPr>
              <a:t> </a:t>
            </a:r>
            <a:r>
              <a:rPr lang="es-AR" sz="1200" b="0" dirty="0" err="1">
                <a:solidFill>
                  <a:srgbClr val="CE9178"/>
                </a:solidFill>
                <a:effectLst/>
                <a:latin typeface="Consolas" panose="020B0609020204030204" pitchFamily="49" charset="0"/>
              </a:rPr>
              <a:t>articulos</a:t>
            </a:r>
            <a:r>
              <a:rPr lang="es-AR" sz="1200" b="0" dirty="0">
                <a:solidFill>
                  <a:srgbClr val="CE9178"/>
                </a:solidFill>
                <a:effectLst/>
                <a:latin typeface="Consolas" panose="020B0609020204030204" pitchFamily="49" charset="0"/>
              </a:rPr>
              <a:t> set </a:t>
            </a:r>
            <a:r>
              <a:rPr lang="es-AR" sz="1200" b="0" dirty="0" err="1">
                <a:solidFill>
                  <a:srgbClr val="CE9178"/>
                </a:solidFill>
                <a:effectLst/>
                <a:latin typeface="Consolas" panose="020B0609020204030204" pitchFamily="49" charset="0"/>
              </a:rPr>
              <a:t>descripcion</a:t>
            </a:r>
            <a:r>
              <a:rPr lang="es-AR" sz="1200" b="0" dirty="0">
                <a:solidFill>
                  <a:srgbClr val="CE9178"/>
                </a:solidFill>
                <a:effectLst/>
                <a:latin typeface="Consolas" panose="020B0609020204030204" pitchFamily="49" charset="0"/>
              </a:rPr>
              <a:t> = 'palta' </a:t>
            </a:r>
            <a:r>
              <a:rPr lang="es-AR" sz="1200" b="0" dirty="0" err="1">
                <a:solidFill>
                  <a:srgbClr val="CE9178"/>
                </a:solidFill>
                <a:effectLst/>
                <a:latin typeface="Consolas" panose="020B0609020204030204" pitchFamily="49" charset="0"/>
              </a:rPr>
              <a:t>where</a:t>
            </a:r>
            <a:r>
              <a:rPr lang="es-AR" sz="1200" b="0" dirty="0">
                <a:solidFill>
                  <a:srgbClr val="CE9178"/>
                </a:solidFill>
                <a:effectLst/>
                <a:latin typeface="Consolas" panose="020B0609020204030204" pitchFamily="49" charset="0"/>
              </a:rPr>
              <a:t> </a:t>
            </a:r>
            <a:r>
              <a:rPr lang="es-AR" sz="1200" b="0" dirty="0" err="1">
                <a:solidFill>
                  <a:srgbClr val="CE9178"/>
                </a:solidFill>
                <a:effectLst/>
                <a:latin typeface="Consolas" panose="020B0609020204030204" pitchFamily="49" charset="0"/>
              </a:rPr>
              <a:t>codigo</a:t>
            </a:r>
            <a:r>
              <a:rPr lang="es-AR" sz="1200" b="0" dirty="0">
                <a:solidFill>
                  <a:srgbClr val="CE9178"/>
                </a:solidFill>
                <a:effectLst/>
                <a:latin typeface="Consolas" panose="020B0609020204030204" pitchFamily="49" charset="0"/>
              </a:rPr>
              <a:t>=1 "</a:t>
            </a:r>
            <a:r>
              <a:rPr lang="es-AR" sz="1200" b="0" dirty="0">
                <a:solidFill>
                  <a:srgbClr val="D4D4D4"/>
                </a:solidFill>
                <a:effectLst/>
                <a:latin typeface="Consolas" panose="020B0609020204030204" pitchFamily="49" charset="0"/>
              </a:rPr>
              <a:t>)</a:t>
            </a:r>
          </a:p>
          <a:p>
            <a:r>
              <a:rPr lang="es-AR" sz="1200" b="0" dirty="0" err="1">
                <a:solidFill>
                  <a:srgbClr val="9CDCFE"/>
                </a:solidFill>
                <a:effectLst/>
                <a:latin typeface="Consolas" panose="020B0609020204030204" pitchFamily="49" charset="0"/>
              </a:rPr>
              <a:t>conexion</a:t>
            </a:r>
            <a:r>
              <a:rPr lang="es-AR" sz="1200" b="0" dirty="0" err="1">
                <a:solidFill>
                  <a:srgbClr val="D4D4D4"/>
                </a:solidFill>
                <a:effectLst/>
                <a:latin typeface="Consolas" panose="020B0609020204030204" pitchFamily="49" charset="0"/>
              </a:rPr>
              <a:t>.</a:t>
            </a:r>
            <a:r>
              <a:rPr lang="es-AR" sz="1200" b="0" dirty="0" err="1">
                <a:solidFill>
                  <a:srgbClr val="DCDCAA"/>
                </a:solidFill>
                <a:effectLst/>
                <a:latin typeface="Consolas" panose="020B0609020204030204" pitchFamily="49" charset="0"/>
              </a:rPr>
              <a:t>commit</a:t>
            </a:r>
            <a:r>
              <a:rPr lang="es-AR" sz="1200" b="0" dirty="0">
                <a:solidFill>
                  <a:srgbClr val="D4D4D4"/>
                </a:solidFill>
                <a:effectLst/>
                <a:latin typeface="Consolas" panose="020B0609020204030204" pitchFamily="49" charset="0"/>
              </a:rPr>
              <a:t>()</a:t>
            </a:r>
          </a:p>
          <a:p>
            <a:r>
              <a:rPr lang="es-AR" sz="1200" b="0" dirty="0" err="1">
                <a:solidFill>
                  <a:srgbClr val="9CDCFE"/>
                </a:solidFill>
                <a:effectLst/>
                <a:latin typeface="Consolas" panose="020B0609020204030204" pitchFamily="49" charset="0"/>
              </a:rPr>
              <a:t>conexion</a:t>
            </a:r>
            <a:r>
              <a:rPr lang="es-AR" sz="1200" b="0" dirty="0" err="1">
                <a:solidFill>
                  <a:srgbClr val="D4D4D4"/>
                </a:solidFill>
                <a:effectLst/>
                <a:latin typeface="Consolas" panose="020B0609020204030204" pitchFamily="49" charset="0"/>
              </a:rPr>
              <a:t>.</a:t>
            </a:r>
            <a:r>
              <a:rPr lang="es-AR" sz="1200" b="0" dirty="0" err="1">
                <a:solidFill>
                  <a:srgbClr val="DCDCAA"/>
                </a:solidFill>
                <a:effectLst/>
                <a:latin typeface="Consolas" panose="020B0609020204030204" pitchFamily="49" charset="0"/>
              </a:rPr>
              <a:t>close</a:t>
            </a:r>
            <a:r>
              <a:rPr lang="es-AR" sz="1200" b="0" dirty="0">
                <a:solidFill>
                  <a:srgbClr val="D4D4D4"/>
                </a:solidFill>
                <a:effectLst/>
                <a:latin typeface="Consolas" panose="020B0609020204030204" pitchFamily="49" charset="0"/>
              </a:rPr>
              <a:t>()</a:t>
            </a:r>
          </a:p>
        </p:txBody>
      </p:sp>
      <p:sp>
        <p:nvSpPr>
          <p:cNvPr id="11" name="CuadroTexto 10">
            <a:extLst>
              <a:ext uri="{FF2B5EF4-FFF2-40B4-BE49-F238E27FC236}">
                <a16:creationId xmlns:a16="http://schemas.microsoft.com/office/drawing/2014/main" id="{3B65D0A9-AC68-1643-F352-D7223DB3CF6C}"/>
              </a:ext>
            </a:extLst>
          </p:cNvPr>
          <p:cNvSpPr txBox="1"/>
          <p:nvPr/>
        </p:nvSpPr>
        <p:spPr>
          <a:xfrm>
            <a:off x="301169" y="3429000"/>
            <a:ext cx="6096000" cy="1384995"/>
          </a:xfrm>
          <a:prstGeom prst="rect">
            <a:avLst/>
          </a:prstGeom>
          <a:noFill/>
        </p:spPr>
        <p:txBody>
          <a:bodyPr wrap="square">
            <a:spAutoFit/>
          </a:bodyPr>
          <a:lstStyle/>
          <a:p>
            <a:r>
              <a:rPr lang="es-MX" sz="1200" dirty="0"/>
              <a:t>El resultado de este comando SQL </a:t>
            </a:r>
            <a:r>
              <a:rPr lang="es-MX" sz="1200" dirty="0" err="1"/>
              <a:t>select</a:t>
            </a:r>
            <a:r>
              <a:rPr lang="es-MX" sz="1200" dirty="0"/>
              <a:t> puede ser de una fila si existe el código de artículo ingresado o cero filas:</a:t>
            </a:r>
          </a:p>
          <a:p>
            <a:endParaRPr lang="es-MX" sz="1200" dirty="0"/>
          </a:p>
          <a:p>
            <a:r>
              <a:rPr lang="es-MX" sz="1200" dirty="0"/>
              <a:t>cursor=</a:t>
            </a:r>
            <a:r>
              <a:rPr lang="es-MX" sz="1200" dirty="0" err="1"/>
              <a:t>conexion.execute</a:t>
            </a:r>
            <a:r>
              <a:rPr lang="es-MX" sz="1200" dirty="0"/>
              <a:t>("</a:t>
            </a:r>
            <a:r>
              <a:rPr lang="es-MX" sz="1200" dirty="0" err="1"/>
              <a:t>select</a:t>
            </a:r>
            <a:r>
              <a:rPr lang="es-MX" sz="1200" dirty="0"/>
              <a:t> </a:t>
            </a:r>
            <a:r>
              <a:rPr lang="es-MX" sz="1200" dirty="0" err="1"/>
              <a:t>codigo,descripcion,precio</a:t>
            </a:r>
            <a:r>
              <a:rPr lang="es-MX" sz="1200" dirty="0"/>
              <a:t> </a:t>
            </a:r>
            <a:r>
              <a:rPr lang="es-MX" sz="1200" dirty="0" err="1"/>
              <a:t>from</a:t>
            </a:r>
            <a:r>
              <a:rPr lang="es-MX" sz="1200" dirty="0"/>
              <a:t> </a:t>
            </a:r>
            <a:r>
              <a:rPr lang="es-MX" sz="1200" dirty="0" err="1"/>
              <a:t>articulos</a:t>
            </a:r>
            <a:r>
              <a:rPr lang="es-MX" sz="1200" dirty="0"/>
              <a:t> </a:t>
            </a:r>
            <a:r>
              <a:rPr lang="es-MX" sz="1200" dirty="0" err="1"/>
              <a:t>where</a:t>
            </a:r>
            <a:r>
              <a:rPr lang="es-MX" sz="1200" dirty="0"/>
              <a:t> </a:t>
            </a:r>
            <a:r>
              <a:rPr lang="es-MX" sz="1200" dirty="0" err="1"/>
              <a:t>codigo</a:t>
            </a:r>
            <a:r>
              <a:rPr lang="es-MX" sz="1200" dirty="0"/>
              <a:t>=?", (</a:t>
            </a:r>
            <a:r>
              <a:rPr lang="es-MX" sz="1200" dirty="0" err="1"/>
              <a:t>codigo</a:t>
            </a:r>
            <a:r>
              <a:rPr lang="es-MX" sz="1200" dirty="0"/>
              <a:t>, ))</a:t>
            </a:r>
          </a:p>
          <a:p>
            <a:r>
              <a:rPr lang="es-MX" sz="1200" dirty="0"/>
              <a:t>fila=</a:t>
            </a:r>
            <a:r>
              <a:rPr lang="es-MX" sz="1200" dirty="0" err="1"/>
              <a:t>cursor.fetchone</a:t>
            </a:r>
            <a:r>
              <a:rPr lang="es-MX" sz="1200" dirty="0"/>
              <a:t>()</a:t>
            </a:r>
          </a:p>
          <a:p>
            <a:endParaRPr lang="es-MX" sz="1200" dirty="0"/>
          </a:p>
        </p:txBody>
      </p:sp>
      <p:pic>
        <p:nvPicPr>
          <p:cNvPr id="2" name="Imagen 1">
            <a:hlinkClick r:id="rId5"/>
            <a:extLst>
              <a:ext uri="{FF2B5EF4-FFF2-40B4-BE49-F238E27FC236}">
                <a16:creationId xmlns:a16="http://schemas.microsoft.com/office/drawing/2014/main" id="{ADB34300-B021-F4A8-9522-0C9FBF3072DA}"/>
              </a:ext>
            </a:extLst>
          </p:cNvPr>
          <p:cNvPicPr>
            <a:picLocks noChangeAspect="1"/>
          </p:cNvPicPr>
          <p:nvPr/>
        </p:nvPicPr>
        <p:blipFill>
          <a:blip r:embed="rId6">
            <a:duotone>
              <a:prstClr val="black"/>
              <a:schemeClr val="accent1">
                <a:tint val="45000"/>
                <a:satMod val="400000"/>
              </a:schemeClr>
            </a:duotone>
          </a:blip>
          <a:stretch>
            <a:fillRect/>
          </a:stretch>
        </p:blipFill>
        <p:spPr>
          <a:xfrm>
            <a:off x="10904575" y="5310268"/>
            <a:ext cx="992674" cy="771009"/>
          </a:xfrm>
          <a:prstGeom prst="rect">
            <a:avLst/>
          </a:prstGeom>
        </p:spPr>
      </p:pic>
      <p:sp>
        <p:nvSpPr>
          <p:cNvPr id="7" name="CuadroTexto 6">
            <a:extLst>
              <a:ext uri="{FF2B5EF4-FFF2-40B4-BE49-F238E27FC236}">
                <a16:creationId xmlns:a16="http://schemas.microsoft.com/office/drawing/2014/main" id="{CA892FBA-114A-9028-2B0E-89B65F216DD6}"/>
              </a:ext>
            </a:extLst>
          </p:cNvPr>
          <p:cNvSpPr txBox="1"/>
          <p:nvPr/>
        </p:nvSpPr>
        <p:spPr>
          <a:xfrm>
            <a:off x="10656837" y="6097319"/>
            <a:ext cx="1340688" cy="276999"/>
          </a:xfrm>
          <a:prstGeom prst="rect">
            <a:avLst/>
          </a:prstGeom>
          <a:noFill/>
        </p:spPr>
        <p:txBody>
          <a:bodyPr wrap="none" rtlCol="0">
            <a:spAutoFit/>
          </a:bodyPr>
          <a:lstStyle/>
          <a:p>
            <a:r>
              <a:rPr lang="es-AR" sz="1200" b="1" dirty="0">
                <a:solidFill>
                  <a:srgbClr val="3A8995"/>
                </a:solidFill>
              </a:rPr>
              <a:t>05 Actualizar.py</a:t>
            </a:r>
          </a:p>
        </p:txBody>
      </p:sp>
      <p:pic>
        <p:nvPicPr>
          <p:cNvPr id="10" name="Cámara 9">
            <a:extLst>
              <a:ext uri="{FF2B5EF4-FFF2-40B4-BE49-F238E27FC236}">
                <a16:creationId xmlns:a16="http://schemas.microsoft.com/office/drawing/2014/main" id="{AE4C49D6-25E3-6AFF-2DD7-1C6349AD4978}"/>
              </a:ext>
            </a:extLst>
          </p:cNvPr>
          <p:cNvPicPr>
            <a:picLocks noChangeAspect="1"/>
            <a:extLst>
              <a:ext uri="{51228E76-BA90-4043-B771-695A4F85340A}">
                <alf:liveFeedProps xmlns:alf="http://schemas.microsoft.com/office/drawing/2021/livefeed"/>
              </a:ext>
            </a:extLst>
          </p:cNvPicPr>
          <p:nvPr/>
        </p:nvPicPr>
        <p:blipFill>
          <a:blip r:embed="rId7">
            <a:extLst>
              <a:ext uri="{96DAC541-7B7A-43D3-8B79-37D633B846F1}">
                <asvg:svgBlip xmlns:asvg="http://schemas.microsoft.com/office/drawing/2016/SVG/main" r:embed="rId8"/>
              </a:ext>
            </a:extLst>
          </a:blip>
          <a:stretch>
            <a:fillRect/>
          </a:stretch>
        </p:blipFill>
        <p:spPr>
          <a:xfrm>
            <a:off x="8359661" y="4980630"/>
            <a:ext cx="1539112" cy="1539112"/>
          </a:xfrm>
          <a:prstGeom prst="ellipse">
            <a:avLst/>
          </a:prstGeom>
          <a:ln>
            <a:noFill/>
          </a:ln>
          <a:effectLst>
            <a:outerShdw blurRad="190500" algn="tl" rotWithShape="0">
              <a:srgbClr val="000000">
                <a:alpha val="30000"/>
              </a:srgbClr>
            </a:outerShdw>
          </a:effectLst>
        </p:spPr>
      </p:pic>
    </p:spTree>
    <p:extLst>
      <p:ext uri="{BB962C8B-B14F-4D97-AF65-F5344CB8AC3E}">
        <p14:creationId xmlns:p14="http://schemas.microsoft.com/office/powerpoint/2010/main" val="282536979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Marcador de posición de imagen 11" descr="Imagen en blanco y negro">
            <a:extLst>
              <a:ext uri="{FF2B5EF4-FFF2-40B4-BE49-F238E27FC236}">
                <a16:creationId xmlns:a16="http://schemas.microsoft.com/office/drawing/2014/main" id="{616419AE-0FC1-B6F5-A3D6-D5B249750254}"/>
              </a:ext>
            </a:extLst>
          </p:cNvPr>
          <p:cNvPicPr>
            <a:picLocks noGrp="1" noChangeAspect="1"/>
          </p:cNvPicPr>
          <p:nvPr>
            <p:ph type="pic" idx="11"/>
          </p:nvPr>
        </p:nvPicPr>
        <p:blipFill>
          <a:blip r:embed="rId2">
            <a:extLst>
              <a:ext uri="{28A0092B-C50C-407E-A947-70E740481C1C}">
                <a14:useLocalDpi xmlns:a14="http://schemas.microsoft.com/office/drawing/2010/main" val="0"/>
              </a:ext>
            </a:extLst>
          </a:blip>
          <a:srcRect t="5984" b="5984"/>
          <a:stretch>
            <a:fillRect/>
          </a:stretch>
        </p:blipFill>
        <p:spPr/>
      </p:pic>
      <p:sp>
        <p:nvSpPr>
          <p:cNvPr id="3" name="CuadroTexto 2">
            <a:extLst>
              <a:ext uri="{FF2B5EF4-FFF2-40B4-BE49-F238E27FC236}">
                <a16:creationId xmlns:a16="http://schemas.microsoft.com/office/drawing/2014/main" id="{4FA5DEA9-94D0-2BE4-18FA-F93147AED449}"/>
              </a:ext>
            </a:extLst>
          </p:cNvPr>
          <p:cNvSpPr txBox="1"/>
          <p:nvPr/>
        </p:nvSpPr>
        <p:spPr>
          <a:xfrm>
            <a:off x="190499" y="114692"/>
            <a:ext cx="7763329" cy="523220"/>
          </a:xfrm>
          <a:prstGeom prst="rect">
            <a:avLst/>
          </a:prstGeom>
          <a:noFill/>
        </p:spPr>
        <p:txBody>
          <a:bodyPr wrap="square">
            <a:spAutoFit/>
          </a:bodyPr>
          <a:lstStyle/>
          <a:p>
            <a:pPr algn="l"/>
            <a:r>
              <a:rPr lang="es-MX" sz="2800" b="0" i="0" dirty="0">
                <a:solidFill>
                  <a:srgbClr val="333333"/>
                </a:solidFill>
                <a:effectLst/>
                <a:latin typeface="Arial" panose="020B0604020202020204" pitchFamily="34" charset="0"/>
              </a:rPr>
              <a:t>SQLite : Base de datos desde Python</a:t>
            </a:r>
          </a:p>
        </p:txBody>
      </p:sp>
      <p:sp>
        <p:nvSpPr>
          <p:cNvPr id="4" name="CuadroTexto 3">
            <a:extLst>
              <a:ext uri="{FF2B5EF4-FFF2-40B4-BE49-F238E27FC236}">
                <a16:creationId xmlns:a16="http://schemas.microsoft.com/office/drawing/2014/main" id="{82EE2B39-7C59-F184-F3E3-1AFE2AE3492A}"/>
              </a:ext>
            </a:extLst>
          </p:cNvPr>
          <p:cNvSpPr txBox="1"/>
          <p:nvPr/>
        </p:nvSpPr>
        <p:spPr>
          <a:xfrm>
            <a:off x="413777" y="3952220"/>
            <a:ext cx="1559723" cy="307777"/>
          </a:xfrm>
          <a:prstGeom prst="rect">
            <a:avLst/>
          </a:prstGeom>
          <a:solidFill>
            <a:schemeClr val="accent1"/>
          </a:solidFill>
          <a:ln>
            <a:solidFill>
              <a:schemeClr val="accent1"/>
            </a:solidFill>
          </a:ln>
        </p:spPr>
        <p:txBody>
          <a:bodyPr wrap="square">
            <a:spAutoFit/>
          </a:bodyPr>
          <a:lstStyle/>
          <a:p>
            <a:pPr algn="ctr"/>
            <a:r>
              <a:rPr lang="es-MX" sz="1400" dirty="0">
                <a:solidFill>
                  <a:schemeClr val="accent1">
                    <a:lumMod val="75000"/>
                  </a:schemeClr>
                </a:solidFill>
              </a:rPr>
              <a:t>Acceso al </a:t>
            </a:r>
            <a:r>
              <a:rPr lang="es-MX" sz="1400" dirty="0">
                <a:solidFill>
                  <a:schemeClr val="bg1"/>
                </a:solidFill>
                <a:hlinkClick r:id="rId3" action="ppaction://hlinkfile"/>
              </a:rPr>
              <a:t>IDLE</a:t>
            </a:r>
            <a:endParaRPr lang="es-AR" sz="1400" dirty="0"/>
          </a:p>
        </p:txBody>
      </p:sp>
      <p:pic>
        <p:nvPicPr>
          <p:cNvPr id="13" name="Imagen 12">
            <a:extLst>
              <a:ext uri="{FF2B5EF4-FFF2-40B4-BE49-F238E27FC236}">
                <a16:creationId xmlns:a16="http://schemas.microsoft.com/office/drawing/2014/main" id="{C8648B35-4F12-B49D-8F57-6F0792835852}"/>
              </a:ext>
            </a:extLst>
          </p:cNvPr>
          <p:cNvPicPr>
            <a:picLocks noChangeAspect="1"/>
          </p:cNvPicPr>
          <p:nvPr/>
        </p:nvPicPr>
        <p:blipFill>
          <a:blip r:embed="rId4"/>
          <a:stretch>
            <a:fillRect/>
          </a:stretch>
        </p:blipFill>
        <p:spPr>
          <a:xfrm>
            <a:off x="10951203" y="6392574"/>
            <a:ext cx="914400" cy="254336"/>
          </a:xfrm>
          <a:prstGeom prst="rect">
            <a:avLst/>
          </a:prstGeom>
        </p:spPr>
      </p:pic>
      <p:sp>
        <p:nvSpPr>
          <p:cNvPr id="5" name="CuadroTexto 4">
            <a:extLst>
              <a:ext uri="{FF2B5EF4-FFF2-40B4-BE49-F238E27FC236}">
                <a16:creationId xmlns:a16="http://schemas.microsoft.com/office/drawing/2014/main" id="{D265D574-3EED-828B-212F-B40B7408A387}"/>
              </a:ext>
            </a:extLst>
          </p:cNvPr>
          <p:cNvSpPr txBox="1"/>
          <p:nvPr/>
        </p:nvSpPr>
        <p:spPr>
          <a:xfrm>
            <a:off x="301169" y="1117533"/>
            <a:ext cx="6197600" cy="276999"/>
          </a:xfrm>
          <a:prstGeom prst="rect">
            <a:avLst/>
          </a:prstGeom>
          <a:noFill/>
        </p:spPr>
        <p:txBody>
          <a:bodyPr wrap="square">
            <a:spAutoFit/>
          </a:bodyPr>
          <a:lstStyle/>
          <a:p>
            <a:r>
              <a:rPr lang="es-MX" sz="1200" dirty="0"/>
              <a:t>Implementaremos un programa que actualice </a:t>
            </a:r>
            <a:r>
              <a:rPr lang="es-MX" sz="1200" dirty="0" err="1"/>
              <a:t>unl</a:t>
            </a:r>
            <a:r>
              <a:rPr lang="es-MX" sz="1200" dirty="0"/>
              <a:t> valor</a:t>
            </a:r>
            <a:endParaRPr lang="es-MX" sz="1200" dirty="0">
              <a:solidFill>
                <a:srgbClr val="333333"/>
              </a:solidFill>
              <a:latin typeface="Arial" panose="020B0604020202020204" pitchFamily="34" charset="0"/>
            </a:endParaRPr>
          </a:p>
        </p:txBody>
      </p:sp>
      <p:sp>
        <p:nvSpPr>
          <p:cNvPr id="6" name="CuadroTexto 5">
            <a:extLst>
              <a:ext uri="{FF2B5EF4-FFF2-40B4-BE49-F238E27FC236}">
                <a16:creationId xmlns:a16="http://schemas.microsoft.com/office/drawing/2014/main" id="{8D7D2DDA-349D-66B8-9AED-A242C26F0273}"/>
              </a:ext>
            </a:extLst>
          </p:cNvPr>
          <p:cNvSpPr txBox="1"/>
          <p:nvPr/>
        </p:nvSpPr>
        <p:spPr>
          <a:xfrm>
            <a:off x="301169" y="690403"/>
            <a:ext cx="6096000" cy="369332"/>
          </a:xfrm>
          <a:prstGeom prst="rect">
            <a:avLst/>
          </a:prstGeom>
          <a:noFill/>
        </p:spPr>
        <p:txBody>
          <a:bodyPr wrap="square">
            <a:spAutoFit/>
          </a:bodyPr>
          <a:lstStyle/>
          <a:p>
            <a:pPr algn="l"/>
            <a:r>
              <a:rPr lang="es-MX" b="1" i="0" dirty="0">
                <a:solidFill>
                  <a:srgbClr val="333333"/>
                </a:solidFill>
                <a:effectLst/>
                <a:latin typeface="Arial" panose="020B0604020202020204" pitchFamily="34" charset="0"/>
              </a:rPr>
              <a:t>Borrar una fila de una tabla.</a:t>
            </a:r>
          </a:p>
        </p:txBody>
      </p:sp>
      <p:sp>
        <p:nvSpPr>
          <p:cNvPr id="8" name="CuadroTexto 7">
            <a:extLst>
              <a:ext uri="{FF2B5EF4-FFF2-40B4-BE49-F238E27FC236}">
                <a16:creationId xmlns:a16="http://schemas.microsoft.com/office/drawing/2014/main" id="{52036B3B-1B4D-49A6-C8F7-49471EDC9D37}"/>
              </a:ext>
            </a:extLst>
          </p:cNvPr>
          <p:cNvSpPr txBox="1"/>
          <p:nvPr/>
        </p:nvSpPr>
        <p:spPr>
          <a:xfrm>
            <a:off x="301169" y="1695245"/>
            <a:ext cx="6197600" cy="1200329"/>
          </a:xfrm>
          <a:prstGeom prst="rect">
            <a:avLst/>
          </a:prstGeom>
          <a:solidFill>
            <a:schemeClr val="tx1">
              <a:lumMod val="75000"/>
              <a:lumOff val="25000"/>
            </a:schemeClr>
          </a:solidFill>
        </p:spPr>
        <p:txBody>
          <a:bodyPr wrap="square">
            <a:spAutoFit/>
          </a:bodyPr>
          <a:lstStyle/>
          <a:p>
            <a:r>
              <a:rPr lang="es-AR" sz="1200" b="0" dirty="0" err="1">
                <a:solidFill>
                  <a:srgbClr val="C586C0"/>
                </a:solidFill>
                <a:effectLst/>
                <a:latin typeface="Consolas" panose="020B0609020204030204" pitchFamily="49" charset="0"/>
              </a:rPr>
              <a:t>import</a:t>
            </a:r>
            <a:r>
              <a:rPr lang="es-AR" sz="1200" b="0" dirty="0">
                <a:solidFill>
                  <a:srgbClr val="D4D4D4"/>
                </a:solidFill>
                <a:effectLst/>
                <a:latin typeface="Consolas" panose="020B0609020204030204" pitchFamily="49" charset="0"/>
              </a:rPr>
              <a:t> </a:t>
            </a:r>
            <a:r>
              <a:rPr lang="es-AR" sz="1200" b="0" dirty="0">
                <a:solidFill>
                  <a:srgbClr val="4EC9B0"/>
                </a:solidFill>
                <a:effectLst/>
                <a:latin typeface="Consolas" panose="020B0609020204030204" pitchFamily="49" charset="0"/>
              </a:rPr>
              <a:t>sqlite3</a:t>
            </a:r>
            <a:endParaRPr lang="es-AR" sz="1200" b="0" dirty="0">
              <a:solidFill>
                <a:srgbClr val="D4D4D4"/>
              </a:solidFill>
              <a:effectLst/>
              <a:latin typeface="Consolas" panose="020B0609020204030204" pitchFamily="49" charset="0"/>
            </a:endParaRPr>
          </a:p>
          <a:p>
            <a:br>
              <a:rPr lang="es-AR" sz="1200" b="0" dirty="0">
                <a:solidFill>
                  <a:srgbClr val="D4D4D4"/>
                </a:solidFill>
                <a:effectLst/>
                <a:latin typeface="Consolas" panose="020B0609020204030204" pitchFamily="49" charset="0"/>
              </a:rPr>
            </a:br>
            <a:r>
              <a:rPr lang="es-AR" sz="1200" b="0" dirty="0" err="1">
                <a:solidFill>
                  <a:srgbClr val="9CDCFE"/>
                </a:solidFill>
                <a:effectLst/>
                <a:latin typeface="Consolas" panose="020B0609020204030204" pitchFamily="49" charset="0"/>
              </a:rPr>
              <a:t>conexion</a:t>
            </a:r>
            <a:r>
              <a:rPr lang="es-AR" sz="1200" b="0" dirty="0">
                <a:solidFill>
                  <a:srgbClr val="D4D4D4"/>
                </a:solidFill>
                <a:effectLst/>
                <a:latin typeface="Consolas" panose="020B0609020204030204" pitchFamily="49" charset="0"/>
              </a:rPr>
              <a:t>=</a:t>
            </a:r>
            <a:r>
              <a:rPr lang="es-AR" sz="1200" b="0" dirty="0">
                <a:solidFill>
                  <a:srgbClr val="4EC9B0"/>
                </a:solidFill>
                <a:effectLst/>
                <a:latin typeface="Consolas" panose="020B0609020204030204" pitchFamily="49" charset="0"/>
              </a:rPr>
              <a:t>sqlite3</a:t>
            </a:r>
            <a:r>
              <a:rPr lang="es-AR" sz="1200" b="0" dirty="0">
                <a:solidFill>
                  <a:srgbClr val="D4D4D4"/>
                </a:solidFill>
                <a:effectLst/>
                <a:latin typeface="Consolas" panose="020B0609020204030204" pitchFamily="49" charset="0"/>
              </a:rPr>
              <a:t>.</a:t>
            </a:r>
            <a:r>
              <a:rPr lang="es-AR" sz="1200" b="0" dirty="0">
                <a:solidFill>
                  <a:srgbClr val="DCDCAA"/>
                </a:solidFill>
                <a:effectLst/>
                <a:latin typeface="Consolas" panose="020B0609020204030204" pitchFamily="49" charset="0"/>
              </a:rPr>
              <a:t>connect</a:t>
            </a:r>
            <a:r>
              <a:rPr lang="es-AR" sz="1200" b="0" dirty="0">
                <a:solidFill>
                  <a:srgbClr val="D4D4D4"/>
                </a:solidFill>
                <a:effectLst/>
                <a:latin typeface="Consolas" panose="020B0609020204030204" pitchFamily="49" charset="0"/>
              </a:rPr>
              <a:t>(</a:t>
            </a:r>
            <a:r>
              <a:rPr lang="es-AR" sz="1200" b="0" dirty="0">
                <a:solidFill>
                  <a:srgbClr val="CE9178"/>
                </a:solidFill>
                <a:effectLst/>
                <a:latin typeface="Consolas" panose="020B0609020204030204" pitchFamily="49" charset="0"/>
              </a:rPr>
              <a:t>"bd1.db"</a:t>
            </a:r>
            <a:r>
              <a:rPr lang="es-AR" sz="1200" b="0" dirty="0">
                <a:solidFill>
                  <a:srgbClr val="D4D4D4"/>
                </a:solidFill>
                <a:effectLst/>
                <a:latin typeface="Consolas" panose="020B0609020204030204" pitchFamily="49" charset="0"/>
              </a:rPr>
              <a:t>)</a:t>
            </a:r>
          </a:p>
          <a:p>
            <a:r>
              <a:rPr lang="es-AR" sz="1200" b="0" dirty="0" err="1">
                <a:solidFill>
                  <a:srgbClr val="D4D4D4"/>
                </a:solidFill>
                <a:effectLst/>
                <a:latin typeface="Consolas" panose="020B0609020204030204" pitchFamily="49" charset="0"/>
              </a:rPr>
              <a:t>conexion.execute</a:t>
            </a:r>
            <a:r>
              <a:rPr lang="es-AR" sz="1200" b="0" dirty="0">
                <a:solidFill>
                  <a:srgbClr val="D4D4D4"/>
                </a:solidFill>
                <a:effectLst/>
                <a:latin typeface="Consolas" panose="020B0609020204030204" pitchFamily="49" charset="0"/>
              </a:rPr>
              <a:t>(</a:t>
            </a:r>
            <a:r>
              <a:rPr lang="es-AR" sz="1200" b="0" dirty="0">
                <a:solidFill>
                  <a:srgbClr val="CE9178"/>
                </a:solidFill>
                <a:effectLst/>
                <a:latin typeface="Consolas" panose="020B0609020204030204" pitchFamily="49" charset="0"/>
              </a:rPr>
              <a:t>"</a:t>
            </a:r>
            <a:r>
              <a:rPr lang="es-AR" sz="1200" b="0" dirty="0" err="1">
                <a:solidFill>
                  <a:srgbClr val="CE9178"/>
                </a:solidFill>
                <a:effectLst/>
                <a:latin typeface="Consolas" panose="020B0609020204030204" pitchFamily="49" charset="0"/>
              </a:rPr>
              <a:t>delete</a:t>
            </a:r>
            <a:r>
              <a:rPr lang="es-AR" sz="1200" b="0" dirty="0">
                <a:solidFill>
                  <a:srgbClr val="CE9178"/>
                </a:solidFill>
                <a:effectLst/>
                <a:latin typeface="Consolas" panose="020B0609020204030204" pitchFamily="49" charset="0"/>
              </a:rPr>
              <a:t> </a:t>
            </a:r>
            <a:r>
              <a:rPr lang="es-AR" sz="1200" b="0" dirty="0" err="1">
                <a:solidFill>
                  <a:srgbClr val="CE9178"/>
                </a:solidFill>
                <a:effectLst/>
                <a:latin typeface="Consolas" panose="020B0609020204030204" pitchFamily="49" charset="0"/>
              </a:rPr>
              <a:t>from</a:t>
            </a:r>
            <a:r>
              <a:rPr lang="es-AR" sz="1200" b="0" dirty="0">
                <a:solidFill>
                  <a:srgbClr val="CE9178"/>
                </a:solidFill>
                <a:effectLst/>
                <a:latin typeface="Consolas" panose="020B0609020204030204" pitchFamily="49" charset="0"/>
              </a:rPr>
              <a:t> </a:t>
            </a:r>
            <a:r>
              <a:rPr lang="es-AR" sz="1200" b="0" dirty="0" err="1">
                <a:solidFill>
                  <a:srgbClr val="CE9178"/>
                </a:solidFill>
                <a:effectLst/>
                <a:latin typeface="Consolas" panose="020B0609020204030204" pitchFamily="49" charset="0"/>
              </a:rPr>
              <a:t>articulos</a:t>
            </a:r>
            <a:r>
              <a:rPr lang="es-AR" sz="1200" b="0" dirty="0">
                <a:solidFill>
                  <a:srgbClr val="CE9178"/>
                </a:solidFill>
                <a:effectLst/>
                <a:latin typeface="Consolas" panose="020B0609020204030204" pitchFamily="49" charset="0"/>
              </a:rPr>
              <a:t> </a:t>
            </a:r>
            <a:r>
              <a:rPr lang="es-AR" sz="1200" b="0" dirty="0" err="1">
                <a:solidFill>
                  <a:srgbClr val="CE9178"/>
                </a:solidFill>
                <a:effectLst/>
                <a:latin typeface="Consolas" panose="020B0609020204030204" pitchFamily="49" charset="0"/>
              </a:rPr>
              <a:t>where</a:t>
            </a:r>
            <a:r>
              <a:rPr lang="es-AR" sz="1200" b="0" dirty="0">
                <a:solidFill>
                  <a:srgbClr val="CE9178"/>
                </a:solidFill>
                <a:effectLst/>
                <a:latin typeface="Consolas" panose="020B0609020204030204" pitchFamily="49" charset="0"/>
              </a:rPr>
              <a:t> </a:t>
            </a:r>
            <a:r>
              <a:rPr lang="es-AR" sz="1200" b="0" dirty="0" err="1">
                <a:solidFill>
                  <a:srgbClr val="CE9178"/>
                </a:solidFill>
                <a:effectLst/>
                <a:latin typeface="Consolas" panose="020B0609020204030204" pitchFamily="49" charset="0"/>
              </a:rPr>
              <a:t>codigo</a:t>
            </a:r>
            <a:r>
              <a:rPr lang="es-AR" sz="1200" b="0" dirty="0">
                <a:solidFill>
                  <a:srgbClr val="CE9178"/>
                </a:solidFill>
                <a:effectLst/>
                <a:latin typeface="Consolas" panose="020B0609020204030204" pitchFamily="49" charset="0"/>
              </a:rPr>
              <a:t>=1 "</a:t>
            </a:r>
            <a:r>
              <a:rPr lang="es-AR" sz="1200" b="0" dirty="0">
                <a:solidFill>
                  <a:srgbClr val="D4D4D4"/>
                </a:solidFill>
                <a:effectLst/>
                <a:latin typeface="Consolas" panose="020B0609020204030204" pitchFamily="49" charset="0"/>
              </a:rPr>
              <a:t>)</a:t>
            </a:r>
          </a:p>
          <a:p>
            <a:r>
              <a:rPr lang="es-AR" sz="1200" b="0" dirty="0" err="1">
                <a:solidFill>
                  <a:srgbClr val="D4D4D4"/>
                </a:solidFill>
                <a:effectLst/>
                <a:latin typeface="Consolas" panose="020B0609020204030204" pitchFamily="49" charset="0"/>
              </a:rPr>
              <a:t>conexion.commit</a:t>
            </a:r>
            <a:r>
              <a:rPr lang="es-AR" sz="1200" b="0" dirty="0">
                <a:solidFill>
                  <a:srgbClr val="D4D4D4"/>
                </a:solidFill>
                <a:effectLst/>
                <a:latin typeface="Consolas" panose="020B0609020204030204" pitchFamily="49" charset="0"/>
              </a:rPr>
              <a:t>()</a:t>
            </a:r>
          </a:p>
          <a:p>
            <a:r>
              <a:rPr lang="es-AR" sz="1200" b="0" dirty="0" err="1">
                <a:solidFill>
                  <a:srgbClr val="9CDCFE"/>
                </a:solidFill>
                <a:effectLst/>
                <a:latin typeface="Consolas" panose="020B0609020204030204" pitchFamily="49" charset="0"/>
              </a:rPr>
              <a:t>conexion</a:t>
            </a:r>
            <a:r>
              <a:rPr lang="es-AR" sz="1200" b="0" dirty="0" err="1">
                <a:solidFill>
                  <a:srgbClr val="D4D4D4"/>
                </a:solidFill>
                <a:effectLst/>
                <a:latin typeface="Consolas" panose="020B0609020204030204" pitchFamily="49" charset="0"/>
              </a:rPr>
              <a:t>.</a:t>
            </a:r>
            <a:r>
              <a:rPr lang="es-AR" sz="1200" b="0" dirty="0" err="1">
                <a:solidFill>
                  <a:srgbClr val="DCDCAA"/>
                </a:solidFill>
                <a:effectLst/>
                <a:latin typeface="Consolas" panose="020B0609020204030204" pitchFamily="49" charset="0"/>
              </a:rPr>
              <a:t>close</a:t>
            </a:r>
            <a:r>
              <a:rPr lang="es-AR" sz="1200" b="0" dirty="0">
                <a:solidFill>
                  <a:srgbClr val="D4D4D4"/>
                </a:solidFill>
                <a:effectLst/>
                <a:latin typeface="Consolas" panose="020B0609020204030204" pitchFamily="49" charset="0"/>
              </a:rPr>
              <a:t>()</a:t>
            </a:r>
          </a:p>
        </p:txBody>
      </p:sp>
      <p:sp>
        <p:nvSpPr>
          <p:cNvPr id="11" name="CuadroTexto 10">
            <a:extLst>
              <a:ext uri="{FF2B5EF4-FFF2-40B4-BE49-F238E27FC236}">
                <a16:creationId xmlns:a16="http://schemas.microsoft.com/office/drawing/2014/main" id="{3B65D0A9-AC68-1643-F352-D7223DB3CF6C}"/>
              </a:ext>
            </a:extLst>
          </p:cNvPr>
          <p:cNvSpPr txBox="1"/>
          <p:nvPr/>
        </p:nvSpPr>
        <p:spPr>
          <a:xfrm>
            <a:off x="301169" y="3429000"/>
            <a:ext cx="6096000" cy="830997"/>
          </a:xfrm>
          <a:prstGeom prst="rect">
            <a:avLst/>
          </a:prstGeom>
          <a:noFill/>
        </p:spPr>
        <p:txBody>
          <a:bodyPr wrap="square">
            <a:spAutoFit/>
          </a:bodyPr>
          <a:lstStyle/>
          <a:p>
            <a:r>
              <a:rPr lang="es-MX" sz="1200" dirty="0"/>
              <a:t>El resultado de este comando SQL </a:t>
            </a:r>
            <a:r>
              <a:rPr lang="es-MX" sz="1200" dirty="0" err="1"/>
              <a:t>select</a:t>
            </a:r>
            <a:r>
              <a:rPr lang="es-MX" sz="1200" dirty="0"/>
              <a:t> puede ser de una fila si existe el código de artículo ingresado o cero filas:</a:t>
            </a:r>
          </a:p>
          <a:p>
            <a:endParaRPr lang="es-MX" sz="1200" dirty="0"/>
          </a:p>
          <a:p>
            <a:endParaRPr lang="es-MX" sz="1200" dirty="0"/>
          </a:p>
        </p:txBody>
      </p:sp>
      <p:pic>
        <p:nvPicPr>
          <p:cNvPr id="2" name="Imagen 1">
            <a:hlinkClick r:id="rId5"/>
            <a:extLst>
              <a:ext uri="{FF2B5EF4-FFF2-40B4-BE49-F238E27FC236}">
                <a16:creationId xmlns:a16="http://schemas.microsoft.com/office/drawing/2014/main" id="{C50AF13B-1E61-41C5-7A74-8EE14B6D4DFD}"/>
              </a:ext>
            </a:extLst>
          </p:cNvPr>
          <p:cNvPicPr>
            <a:picLocks noChangeAspect="1"/>
          </p:cNvPicPr>
          <p:nvPr/>
        </p:nvPicPr>
        <p:blipFill>
          <a:blip r:embed="rId6">
            <a:duotone>
              <a:prstClr val="black"/>
              <a:schemeClr val="accent1">
                <a:tint val="45000"/>
                <a:satMod val="400000"/>
              </a:schemeClr>
            </a:duotone>
          </a:blip>
          <a:stretch>
            <a:fillRect/>
          </a:stretch>
        </p:blipFill>
        <p:spPr>
          <a:xfrm>
            <a:off x="10904575" y="5310268"/>
            <a:ext cx="992674" cy="771009"/>
          </a:xfrm>
          <a:prstGeom prst="rect">
            <a:avLst/>
          </a:prstGeom>
        </p:spPr>
      </p:pic>
      <p:sp>
        <p:nvSpPr>
          <p:cNvPr id="7" name="CuadroTexto 6">
            <a:extLst>
              <a:ext uri="{FF2B5EF4-FFF2-40B4-BE49-F238E27FC236}">
                <a16:creationId xmlns:a16="http://schemas.microsoft.com/office/drawing/2014/main" id="{9D063770-BE2B-3479-5BDD-0EE7EDF7BB90}"/>
              </a:ext>
            </a:extLst>
          </p:cNvPr>
          <p:cNvSpPr txBox="1"/>
          <p:nvPr/>
        </p:nvSpPr>
        <p:spPr>
          <a:xfrm>
            <a:off x="10881687" y="6097319"/>
            <a:ext cx="1080296" cy="276999"/>
          </a:xfrm>
          <a:prstGeom prst="rect">
            <a:avLst/>
          </a:prstGeom>
          <a:noFill/>
        </p:spPr>
        <p:txBody>
          <a:bodyPr wrap="none" rtlCol="0">
            <a:spAutoFit/>
          </a:bodyPr>
          <a:lstStyle/>
          <a:p>
            <a:r>
              <a:rPr lang="es-AR" sz="1200" b="1" dirty="0">
                <a:solidFill>
                  <a:srgbClr val="3A8995"/>
                </a:solidFill>
              </a:rPr>
              <a:t>06 Borrar.py</a:t>
            </a:r>
          </a:p>
        </p:txBody>
      </p:sp>
      <p:pic>
        <p:nvPicPr>
          <p:cNvPr id="10" name="Cámara 9">
            <a:extLst>
              <a:ext uri="{FF2B5EF4-FFF2-40B4-BE49-F238E27FC236}">
                <a16:creationId xmlns:a16="http://schemas.microsoft.com/office/drawing/2014/main" id="{1387EF63-C420-4BB7-A361-161D017C0706}"/>
              </a:ext>
            </a:extLst>
          </p:cNvPr>
          <p:cNvPicPr>
            <a:picLocks noChangeAspect="1"/>
            <a:extLst>
              <a:ext uri="{51228E76-BA90-4043-B771-695A4F85340A}">
                <alf:liveFeedProps xmlns:alf="http://schemas.microsoft.com/office/drawing/2021/livefeed"/>
              </a:ext>
            </a:extLst>
          </p:cNvPicPr>
          <p:nvPr/>
        </p:nvPicPr>
        <p:blipFill>
          <a:blip r:embed="rId7">
            <a:extLst>
              <a:ext uri="{96DAC541-7B7A-43D3-8B79-37D633B846F1}">
                <asvg:svgBlip xmlns:asvg="http://schemas.microsoft.com/office/drawing/2016/SVG/main" r:embed="rId8"/>
              </a:ext>
            </a:extLst>
          </a:blip>
          <a:stretch>
            <a:fillRect/>
          </a:stretch>
        </p:blipFill>
        <p:spPr>
          <a:xfrm>
            <a:off x="8359661" y="4980630"/>
            <a:ext cx="1539112" cy="1539112"/>
          </a:xfrm>
          <a:prstGeom prst="ellipse">
            <a:avLst/>
          </a:prstGeom>
          <a:ln>
            <a:noFill/>
          </a:ln>
          <a:effectLst>
            <a:outerShdw blurRad="190500" algn="tl" rotWithShape="0">
              <a:srgbClr val="000000">
                <a:alpha val="30000"/>
              </a:srgbClr>
            </a:outerShdw>
          </a:effectLst>
        </p:spPr>
      </p:pic>
    </p:spTree>
    <p:extLst>
      <p:ext uri="{BB962C8B-B14F-4D97-AF65-F5344CB8AC3E}">
        <p14:creationId xmlns:p14="http://schemas.microsoft.com/office/powerpoint/2010/main" val="11567035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0BE9DAF-DA05-4973-8232-49413D8A9F4C}"/>
              </a:ext>
            </a:extLst>
          </p:cNvPr>
          <p:cNvSpPr txBox="1"/>
          <p:nvPr/>
        </p:nvSpPr>
        <p:spPr>
          <a:xfrm>
            <a:off x="6270689" y="2568753"/>
            <a:ext cx="3568440" cy="830997"/>
          </a:xfrm>
          <a:prstGeom prst="rect">
            <a:avLst/>
          </a:prstGeom>
          <a:noFill/>
        </p:spPr>
        <p:txBody>
          <a:bodyPr wrap="square" rtlCol="0" anchor="ctr">
            <a:spAutoFit/>
          </a:bodyPr>
          <a:lstStyle/>
          <a:p>
            <a:r>
              <a:rPr lang="es-MX" altLang="ko-KR" sz="4800" b="1" dirty="0">
                <a:solidFill>
                  <a:schemeClr val="bg1"/>
                </a:solidFill>
                <a:cs typeface="Arial" pitchFamily="34" charset="0"/>
              </a:rPr>
              <a:t>PYTHON</a:t>
            </a:r>
            <a:endParaRPr lang="ko-KR" altLang="en-US" sz="4800" b="1" dirty="0">
              <a:solidFill>
                <a:schemeClr val="bg1"/>
              </a:solidFill>
              <a:cs typeface="Arial" pitchFamily="34" charset="0"/>
            </a:endParaRPr>
          </a:p>
        </p:txBody>
      </p:sp>
      <p:sp>
        <p:nvSpPr>
          <p:cNvPr id="5" name="TextBox 4">
            <a:extLst>
              <a:ext uri="{FF2B5EF4-FFF2-40B4-BE49-F238E27FC236}">
                <a16:creationId xmlns:a16="http://schemas.microsoft.com/office/drawing/2014/main" id="{F46F0091-4B3B-4353-8B1A-2E77D3AC4EE0}"/>
              </a:ext>
            </a:extLst>
          </p:cNvPr>
          <p:cNvSpPr txBox="1"/>
          <p:nvPr/>
        </p:nvSpPr>
        <p:spPr>
          <a:xfrm>
            <a:off x="6270689" y="3835887"/>
            <a:ext cx="3954331" cy="276999"/>
          </a:xfrm>
          <a:prstGeom prst="rect">
            <a:avLst/>
          </a:prstGeom>
          <a:noFill/>
        </p:spPr>
        <p:txBody>
          <a:bodyPr wrap="square" rtlCol="0" anchor="ctr">
            <a:spAutoFit/>
          </a:bodyPr>
          <a:lstStyle/>
          <a:p>
            <a:r>
              <a:rPr lang="en-US" altLang="ko-KR" sz="1200" dirty="0">
                <a:solidFill>
                  <a:schemeClr val="bg1"/>
                </a:solidFill>
                <a:cs typeface="Arial" pitchFamily="34" charset="0"/>
              </a:rPr>
              <a:t>PYTHON &amp; SQLite &amp; </a:t>
            </a:r>
            <a:r>
              <a:rPr lang="en-US" altLang="ko-KR" sz="1200" dirty="0" err="1">
                <a:solidFill>
                  <a:schemeClr val="bg1"/>
                </a:solidFill>
                <a:cs typeface="Arial" pitchFamily="34" charset="0"/>
              </a:rPr>
              <a:t>TKinter</a:t>
            </a:r>
            <a:endParaRPr lang="ko-KR" altLang="en-US" sz="1200" dirty="0">
              <a:solidFill>
                <a:schemeClr val="bg1"/>
              </a:solidFill>
              <a:cs typeface="Arial" pitchFamily="34" charset="0"/>
            </a:endParaRPr>
          </a:p>
        </p:txBody>
      </p:sp>
      <p:sp>
        <p:nvSpPr>
          <p:cNvPr id="6" name="TextBox 5">
            <a:extLst>
              <a:ext uri="{FF2B5EF4-FFF2-40B4-BE49-F238E27FC236}">
                <a16:creationId xmlns:a16="http://schemas.microsoft.com/office/drawing/2014/main" id="{00F602D8-164F-4B9D-9CCE-E6C9B0038A1D}"/>
              </a:ext>
            </a:extLst>
          </p:cNvPr>
          <p:cNvSpPr txBox="1"/>
          <p:nvPr/>
        </p:nvSpPr>
        <p:spPr>
          <a:xfrm>
            <a:off x="6235597" y="3392151"/>
            <a:ext cx="3568440" cy="461665"/>
          </a:xfrm>
          <a:prstGeom prst="rect">
            <a:avLst/>
          </a:prstGeom>
          <a:noFill/>
        </p:spPr>
        <p:txBody>
          <a:bodyPr wrap="square" rtlCol="0" anchor="ctr">
            <a:spAutoFit/>
          </a:bodyPr>
          <a:lstStyle/>
          <a:p>
            <a:r>
              <a:rPr lang="es-MX" altLang="ko-KR" sz="2400" dirty="0">
                <a:solidFill>
                  <a:schemeClr val="bg1"/>
                </a:solidFill>
                <a:cs typeface="Arial" pitchFamily="34" charset="0"/>
              </a:rPr>
              <a:t>GUI &amp; </a:t>
            </a:r>
            <a:r>
              <a:rPr lang="es-MX" altLang="ko-KR" sz="2400" dirty="0" err="1">
                <a:solidFill>
                  <a:schemeClr val="bg1"/>
                </a:solidFill>
                <a:cs typeface="Arial" pitchFamily="34" charset="0"/>
              </a:rPr>
              <a:t>DataBase</a:t>
            </a:r>
            <a:endParaRPr lang="ko-KR" altLang="en-US" sz="2400" dirty="0">
              <a:solidFill>
                <a:schemeClr val="bg1"/>
              </a:solidFill>
              <a:cs typeface="Arial" pitchFamily="34" charset="0"/>
            </a:endParaRPr>
          </a:p>
        </p:txBody>
      </p:sp>
      <p:pic>
        <p:nvPicPr>
          <p:cNvPr id="3" name="Imagen 2">
            <a:extLst>
              <a:ext uri="{FF2B5EF4-FFF2-40B4-BE49-F238E27FC236}">
                <a16:creationId xmlns:a16="http://schemas.microsoft.com/office/drawing/2014/main" id="{E438E17C-7957-7ED6-6D19-AD1ABF4E44BC}"/>
              </a:ext>
            </a:extLst>
          </p:cNvPr>
          <p:cNvPicPr>
            <a:picLocks noChangeAspect="1"/>
          </p:cNvPicPr>
          <p:nvPr/>
        </p:nvPicPr>
        <p:blipFill>
          <a:blip r:embed="rId2">
            <a:duotone>
              <a:schemeClr val="accent1">
                <a:shade val="45000"/>
                <a:satMod val="135000"/>
              </a:schemeClr>
              <a:prstClr val="white"/>
            </a:duotone>
          </a:blip>
          <a:stretch>
            <a:fillRect/>
          </a:stretch>
        </p:blipFill>
        <p:spPr>
          <a:xfrm>
            <a:off x="6270689" y="4259756"/>
            <a:ext cx="3126714" cy="1053123"/>
          </a:xfrm>
          <a:prstGeom prst="rect">
            <a:avLst/>
          </a:prstGeom>
        </p:spPr>
      </p:pic>
      <p:pic>
        <p:nvPicPr>
          <p:cNvPr id="2" name="Imagen 1">
            <a:extLst>
              <a:ext uri="{FF2B5EF4-FFF2-40B4-BE49-F238E27FC236}">
                <a16:creationId xmlns:a16="http://schemas.microsoft.com/office/drawing/2014/main" id="{D031B316-2C85-F111-A0C5-BEDB6BF2D91E}"/>
              </a:ext>
            </a:extLst>
          </p:cNvPr>
          <p:cNvPicPr>
            <a:picLocks noChangeAspect="1"/>
          </p:cNvPicPr>
          <p:nvPr/>
        </p:nvPicPr>
        <p:blipFill>
          <a:blip r:embed="rId3">
            <a:duotone>
              <a:schemeClr val="accent1">
                <a:shade val="45000"/>
                <a:satMod val="135000"/>
              </a:schemeClr>
              <a:prstClr val="white"/>
            </a:duotone>
          </a:blip>
          <a:stretch>
            <a:fillRect/>
          </a:stretch>
        </p:blipFill>
        <p:spPr>
          <a:xfrm>
            <a:off x="7869904" y="5332581"/>
            <a:ext cx="914400" cy="254336"/>
          </a:xfrm>
          <a:prstGeom prst="rect">
            <a:avLst/>
          </a:prstGeom>
        </p:spPr>
      </p:pic>
      <p:pic>
        <p:nvPicPr>
          <p:cNvPr id="7" name="Cámara 6">
            <a:extLst>
              <a:ext uri="{FF2B5EF4-FFF2-40B4-BE49-F238E27FC236}">
                <a16:creationId xmlns:a16="http://schemas.microsoft.com/office/drawing/2014/main" id="{D010D63A-BBF2-5B12-0401-49A89AE61716}"/>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166959" y="3066331"/>
            <a:ext cx="1539112" cy="1539112"/>
          </a:xfrm>
          <a:prstGeom prst="ellipse">
            <a:avLst/>
          </a:prstGeom>
          <a:ln>
            <a:noFill/>
          </a:ln>
          <a:effectLst>
            <a:outerShdw blurRad="190500" algn="tl" rotWithShape="0">
              <a:srgbClr val="000000">
                <a:alpha val="30000"/>
              </a:srgbClr>
            </a:outerShdw>
          </a:effectLst>
        </p:spPr>
      </p:pic>
      <p:sp>
        <p:nvSpPr>
          <p:cNvPr id="8" name="Rectángulo 7">
            <a:extLst>
              <a:ext uri="{FF2B5EF4-FFF2-40B4-BE49-F238E27FC236}">
                <a16:creationId xmlns:a16="http://schemas.microsoft.com/office/drawing/2014/main" id="{D7CAC69A-8134-E710-F8E3-7FC38CED6EF2}"/>
              </a:ext>
            </a:extLst>
          </p:cNvPr>
          <p:cNvSpPr/>
          <p:nvPr/>
        </p:nvSpPr>
        <p:spPr>
          <a:xfrm>
            <a:off x="5821064" y="2721295"/>
            <a:ext cx="112295" cy="23261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9" name="CuadroTexto 8">
            <a:extLst>
              <a:ext uri="{FF2B5EF4-FFF2-40B4-BE49-F238E27FC236}">
                <a16:creationId xmlns:a16="http://schemas.microsoft.com/office/drawing/2014/main" id="{1420AE18-2991-1BC5-DD10-015327A5DA9F}"/>
              </a:ext>
            </a:extLst>
          </p:cNvPr>
          <p:cNvSpPr txBox="1"/>
          <p:nvPr/>
        </p:nvSpPr>
        <p:spPr>
          <a:xfrm>
            <a:off x="340366" y="3132248"/>
            <a:ext cx="5312117" cy="1477328"/>
          </a:xfrm>
          <a:prstGeom prst="rect">
            <a:avLst/>
          </a:prstGeom>
          <a:noFill/>
        </p:spPr>
        <p:txBody>
          <a:bodyPr wrap="square">
            <a:spAutoFit/>
          </a:bodyPr>
          <a:lstStyle/>
          <a:p>
            <a:pPr algn="r"/>
            <a:r>
              <a:rPr lang="es-MX" dirty="0">
                <a:solidFill>
                  <a:srgbClr val="E2EEFF"/>
                </a:solidFill>
                <a:latin typeface="Google Sans"/>
              </a:rPr>
              <a:t>Es muy posible que necesitemos en algunas situaciones acceder a una base de datos de SQLite desde una aplicación con una interfaz visual.</a:t>
            </a:r>
          </a:p>
          <a:p>
            <a:pPr algn="r"/>
            <a:r>
              <a:rPr lang="es-MX" dirty="0">
                <a:solidFill>
                  <a:srgbClr val="E2EEFF"/>
                </a:solidFill>
                <a:latin typeface="Google Sans"/>
              </a:rPr>
              <a:t>Implementaremos el mismo problema que resolvimos cuando trabajamos con el gestor de base de datos.</a:t>
            </a:r>
            <a:endParaRPr lang="es-AR" dirty="0">
              <a:solidFill>
                <a:srgbClr val="E2EEFF"/>
              </a:solidFill>
              <a:latin typeface="Google Sans"/>
            </a:endParaRPr>
          </a:p>
        </p:txBody>
      </p:sp>
    </p:spTree>
    <p:extLst>
      <p:ext uri="{BB962C8B-B14F-4D97-AF65-F5344CB8AC3E}">
        <p14:creationId xmlns:p14="http://schemas.microsoft.com/office/powerpoint/2010/main" val="48086239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Marcador de posición de imagen 41" descr="Patrón de fondo">
            <a:extLst>
              <a:ext uri="{FF2B5EF4-FFF2-40B4-BE49-F238E27FC236}">
                <a16:creationId xmlns:a16="http://schemas.microsoft.com/office/drawing/2014/main" id="{3138D68F-8D0D-1D2C-5657-DFBC07A58674}"/>
              </a:ext>
            </a:extLst>
          </p:cNvPr>
          <p:cNvPicPr>
            <a:picLocks noGrp="1" noChangeAspect="1"/>
          </p:cNvPicPr>
          <p:nvPr>
            <p:ph type="pic" idx="11"/>
          </p:nvPr>
        </p:nvPicPr>
        <p:blipFill>
          <a:blip r:embed="rId2">
            <a:extLst>
              <a:ext uri="{28A0092B-C50C-407E-A947-70E740481C1C}">
                <a14:useLocalDpi xmlns:a14="http://schemas.microsoft.com/office/drawing/2010/main" val="0"/>
              </a:ext>
            </a:extLst>
          </a:blip>
          <a:srcRect t="744" b="744"/>
          <a:stretch>
            <a:fillRect/>
          </a:stretch>
        </p:blipFill>
        <p:spPr/>
      </p:pic>
      <p:sp>
        <p:nvSpPr>
          <p:cNvPr id="3" name="CuadroTexto 2">
            <a:extLst>
              <a:ext uri="{FF2B5EF4-FFF2-40B4-BE49-F238E27FC236}">
                <a16:creationId xmlns:a16="http://schemas.microsoft.com/office/drawing/2014/main" id="{0EFF6845-D5E6-7F46-B998-02CCABC4A302}"/>
              </a:ext>
            </a:extLst>
          </p:cNvPr>
          <p:cNvSpPr txBox="1"/>
          <p:nvPr/>
        </p:nvSpPr>
        <p:spPr>
          <a:xfrm>
            <a:off x="240632" y="352054"/>
            <a:ext cx="6096000" cy="523220"/>
          </a:xfrm>
          <a:prstGeom prst="rect">
            <a:avLst/>
          </a:prstGeom>
          <a:noFill/>
        </p:spPr>
        <p:txBody>
          <a:bodyPr wrap="square">
            <a:spAutoFit/>
          </a:bodyPr>
          <a:lstStyle/>
          <a:p>
            <a:pPr algn="l"/>
            <a:r>
              <a:rPr lang="es-AR" sz="2800" b="0" i="0" dirty="0">
                <a:solidFill>
                  <a:srgbClr val="444444"/>
                </a:solidFill>
                <a:effectLst/>
                <a:latin typeface="-apple-system"/>
              </a:rPr>
              <a:t>Python GUI &amp; </a:t>
            </a:r>
            <a:r>
              <a:rPr lang="es-AR" sz="2800" b="0" i="0" dirty="0" err="1">
                <a:solidFill>
                  <a:srgbClr val="444444"/>
                </a:solidFill>
                <a:effectLst/>
                <a:latin typeface="-apple-system"/>
              </a:rPr>
              <a:t>DataBase</a:t>
            </a:r>
            <a:r>
              <a:rPr lang="es-AR" sz="2800" b="0" i="0" dirty="0">
                <a:solidFill>
                  <a:srgbClr val="444444"/>
                </a:solidFill>
                <a:effectLst/>
                <a:latin typeface="-apple-system"/>
              </a:rPr>
              <a:t> SQLite</a:t>
            </a:r>
          </a:p>
        </p:txBody>
      </p:sp>
      <p:pic>
        <p:nvPicPr>
          <p:cNvPr id="43" name="Imagen 42">
            <a:extLst>
              <a:ext uri="{FF2B5EF4-FFF2-40B4-BE49-F238E27FC236}">
                <a16:creationId xmlns:a16="http://schemas.microsoft.com/office/drawing/2014/main" id="{C5CE6FA1-B73B-F32C-6A21-B8DF0A32BA64}"/>
              </a:ext>
            </a:extLst>
          </p:cNvPr>
          <p:cNvPicPr>
            <a:picLocks noChangeAspect="1"/>
          </p:cNvPicPr>
          <p:nvPr/>
        </p:nvPicPr>
        <p:blipFill>
          <a:blip r:embed="rId3"/>
          <a:stretch>
            <a:fillRect/>
          </a:stretch>
        </p:blipFill>
        <p:spPr>
          <a:xfrm>
            <a:off x="11089106" y="6413477"/>
            <a:ext cx="914400" cy="254336"/>
          </a:xfrm>
          <a:prstGeom prst="rect">
            <a:avLst/>
          </a:prstGeom>
        </p:spPr>
      </p:pic>
      <p:sp>
        <p:nvSpPr>
          <p:cNvPr id="4" name="CuadroTexto 3">
            <a:extLst>
              <a:ext uri="{FF2B5EF4-FFF2-40B4-BE49-F238E27FC236}">
                <a16:creationId xmlns:a16="http://schemas.microsoft.com/office/drawing/2014/main" id="{7720C4D7-1929-0A8F-A320-A63525A82FB1}"/>
              </a:ext>
            </a:extLst>
          </p:cNvPr>
          <p:cNvSpPr txBox="1"/>
          <p:nvPr/>
        </p:nvSpPr>
        <p:spPr>
          <a:xfrm>
            <a:off x="136366" y="910524"/>
            <a:ext cx="6197600" cy="2308324"/>
          </a:xfrm>
          <a:prstGeom prst="rect">
            <a:avLst/>
          </a:prstGeom>
          <a:noFill/>
        </p:spPr>
        <p:txBody>
          <a:bodyPr wrap="square">
            <a:spAutoFit/>
          </a:bodyPr>
          <a:lstStyle/>
          <a:p>
            <a:r>
              <a:rPr lang="es-MX" sz="1200" dirty="0"/>
              <a:t>Es muy posible que necesitemos en algunas situaciones acceder a una base de datos de SQLite desde una aplicación con una interfaz visual.</a:t>
            </a:r>
          </a:p>
          <a:p>
            <a:r>
              <a:rPr lang="es-MX" sz="1200" dirty="0"/>
              <a:t>Implementaremos el mismo problema que resolvimos cuando trabajamos con el gestor de base de datos MySQL.</a:t>
            </a:r>
          </a:p>
          <a:p>
            <a:endParaRPr lang="es-MX" sz="1200" dirty="0"/>
          </a:p>
          <a:p>
            <a:r>
              <a:rPr lang="es-MX" sz="1200" b="1" dirty="0"/>
              <a:t>Problema:</a:t>
            </a:r>
            <a:br>
              <a:rPr lang="es-MX" sz="1200" b="1" dirty="0"/>
            </a:br>
            <a:endParaRPr lang="es-MX" sz="1200" b="1" dirty="0"/>
          </a:p>
          <a:p>
            <a:r>
              <a:rPr lang="es-MX" sz="1200" dirty="0"/>
              <a:t>Desarrollar una aplicación visual con la librería </a:t>
            </a:r>
            <a:r>
              <a:rPr lang="es-MX" sz="1200" dirty="0" err="1"/>
              <a:t>tkinter</a:t>
            </a:r>
            <a:r>
              <a:rPr lang="es-MX" sz="1200" dirty="0"/>
              <a:t> que permita implementar los algoritmos de carga de artículos, consulta por código y listado completo.</a:t>
            </a:r>
          </a:p>
          <a:p>
            <a:endParaRPr lang="es-MX" sz="1200" dirty="0"/>
          </a:p>
          <a:p>
            <a:r>
              <a:rPr lang="es-MX" sz="1200" dirty="0"/>
              <a:t>Trabajaremos con la base de datos 'bd1.db' que creamos en el concepto anterior.</a:t>
            </a:r>
          </a:p>
          <a:p>
            <a:r>
              <a:rPr lang="es-MX" sz="1200" dirty="0"/>
              <a:t>Las interfaz visual para la carga debe ser:</a:t>
            </a:r>
            <a:endParaRPr lang="es-AR" sz="1200" dirty="0"/>
          </a:p>
        </p:txBody>
      </p:sp>
      <p:pic>
        <p:nvPicPr>
          <p:cNvPr id="13314" name="Picture 2" descr="insert SQLite python">
            <a:extLst>
              <a:ext uri="{FF2B5EF4-FFF2-40B4-BE49-F238E27FC236}">
                <a16:creationId xmlns:a16="http://schemas.microsoft.com/office/drawing/2014/main" id="{D58EF886-73A2-37DE-BD5B-C67C85DFB69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7716" y="3321981"/>
            <a:ext cx="3333750" cy="3200400"/>
          </a:xfrm>
          <a:prstGeom prst="rect">
            <a:avLst/>
          </a:prstGeom>
          <a:noFill/>
          <a:extLst>
            <a:ext uri="{909E8E84-426E-40DD-AFC4-6F175D3DCCD1}">
              <a14:hiddenFill xmlns:a14="http://schemas.microsoft.com/office/drawing/2010/main">
                <a:solidFill>
                  <a:srgbClr val="FFFFFF"/>
                </a:solidFill>
              </a14:hiddenFill>
            </a:ext>
          </a:extLst>
        </p:spPr>
      </p:pic>
      <p:pic>
        <p:nvPicPr>
          <p:cNvPr id="13316" name="Picture 4" descr="select SQLite python">
            <a:extLst>
              <a:ext uri="{FF2B5EF4-FFF2-40B4-BE49-F238E27FC236}">
                <a16:creationId xmlns:a16="http://schemas.microsoft.com/office/drawing/2014/main" id="{14864EE9-5117-6D77-F6A1-14A54DF683B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70785" y="3297407"/>
            <a:ext cx="3305175" cy="3200400"/>
          </a:xfrm>
          <a:prstGeom prst="rect">
            <a:avLst/>
          </a:prstGeom>
          <a:noFill/>
          <a:extLst>
            <a:ext uri="{909E8E84-426E-40DD-AFC4-6F175D3DCCD1}">
              <a14:hiddenFill xmlns:a14="http://schemas.microsoft.com/office/drawing/2010/main">
                <a:solidFill>
                  <a:srgbClr val="FFFFFF"/>
                </a:solidFill>
              </a14:hiddenFill>
            </a:ext>
          </a:extLst>
        </p:spPr>
      </p:pic>
      <p:pic>
        <p:nvPicPr>
          <p:cNvPr id="13318" name="Picture 6" descr="insert SQLite python">
            <a:extLst>
              <a:ext uri="{FF2B5EF4-FFF2-40B4-BE49-F238E27FC236}">
                <a16:creationId xmlns:a16="http://schemas.microsoft.com/office/drawing/2014/main" id="{5FFA1901-B3B2-B9AB-4ED8-354940CFAB1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19866" y="3287882"/>
            <a:ext cx="3314700" cy="3209925"/>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n 5">
            <a:extLst>
              <a:ext uri="{FF2B5EF4-FFF2-40B4-BE49-F238E27FC236}">
                <a16:creationId xmlns:a16="http://schemas.microsoft.com/office/drawing/2014/main" id="{F8B2232E-7FB8-582C-C4E7-398C421702FD}"/>
              </a:ext>
            </a:extLst>
          </p:cNvPr>
          <p:cNvPicPr>
            <a:picLocks noChangeAspect="1"/>
          </p:cNvPicPr>
          <p:nvPr/>
        </p:nvPicPr>
        <p:blipFill>
          <a:blip r:embed="rId7"/>
          <a:stretch>
            <a:fillRect/>
          </a:stretch>
        </p:blipFill>
        <p:spPr>
          <a:xfrm>
            <a:off x="7935806" y="5140589"/>
            <a:ext cx="2116556" cy="712887"/>
          </a:xfrm>
          <a:prstGeom prst="rect">
            <a:avLst/>
          </a:prstGeom>
        </p:spPr>
      </p:pic>
      <p:pic>
        <p:nvPicPr>
          <p:cNvPr id="2" name="Cámara 1">
            <a:extLst>
              <a:ext uri="{FF2B5EF4-FFF2-40B4-BE49-F238E27FC236}">
                <a16:creationId xmlns:a16="http://schemas.microsoft.com/office/drawing/2014/main" id="{CE4225EE-F7B9-F666-BCF2-32AF7B398AC8}"/>
              </a:ext>
            </a:extLst>
          </p:cNvPr>
          <p:cNvPicPr>
            <a:picLocks noChangeAspect="1"/>
            <a:extLst>
              <a:ext uri="{51228E76-BA90-4043-B771-695A4F85340A}">
                <alf:liveFeedProps xmlns:alf="http://schemas.microsoft.com/office/drawing/2021/livefeed"/>
              </a:ext>
            </a:extLst>
          </p:cNvPicPr>
          <p:nvPr/>
        </p:nvPicPr>
        <p:blipFill>
          <a:blip r:embed="rId8">
            <a:extLst>
              <a:ext uri="{96DAC541-7B7A-43D3-8B79-37D633B846F1}">
                <asvg:svgBlip xmlns:asvg="http://schemas.microsoft.com/office/drawing/2016/SVG/main" r:embed="rId9"/>
              </a:ext>
            </a:extLst>
          </a:blip>
          <a:stretch>
            <a:fillRect/>
          </a:stretch>
        </p:blipFill>
        <p:spPr>
          <a:xfrm>
            <a:off x="10945005" y="3007151"/>
            <a:ext cx="1158307" cy="1158307"/>
          </a:xfrm>
          <a:prstGeom prst="ellipse">
            <a:avLst/>
          </a:prstGeom>
          <a:ln>
            <a:noFill/>
          </a:ln>
          <a:effectLst>
            <a:outerShdw blurRad="190500" algn="tl" rotWithShape="0">
              <a:srgbClr val="000000">
                <a:alpha val="30000"/>
              </a:srgbClr>
            </a:outerShdw>
          </a:effectLst>
        </p:spPr>
      </p:pic>
      <p:sp>
        <p:nvSpPr>
          <p:cNvPr id="8" name="Rectángulo 7">
            <a:extLst>
              <a:ext uri="{FF2B5EF4-FFF2-40B4-BE49-F238E27FC236}">
                <a16:creationId xmlns:a16="http://schemas.microsoft.com/office/drawing/2014/main" id="{20BF21D6-BAB0-D5BF-C459-599FEF419EEF}"/>
              </a:ext>
            </a:extLst>
          </p:cNvPr>
          <p:cNvSpPr/>
          <p:nvPr/>
        </p:nvSpPr>
        <p:spPr>
          <a:xfrm>
            <a:off x="4132086" y="3976576"/>
            <a:ext cx="3021516" cy="2349796"/>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9" name="Rectángulo 8">
            <a:extLst>
              <a:ext uri="{FF2B5EF4-FFF2-40B4-BE49-F238E27FC236}">
                <a16:creationId xmlns:a16="http://schemas.microsoft.com/office/drawing/2014/main" id="{9C55C5E0-2E8D-79A5-4D6E-4DF1BDBDD120}"/>
              </a:ext>
            </a:extLst>
          </p:cNvPr>
          <p:cNvSpPr/>
          <p:nvPr/>
        </p:nvSpPr>
        <p:spPr>
          <a:xfrm>
            <a:off x="4274581" y="4165458"/>
            <a:ext cx="489786" cy="308343"/>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2" name="Rectángulo 11">
            <a:extLst>
              <a:ext uri="{FF2B5EF4-FFF2-40B4-BE49-F238E27FC236}">
                <a16:creationId xmlns:a16="http://schemas.microsoft.com/office/drawing/2014/main" id="{E6522CC1-233D-D26F-A2C3-0D9D81ABD4EB}"/>
              </a:ext>
            </a:extLst>
          </p:cNvPr>
          <p:cNvSpPr/>
          <p:nvPr/>
        </p:nvSpPr>
        <p:spPr>
          <a:xfrm>
            <a:off x="4217078" y="4065913"/>
            <a:ext cx="2119554" cy="1314161"/>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4" name="CuadroTexto 13">
            <a:extLst>
              <a:ext uri="{FF2B5EF4-FFF2-40B4-BE49-F238E27FC236}">
                <a16:creationId xmlns:a16="http://schemas.microsoft.com/office/drawing/2014/main" id="{66DDF66C-60B2-301C-343E-CDAA69D9CF30}"/>
              </a:ext>
            </a:extLst>
          </p:cNvPr>
          <p:cNvSpPr txBox="1"/>
          <p:nvPr/>
        </p:nvSpPr>
        <p:spPr>
          <a:xfrm>
            <a:off x="6443589" y="774833"/>
            <a:ext cx="5559917" cy="1785104"/>
          </a:xfrm>
          <a:prstGeom prst="rect">
            <a:avLst/>
          </a:prstGeom>
          <a:solidFill>
            <a:schemeClr val="bg2">
              <a:lumMod val="50000"/>
            </a:schemeClr>
          </a:solidFill>
        </p:spPr>
        <p:txBody>
          <a:bodyPr wrap="square">
            <a:spAutoFit/>
          </a:bodyPr>
          <a:lstStyle/>
          <a:p>
            <a:r>
              <a:rPr lang="es-AR" sz="1100" b="0" dirty="0">
                <a:solidFill>
                  <a:srgbClr val="9CDCFE"/>
                </a:solidFill>
                <a:effectLst/>
                <a:latin typeface="Consolas" panose="020B0609020204030204" pitchFamily="49" charset="0"/>
              </a:rPr>
              <a:t>        self</a:t>
            </a:r>
            <a:r>
              <a:rPr lang="es-AR" sz="1100" b="0" dirty="0">
                <a:solidFill>
                  <a:srgbClr val="D4D4D4"/>
                </a:solidFill>
                <a:effectLst/>
                <a:latin typeface="Consolas" panose="020B0609020204030204" pitchFamily="49" charset="0"/>
              </a:rPr>
              <a:t>.</a:t>
            </a:r>
            <a:r>
              <a:rPr lang="es-AR" sz="1100" b="0" dirty="0">
                <a:solidFill>
                  <a:srgbClr val="9CDCFE"/>
                </a:solidFill>
                <a:effectLst/>
                <a:latin typeface="Consolas" panose="020B0609020204030204" pitchFamily="49" charset="0"/>
              </a:rPr>
              <a:t>articulo1</a:t>
            </a:r>
            <a:r>
              <a:rPr lang="es-AR" sz="1100" b="0" dirty="0">
                <a:solidFill>
                  <a:srgbClr val="D4D4D4"/>
                </a:solidFill>
                <a:effectLst/>
                <a:latin typeface="Consolas" panose="020B0609020204030204" pitchFamily="49" charset="0"/>
              </a:rPr>
              <a:t>=</a:t>
            </a:r>
            <a:r>
              <a:rPr lang="es-AR" sz="1100" b="0" dirty="0" err="1">
                <a:solidFill>
                  <a:srgbClr val="4EC9B0"/>
                </a:solidFill>
                <a:effectLst/>
                <a:latin typeface="Consolas" panose="020B0609020204030204" pitchFamily="49" charset="0"/>
              </a:rPr>
              <a:t>articulos</a:t>
            </a:r>
            <a:r>
              <a:rPr lang="es-AR" sz="1100" b="0" dirty="0" err="1">
                <a:solidFill>
                  <a:srgbClr val="D4D4D4"/>
                </a:solidFill>
                <a:effectLst/>
                <a:latin typeface="Consolas" panose="020B0609020204030204" pitchFamily="49" charset="0"/>
              </a:rPr>
              <a:t>.</a:t>
            </a:r>
            <a:r>
              <a:rPr lang="es-AR" sz="1100" b="0" dirty="0" err="1">
                <a:solidFill>
                  <a:srgbClr val="4EC9B0"/>
                </a:solidFill>
                <a:effectLst/>
                <a:latin typeface="Consolas" panose="020B0609020204030204" pitchFamily="49" charset="0"/>
              </a:rPr>
              <a:t>Articulos</a:t>
            </a:r>
            <a:r>
              <a:rPr lang="es-AR" sz="1100" b="0" dirty="0">
                <a:solidFill>
                  <a:srgbClr val="D4D4D4"/>
                </a:solidFill>
                <a:effectLst/>
                <a:latin typeface="Consolas" panose="020B0609020204030204" pitchFamily="49" charset="0"/>
              </a:rPr>
              <a:t>()</a:t>
            </a:r>
          </a:p>
          <a:p>
            <a:r>
              <a:rPr lang="es-AR" sz="1100" b="0" dirty="0">
                <a:solidFill>
                  <a:srgbClr val="D4D4D4"/>
                </a:solidFill>
                <a:effectLst/>
                <a:latin typeface="Consolas" panose="020B0609020204030204" pitchFamily="49" charset="0"/>
              </a:rPr>
              <a:t>        </a:t>
            </a:r>
            <a:r>
              <a:rPr lang="es-AR" sz="1100" b="0" dirty="0">
                <a:solidFill>
                  <a:srgbClr val="9CDCFE"/>
                </a:solidFill>
                <a:effectLst/>
                <a:latin typeface="Consolas" panose="020B0609020204030204" pitchFamily="49" charset="0"/>
              </a:rPr>
              <a:t>self</a:t>
            </a:r>
            <a:r>
              <a:rPr lang="es-AR" sz="1100" b="0" dirty="0">
                <a:solidFill>
                  <a:srgbClr val="D4D4D4"/>
                </a:solidFill>
                <a:effectLst/>
                <a:latin typeface="Consolas" panose="020B0609020204030204" pitchFamily="49" charset="0"/>
              </a:rPr>
              <a:t>.</a:t>
            </a:r>
            <a:r>
              <a:rPr lang="es-AR" sz="1100" b="0" dirty="0">
                <a:solidFill>
                  <a:srgbClr val="9CDCFE"/>
                </a:solidFill>
                <a:effectLst/>
                <a:latin typeface="Consolas" panose="020B0609020204030204" pitchFamily="49" charset="0"/>
              </a:rPr>
              <a:t>ventana1</a:t>
            </a:r>
            <a:r>
              <a:rPr lang="es-AR" sz="1100" b="0" dirty="0">
                <a:solidFill>
                  <a:srgbClr val="D4D4D4"/>
                </a:solidFill>
                <a:effectLst/>
                <a:latin typeface="Consolas" panose="020B0609020204030204" pitchFamily="49" charset="0"/>
              </a:rPr>
              <a:t>=</a:t>
            </a:r>
            <a:r>
              <a:rPr lang="es-AR" sz="1100" b="0" dirty="0" err="1">
                <a:solidFill>
                  <a:srgbClr val="4EC9B0"/>
                </a:solidFill>
                <a:effectLst/>
                <a:latin typeface="Consolas" panose="020B0609020204030204" pitchFamily="49" charset="0"/>
              </a:rPr>
              <a:t>tk</a:t>
            </a:r>
            <a:r>
              <a:rPr lang="es-AR" sz="1100" b="0" dirty="0" err="1">
                <a:solidFill>
                  <a:srgbClr val="D4D4D4"/>
                </a:solidFill>
                <a:effectLst/>
                <a:latin typeface="Consolas" panose="020B0609020204030204" pitchFamily="49" charset="0"/>
              </a:rPr>
              <a:t>.</a:t>
            </a:r>
            <a:r>
              <a:rPr lang="es-AR" sz="1100" b="0" dirty="0" err="1">
                <a:solidFill>
                  <a:srgbClr val="4EC9B0"/>
                </a:solidFill>
                <a:effectLst/>
                <a:latin typeface="Consolas" panose="020B0609020204030204" pitchFamily="49" charset="0"/>
              </a:rPr>
              <a:t>Tk</a:t>
            </a:r>
            <a:r>
              <a:rPr lang="es-AR" sz="1100" b="0" dirty="0">
                <a:solidFill>
                  <a:srgbClr val="D4D4D4"/>
                </a:solidFill>
                <a:effectLst/>
                <a:latin typeface="Consolas" panose="020B0609020204030204" pitchFamily="49" charset="0"/>
              </a:rPr>
              <a:t>()</a:t>
            </a:r>
          </a:p>
          <a:p>
            <a:r>
              <a:rPr lang="es-AR" sz="1100" b="0" dirty="0">
                <a:solidFill>
                  <a:srgbClr val="D4D4D4"/>
                </a:solidFill>
                <a:effectLst/>
                <a:latin typeface="Consolas" panose="020B0609020204030204" pitchFamily="49" charset="0"/>
              </a:rPr>
              <a:t>        </a:t>
            </a:r>
            <a:r>
              <a:rPr lang="es-AR" sz="1100" b="0" dirty="0">
                <a:solidFill>
                  <a:srgbClr val="9CDCFE"/>
                </a:solidFill>
                <a:effectLst/>
                <a:latin typeface="Consolas" panose="020B0609020204030204" pitchFamily="49" charset="0"/>
              </a:rPr>
              <a:t>self</a:t>
            </a:r>
            <a:r>
              <a:rPr lang="es-AR" sz="1100" b="0" dirty="0">
                <a:solidFill>
                  <a:srgbClr val="D4D4D4"/>
                </a:solidFill>
                <a:effectLst/>
                <a:latin typeface="Consolas" panose="020B0609020204030204" pitchFamily="49" charset="0"/>
              </a:rPr>
              <a:t>.</a:t>
            </a:r>
            <a:r>
              <a:rPr lang="es-AR" sz="1100" b="0" dirty="0">
                <a:solidFill>
                  <a:srgbClr val="9CDCFE"/>
                </a:solidFill>
                <a:effectLst/>
                <a:latin typeface="Consolas" panose="020B0609020204030204" pitchFamily="49" charset="0"/>
              </a:rPr>
              <a:t>ventana1</a:t>
            </a:r>
            <a:r>
              <a:rPr lang="es-AR" sz="1100" b="0" dirty="0">
                <a:solidFill>
                  <a:srgbClr val="D4D4D4"/>
                </a:solidFill>
                <a:effectLst/>
                <a:latin typeface="Consolas" panose="020B0609020204030204" pitchFamily="49" charset="0"/>
              </a:rPr>
              <a:t>.</a:t>
            </a:r>
            <a:r>
              <a:rPr lang="es-AR" sz="1100" b="0" dirty="0">
                <a:solidFill>
                  <a:srgbClr val="9CDCFE"/>
                </a:solidFill>
                <a:effectLst/>
                <a:latin typeface="Consolas" panose="020B0609020204030204" pitchFamily="49" charset="0"/>
              </a:rPr>
              <a:t>title</a:t>
            </a:r>
            <a:r>
              <a:rPr lang="es-AR" sz="1100" b="0" dirty="0">
                <a:solidFill>
                  <a:srgbClr val="D4D4D4"/>
                </a:solidFill>
                <a:effectLst/>
                <a:latin typeface="Consolas" panose="020B0609020204030204" pitchFamily="49" charset="0"/>
              </a:rPr>
              <a:t>(</a:t>
            </a:r>
            <a:r>
              <a:rPr lang="es-AR" sz="1100" b="0" dirty="0">
                <a:solidFill>
                  <a:srgbClr val="CE9178"/>
                </a:solidFill>
                <a:effectLst/>
                <a:latin typeface="Consolas" panose="020B0609020204030204" pitchFamily="49" charset="0"/>
              </a:rPr>
              <a:t>"Mantenimiento de artículos"</a:t>
            </a:r>
            <a:r>
              <a:rPr lang="es-AR" sz="1100" b="0" dirty="0">
                <a:solidFill>
                  <a:srgbClr val="D4D4D4"/>
                </a:solidFill>
                <a:effectLst/>
                <a:latin typeface="Consolas" panose="020B0609020204030204" pitchFamily="49" charset="0"/>
              </a:rPr>
              <a:t>)</a:t>
            </a:r>
          </a:p>
          <a:p>
            <a:r>
              <a:rPr lang="es-AR" sz="1100" b="0" dirty="0">
                <a:solidFill>
                  <a:srgbClr val="D4D4D4"/>
                </a:solidFill>
                <a:effectLst/>
                <a:latin typeface="Consolas" panose="020B0609020204030204" pitchFamily="49" charset="0"/>
              </a:rPr>
              <a:t>        </a:t>
            </a:r>
            <a:r>
              <a:rPr lang="es-AR" sz="1100" b="0" dirty="0">
                <a:solidFill>
                  <a:srgbClr val="9CDCFE"/>
                </a:solidFill>
                <a:effectLst/>
                <a:latin typeface="Consolas" panose="020B0609020204030204" pitchFamily="49" charset="0"/>
              </a:rPr>
              <a:t>self</a:t>
            </a:r>
            <a:r>
              <a:rPr lang="es-AR" sz="1100" b="0" dirty="0">
                <a:solidFill>
                  <a:srgbClr val="D4D4D4"/>
                </a:solidFill>
                <a:effectLst/>
                <a:latin typeface="Consolas" panose="020B0609020204030204" pitchFamily="49" charset="0"/>
              </a:rPr>
              <a:t>.</a:t>
            </a:r>
            <a:r>
              <a:rPr lang="es-AR" sz="1100" b="0" dirty="0">
                <a:solidFill>
                  <a:srgbClr val="9CDCFE"/>
                </a:solidFill>
                <a:effectLst/>
                <a:latin typeface="Consolas" panose="020B0609020204030204" pitchFamily="49" charset="0"/>
              </a:rPr>
              <a:t>cuaderno1</a:t>
            </a:r>
            <a:r>
              <a:rPr lang="es-AR" sz="1100" b="0" dirty="0">
                <a:solidFill>
                  <a:srgbClr val="D4D4D4"/>
                </a:solidFill>
                <a:effectLst/>
                <a:latin typeface="Consolas" panose="020B0609020204030204" pitchFamily="49" charset="0"/>
              </a:rPr>
              <a:t> = </a:t>
            </a:r>
            <a:r>
              <a:rPr lang="es-AR" sz="1100" b="0" dirty="0" err="1">
                <a:solidFill>
                  <a:srgbClr val="4EC9B0"/>
                </a:solidFill>
                <a:effectLst/>
                <a:latin typeface="Consolas" panose="020B0609020204030204" pitchFamily="49" charset="0"/>
              </a:rPr>
              <a:t>ttk</a:t>
            </a:r>
            <a:r>
              <a:rPr lang="es-AR" sz="1100" b="0" dirty="0" err="1">
                <a:solidFill>
                  <a:srgbClr val="D4D4D4"/>
                </a:solidFill>
                <a:effectLst/>
                <a:latin typeface="Consolas" panose="020B0609020204030204" pitchFamily="49" charset="0"/>
              </a:rPr>
              <a:t>.</a:t>
            </a:r>
            <a:r>
              <a:rPr lang="es-AR" sz="1100" b="0" dirty="0" err="1">
                <a:solidFill>
                  <a:srgbClr val="4EC9B0"/>
                </a:solidFill>
                <a:effectLst/>
                <a:latin typeface="Consolas" panose="020B0609020204030204" pitchFamily="49" charset="0"/>
              </a:rPr>
              <a:t>Notebook</a:t>
            </a:r>
            <a:r>
              <a:rPr lang="es-AR" sz="1100" b="0" dirty="0">
                <a:solidFill>
                  <a:srgbClr val="D4D4D4"/>
                </a:solidFill>
                <a:effectLst/>
                <a:latin typeface="Consolas" panose="020B0609020204030204" pitchFamily="49" charset="0"/>
              </a:rPr>
              <a:t>(</a:t>
            </a:r>
            <a:r>
              <a:rPr lang="es-AR" sz="1100" b="0" dirty="0">
                <a:solidFill>
                  <a:srgbClr val="9CDCFE"/>
                </a:solidFill>
                <a:effectLst/>
                <a:latin typeface="Consolas" panose="020B0609020204030204" pitchFamily="49" charset="0"/>
              </a:rPr>
              <a:t>self</a:t>
            </a:r>
            <a:r>
              <a:rPr lang="es-AR" sz="1100" b="0" dirty="0">
                <a:solidFill>
                  <a:srgbClr val="D4D4D4"/>
                </a:solidFill>
                <a:effectLst/>
                <a:latin typeface="Consolas" panose="020B0609020204030204" pitchFamily="49" charset="0"/>
              </a:rPr>
              <a:t>.</a:t>
            </a:r>
            <a:r>
              <a:rPr lang="es-AR" sz="1100" b="0" dirty="0">
                <a:solidFill>
                  <a:srgbClr val="9CDCFE"/>
                </a:solidFill>
                <a:effectLst/>
                <a:latin typeface="Consolas" panose="020B0609020204030204" pitchFamily="49" charset="0"/>
              </a:rPr>
              <a:t>ventana1</a:t>
            </a:r>
            <a:r>
              <a:rPr lang="es-AR" sz="1100" b="0" dirty="0">
                <a:solidFill>
                  <a:srgbClr val="D4D4D4"/>
                </a:solidFill>
                <a:effectLst/>
                <a:latin typeface="Consolas" panose="020B0609020204030204" pitchFamily="49" charset="0"/>
              </a:rPr>
              <a:t>) </a:t>
            </a:r>
          </a:p>
          <a:p>
            <a:endParaRPr lang="es-AR" sz="1100" b="0" dirty="0">
              <a:solidFill>
                <a:srgbClr val="9CDCFE"/>
              </a:solidFill>
              <a:effectLst/>
              <a:latin typeface="Consolas" panose="020B0609020204030204" pitchFamily="49" charset="0"/>
            </a:endParaRPr>
          </a:p>
          <a:p>
            <a:r>
              <a:rPr lang="es-AR" sz="1100" b="0" dirty="0">
                <a:solidFill>
                  <a:srgbClr val="D4D4D4"/>
                </a:solidFill>
                <a:effectLst/>
                <a:latin typeface="Consolas" panose="020B0609020204030204" pitchFamily="49" charset="0"/>
              </a:rPr>
              <a:t>    </a:t>
            </a:r>
            <a:r>
              <a:rPr lang="es-AR" sz="1100" b="0" dirty="0">
                <a:solidFill>
                  <a:srgbClr val="9CDCFE"/>
                </a:solidFill>
                <a:effectLst/>
                <a:latin typeface="Consolas" panose="020B0609020204030204" pitchFamily="49" charset="0"/>
              </a:rPr>
              <a:t>    self</a:t>
            </a:r>
            <a:r>
              <a:rPr lang="es-AR" sz="1100" b="0" dirty="0">
                <a:solidFill>
                  <a:srgbClr val="D4D4D4"/>
                </a:solidFill>
                <a:effectLst/>
                <a:latin typeface="Consolas" panose="020B0609020204030204" pitchFamily="49" charset="0"/>
              </a:rPr>
              <a:t>.</a:t>
            </a:r>
            <a:r>
              <a:rPr lang="es-AR" sz="1100" b="0" dirty="0">
                <a:solidFill>
                  <a:srgbClr val="9CDCFE"/>
                </a:solidFill>
                <a:effectLst/>
                <a:latin typeface="Consolas" panose="020B0609020204030204" pitchFamily="49" charset="0"/>
              </a:rPr>
              <a:t>pagina2</a:t>
            </a:r>
            <a:r>
              <a:rPr lang="es-AR" sz="1100" b="0" dirty="0">
                <a:solidFill>
                  <a:srgbClr val="D4D4D4"/>
                </a:solidFill>
                <a:effectLst/>
                <a:latin typeface="Consolas" panose="020B0609020204030204" pitchFamily="49" charset="0"/>
              </a:rPr>
              <a:t> = </a:t>
            </a:r>
            <a:r>
              <a:rPr lang="es-AR" sz="1100" b="0" dirty="0" err="1">
                <a:solidFill>
                  <a:srgbClr val="4EC9B0"/>
                </a:solidFill>
                <a:effectLst/>
                <a:latin typeface="Consolas" panose="020B0609020204030204" pitchFamily="49" charset="0"/>
              </a:rPr>
              <a:t>ttk</a:t>
            </a:r>
            <a:r>
              <a:rPr lang="es-AR" sz="1100" b="0" dirty="0" err="1">
                <a:solidFill>
                  <a:srgbClr val="D4D4D4"/>
                </a:solidFill>
                <a:effectLst/>
                <a:latin typeface="Consolas" panose="020B0609020204030204" pitchFamily="49" charset="0"/>
              </a:rPr>
              <a:t>.</a:t>
            </a:r>
            <a:r>
              <a:rPr lang="es-AR" sz="1100" b="0" dirty="0" err="1">
                <a:solidFill>
                  <a:srgbClr val="4EC9B0"/>
                </a:solidFill>
                <a:effectLst/>
                <a:latin typeface="Consolas" panose="020B0609020204030204" pitchFamily="49" charset="0"/>
              </a:rPr>
              <a:t>Frame</a:t>
            </a:r>
            <a:r>
              <a:rPr lang="es-AR" sz="1100" b="0" dirty="0">
                <a:solidFill>
                  <a:srgbClr val="D4D4D4"/>
                </a:solidFill>
                <a:effectLst/>
                <a:latin typeface="Consolas" panose="020B0609020204030204" pitchFamily="49" charset="0"/>
              </a:rPr>
              <a:t>(</a:t>
            </a:r>
            <a:r>
              <a:rPr lang="es-AR" sz="1100" b="0" dirty="0">
                <a:solidFill>
                  <a:srgbClr val="9CDCFE"/>
                </a:solidFill>
                <a:effectLst/>
                <a:latin typeface="Consolas" panose="020B0609020204030204" pitchFamily="49" charset="0"/>
              </a:rPr>
              <a:t>self</a:t>
            </a:r>
            <a:r>
              <a:rPr lang="es-AR" sz="1100" b="0" dirty="0">
                <a:solidFill>
                  <a:srgbClr val="D4D4D4"/>
                </a:solidFill>
                <a:effectLst/>
                <a:latin typeface="Consolas" panose="020B0609020204030204" pitchFamily="49" charset="0"/>
              </a:rPr>
              <a:t>.</a:t>
            </a:r>
            <a:r>
              <a:rPr lang="es-AR" sz="1100" b="0" dirty="0">
                <a:solidFill>
                  <a:srgbClr val="9CDCFE"/>
                </a:solidFill>
                <a:effectLst/>
                <a:latin typeface="Consolas" panose="020B0609020204030204" pitchFamily="49" charset="0"/>
              </a:rPr>
              <a:t>cuaderno1</a:t>
            </a:r>
            <a:r>
              <a:rPr lang="es-AR" sz="1100" b="0" dirty="0">
                <a:solidFill>
                  <a:srgbClr val="D4D4D4"/>
                </a:solidFill>
                <a:effectLst/>
                <a:latin typeface="Consolas" panose="020B0609020204030204" pitchFamily="49" charset="0"/>
              </a:rPr>
              <a:t>)</a:t>
            </a:r>
          </a:p>
          <a:p>
            <a:r>
              <a:rPr lang="es-AR" sz="1100" b="0" dirty="0">
                <a:solidFill>
                  <a:srgbClr val="D4D4D4"/>
                </a:solidFill>
                <a:effectLst/>
                <a:latin typeface="Consolas" panose="020B0609020204030204" pitchFamily="49" charset="0"/>
              </a:rPr>
              <a:t>        </a:t>
            </a:r>
            <a:r>
              <a:rPr lang="es-AR" sz="1100" b="0" dirty="0">
                <a:solidFill>
                  <a:srgbClr val="9CDCFE"/>
                </a:solidFill>
                <a:effectLst/>
                <a:latin typeface="Consolas" panose="020B0609020204030204" pitchFamily="49" charset="0"/>
              </a:rPr>
              <a:t>self</a:t>
            </a:r>
            <a:r>
              <a:rPr lang="es-AR" sz="1100" b="0" dirty="0">
                <a:solidFill>
                  <a:srgbClr val="D4D4D4"/>
                </a:solidFill>
                <a:effectLst/>
                <a:latin typeface="Consolas" panose="020B0609020204030204" pitchFamily="49" charset="0"/>
              </a:rPr>
              <a:t>.</a:t>
            </a:r>
            <a:r>
              <a:rPr lang="es-AR" sz="1100" b="0" dirty="0">
                <a:solidFill>
                  <a:srgbClr val="9CDCFE"/>
                </a:solidFill>
                <a:effectLst/>
                <a:latin typeface="Consolas" panose="020B0609020204030204" pitchFamily="49" charset="0"/>
              </a:rPr>
              <a:t>cuaderno1</a:t>
            </a:r>
            <a:r>
              <a:rPr lang="es-AR" sz="1100" b="0" dirty="0">
                <a:solidFill>
                  <a:srgbClr val="D4D4D4"/>
                </a:solidFill>
                <a:effectLst/>
                <a:latin typeface="Consolas" panose="020B0609020204030204" pitchFamily="49" charset="0"/>
              </a:rPr>
              <a:t>.</a:t>
            </a:r>
            <a:r>
              <a:rPr lang="es-AR" sz="1100" b="0" dirty="0">
                <a:solidFill>
                  <a:srgbClr val="DCDCAA"/>
                </a:solidFill>
                <a:effectLst/>
                <a:latin typeface="Consolas" panose="020B0609020204030204" pitchFamily="49" charset="0"/>
              </a:rPr>
              <a:t>add</a:t>
            </a:r>
            <a:r>
              <a:rPr lang="es-AR" sz="1100" b="0" dirty="0">
                <a:solidFill>
                  <a:srgbClr val="D4D4D4"/>
                </a:solidFill>
                <a:effectLst/>
                <a:latin typeface="Consolas" panose="020B0609020204030204" pitchFamily="49" charset="0"/>
              </a:rPr>
              <a:t>(</a:t>
            </a:r>
            <a:r>
              <a:rPr lang="es-AR" sz="1100" b="0" dirty="0">
                <a:solidFill>
                  <a:srgbClr val="9CDCFE"/>
                </a:solidFill>
                <a:effectLst/>
                <a:latin typeface="Consolas" panose="020B0609020204030204" pitchFamily="49" charset="0"/>
              </a:rPr>
              <a:t>self</a:t>
            </a:r>
            <a:r>
              <a:rPr lang="es-AR" sz="1100" b="0" dirty="0">
                <a:solidFill>
                  <a:srgbClr val="D4D4D4"/>
                </a:solidFill>
                <a:effectLst/>
                <a:latin typeface="Consolas" panose="020B0609020204030204" pitchFamily="49" charset="0"/>
              </a:rPr>
              <a:t>.</a:t>
            </a:r>
            <a:r>
              <a:rPr lang="es-AR" sz="1100" b="0" dirty="0">
                <a:solidFill>
                  <a:srgbClr val="9CDCFE"/>
                </a:solidFill>
                <a:effectLst/>
                <a:latin typeface="Consolas" panose="020B0609020204030204" pitchFamily="49" charset="0"/>
              </a:rPr>
              <a:t>pagina2</a:t>
            </a:r>
            <a:r>
              <a:rPr lang="es-AR" sz="1100" b="0" dirty="0">
                <a:solidFill>
                  <a:srgbClr val="D4D4D4"/>
                </a:solidFill>
                <a:effectLst/>
                <a:latin typeface="Consolas" panose="020B0609020204030204" pitchFamily="49" charset="0"/>
              </a:rPr>
              <a:t>, </a:t>
            </a:r>
            <a:r>
              <a:rPr lang="es-AR" sz="1100" b="0" dirty="0" err="1">
                <a:solidFill>
                  <a:srgbClr val="9CDCFE"/>
                </a:solidFill>
                <a:effectLst/>
                <a:latin typeface="Consolas" panose="020B0609020204030204" pitchFamily="49" charset="0"/>
              </a:rPr>
              <a:t>text</a:t>
            </a:r>
            <a:r>
              <a:rPr lang="es-AR" sz="1100" b="0" dirty="0">
                <a:solidFill>
                  <a:srgbClr val="D4D4D4"/>
                </a:solidFill>
                <a:effectLst/>
                <a:latin typeface="Consolas" panose="020B0609020204030204" pitchFamily="49" charset="0"/>
              </a:rPr>
              <a:t>=</a:t>
            </a:r>
            <a:r>
              <a:rPr lang="es-AR" sz="1100" b="0" dirty="0">
                <a:solidFill>
                  <a:srgbClr val="CE9178"/>
                </a:solidFill>
                <a:effectLst/>
                <a:latin typeface="Consolas" panose="020B0609020204030204" pitchFamily="49" charset="0"/>
              </a:rPr>
              <a:t>"Consulta por código"</a:t>
            </a:r>
            <a:r>
              <a:rPr lang="es-AR" sz="1100" b="0" dirty="0">
                <a:solidFill>
                  <a:srgbClr val="D4D4D4"/>
                </a:solidFill>
                <a:effectLst/>
                <a:latin typeface="Consolas" panose="020B0609020204030204" pitchFamily="49" charset="0"/>
              </a:rPr>
              <a:t>)</a:t>
            </a:r>
          </a:p>
          <a:p>
            <a:r>
              <a:rPr lang="es-AR" sz="1100" b="0" dirty="0">
                <a:solidFill>
                  <a:srgbClr val="D4D4D4"/>
                </a:solidFill>
                <a:effectLst/>
                <a:latin typeface="Consolas" panose="020B0609020204030204" pitchFamily="49" charset="0"/>
              </a:rPr>
              <a:t>        </a:t>
            </a:r>
            <a:r>
              <a:rPr lang="es-AR" sz="1100" b="0" dirty="0">
                <a:solidFill>
                  <a:srgbClr val="9CDCFE"/>
                </a:solidFill>
                <a:effectLst/>
                <a:latin typeface="Consolas" panose="020B0609020204030204" pitchFamily="49" charset="0"/>
              </a:rPr>
              <a:t>self</a:t>
            </a:r>
            <a:r>
              <a:rPr lang="es-AR" sz="1100" b="0" dirty="0">
                <a:solidFill>
                  <a:srgbClr val="D4D4D4"/>
                </a:solidFill>
                <a:effectLst/>
                <a:latin typeface="Consolas" panose="020B0609020204030204" pitchFamily="49" charset="0"/>
              </a:rPr>
              <a:t>.</a:t>
            </a:r>
            <a:r>
              <a:rPr lang="es-AR" sz="1100" b="0" dirty="0">
                <a:solidFill>
                  <a:srgbClr val="9CDCFE"/>
                </a:solidFill>
                <a:effectLst/>
                <a:latin typeface="Consolas" panose="020B0609020204030204" pitchFamily="49" charset="0"/>
              </a:rPr>
              <a:t>labelframe2</a:t>
            </a:r>
            <a:r>
              <a:rPr lang="es-AR" sz="1100" b="0" dirty="0">
                <a:solidFill>
                  <a:srgbClr val="D4D4D4"/>
                </a:solidFill>
                <a:effectLst/>
                <a:latin typeface="Consolas" panose="020B0609020204030204" pitchFamily="49" charset="0"/>
              </a:rPr>
              <a:t>=</a:t>
            </a:r>
            <a:r>
              <a:rPr lang="es-AR" sz="1100" b="0" dirty="0" err="1">
                <a:solidFill>
                  <a:srgbClr val="4EC9B0"/>
                </a:solidFill>
                <a:effectLst/>
                <a:latin typeface="Consolas" panose="020B0609020204030204" pitchFamily="49" charset="0"/>
              </a:rPr>
              <a:t>ttk</a:t>
            </a:r>
            <a:r>
              <a:rPr lang="es-AR" sz="1100" b="0" dirty="0" err="1">
                <a:solidFill>
                  <a:srgbClr val="D4D4D4"/>
                </a:solidFill>
                <a:effectLst/>
                <a:latin typeface="Consolas" panose="020B0609020204030204" pitchFamily="49" charset="0"/>
              </a:rPr>
              <a:t>.</a:t>
            </a:r>
            <a:r>
              <a:rPr lang="es-AR" sz="1100" b="0" dirty="0" err="1">
                <a:solidFill>
                  <a:srgbClr val="9CDCFE"/>
                </a:solidFill>
                <a:effectLst/>
                <a:latin typeface="Consolas" panose="020B0609020204030204" pitchFamily="49" charset="0"/>
              </a:rPr>
              <a:t>LabelFrame</a:t>
            </a:r>
            <a:r>
              <a:rPr lang="es-AR" sz="1100" b="0" dirty="0">
                <a:solidFill>
                  <a:srgbClr val="D4D4D4"/>
                </a:solidFill>
                <a:effectLst/>
                <a:latin typeface="Consolas" panose="020B0609020204030204" pitchFamily="49" charset="0"/>
              </a:rPr>
              <a:t>(</a:t>
            </a:r>
            <a:r>
              <a:rPr lang="es-AR" sz="1100" b="0" dirty="0">
                <a:solidFill>
                  <a:srgbClr val="9CDCFE"/>
                </a:solidFill>
                <a:effectLst/>
                <a:latin typeface="Consolas" panose="020B0609020204030204" pitchFamily="49" charset="0"/>
              </a:rPr>
              <a:t>self</a:t>
            </a:r>
            <a:r>
              <a:rPr lang="es-AR" sz="1100" b="0" dirty="0">
                <a:solidFill>
                  <a:srgbClr val="D4D4D4"/>
                </a:solidFill>
                <a:effectLst/>
                <a:latin typeface="Consolas" panose="020B0609020204030204" pitchFamily="49" charset="0"/>
              </a:rPr>
              <a:t>.</a:t>
            </a:r>
            <a:r>
              <a:rPr lang="es-AR" sz="1100" b="0" dirty="0">
                <a:solidFill>
                  <a:srgbClr val="9CDCFE"/>
                </a:solidFill>
                <a:effectLst/>
                <a:latin typeface="Consolas" panose="020B0609020204030204" pitchFamily="49" charset="0"/>
              </a:rPr>
              <a:t>pagina2</a:t>
            </a:r>
            <a:r>
              <a:rPr lang="es-AR" sz="1100" b="0" dirty="0">
                <a:solidFill>
                  <a:srgbClr val="D4D4D4"/>
                </a:solidFill>
                <a:effectLst/>
                <a:latin typeface="Consolas" panose="020B0609020204030204" pitchFamily="49" charset="0"/>
              </a:rPr>
              <a:t>, </a:t>
            </a:r>
            <a:r>
              <a:rPr lang="es-AR" sz="1100" b="0" dirty="0" err="1">
                <a:solidFill>
                  <a:srgbClr val="9CDCFE"/>
                </a:solidFill>
                <a:effectLst/>
                <a:latin typeface="Consolas" panose="020B0609020204030204" pitchFamily="49" charset="0"/>
              </a:rPr>
              <a:t>text</a:t>
            </a:r>
            <a:r>
              <a:rPr lang="es-AR" sz="1100" b="0" dirty="0">
                <a:solidFill>
                  <a:srgbClr val="D4D4D4"/>
                </a:solidFill>
                <a:effectLst/>
                <a:latin typeface="Consolas" panose="020B0609020204030204" pitchFamily="49" charset="0"/>
              </a:rPr>
              <a:t>=</a:t>
            </a:r>
            <a:r>
              <a:rPr lang="es-AR" sz="1100" b="0" dirty="0">
                <a:solidFill>
                  <a:srgbClr val="CE9178"/>
                </a:solidFill>
                <a:effectLst/>
                <a:latin typeface="Consolas" panose="020B0609020204030204" pitchFamily="49" charset="0"/>
              </a:rPr>
              <a:t>"Artículo"</a:t>
            </a:r>
            <a:r>
              <a:rPr lang="es-AR" sz="1100" b="0" dirty="0">
                <a:solidFill>
                  <a:srgbClr val="D4D4D4"/>
                </a:solidFill>
                <a:effectLst/>
                <a:latin typeface="Consolas" panose="020B0609020204030204" pitchFamily="49" charset="0"/>
              </a:rPr>
              <a:t>)</a:t>
            </a:r>
          </a:p>
          <a:p>
            <a:r>
              <a:rPr lang="es-AR" sz="1100" b="0" dirty="0">
                <a:solidFill>
                  <a:srgbClr val="D4D4D4"/>
                </a:solidFill>
                <a:effectLst/>
                <a:latin typeface="Consolas" panose="020B0609020204030204" pitchFamily="49" charset="0"/>
              </a:rPr>
              <a:t>        </a:t>
            </a:r>
            <a:r>
              <a:rPr lang="es-AR" sz="1100" b="0" dirty="0">
                <a:solidFill>
                  <a:srgbClr val="9CDCFE"/>
                </a:solidFill>
                <a:effectLst/>
                <a:latin typeface="Consolas" panose="020B0609020204030204" pitchFamily="49" charset="0"/>
              </a:rPr>
              <a:t>self</a:t>
            </a:r>
            <a:r>
              <a:rPr lang="es-AR" sz="1100" b="0" dirty="0">
                <a:solidFill>
                  <a:srgbClr val="D4D4D4"/>
                </a:solidFill>
                <a:effectLst/>
                <a:latin typeface="Consolas" panose="020B0609020204030204" pitchFamily="49" charset="0"/>
              </a:rPr>
              <a:t>.</a:t>
            </a:r>
            <a:r>
              <a:rPr lang="es-AR" sz="1100" b="0" dirty="0">
                <a:solidFill>
                  <a:srgbClr val="9CDCFE"/>
                </a:solidFill>
                <a:effectLst/>
                <a:latin typeface="Consolas" panose="020B0609020204030204" pitchFamily="49" charset="0"/>
              </a:rPr>
              <a:t>labelframe2</a:t>
            </a:r>
            <a:r>
              <a:rPr lang="es-AR" sz="1100" b="0" dirty="0">
                <a:solidFill>
                  <a:srgbClr val="D4D4D4"/>
                </a:solidFill>
                <a:effectLst/>
                <a:latin typeface="Consolas" panose="020B0609020204030204" pitchFamily="49" charset="0"/>
              </a:rPr>
              <a:t>.</a:t>
            </a:r>
            <a:r>
              <a:rPr lang="es-AR" sz="1100" b="0" dirty="0">
                <a:solidFill>
                  <a:srgbClr val="9CDCFE"/>
                </a:solidFill>
                <a:effectLst/>
                <a:latin typeface="Consolas" panose="020B0609020204030204" pitchFamily="49" charset="0"/>
              </a:rPr>
              <a:t>grid</a:t>
            </a:r>
            <a:r>
              <a:rPr lang="es-AR" sz="1100" b="0" dirty="0">
                <a:solidFill>
                  <a:srgbClr val="D4D4D4"/>
                </a:solidFill>
                <a:effectLst/>
                <a:latin typeface="Consolas" panose="020B0609020204030204" pitchFamily="49" charset="0"/>
              </a:rPr>
              <a:t>(</a:t>
            </a:r>
            <a:r>
              <a:rPr lang="es-AR" sz="1100" b="0" dirty="0" err="1">
                <a:solidFill>
                  <a:srgbClr val="9CDCFE"/>
                </a:solidFill>
                <a:effectLst/>
                <a:latin typeface="Consolas" panose="020B0609020204030204" pitchFamily="49" charset="0"/>
              </a:rPr>
              <a:t>column</a:t>
            </a:r>
            <a:r>
              <a:rPr lang="es-AR" sz="1100" b="0" dirty="0">
                <a:solidFill>
                  <a:srgbClr val="D4D4D4"/>
                </a:solidFill>
                <a:effectLst/>
                <a:latin typeface="Consolas" panose="020B0609020204030204" pitchFamily="49" charset="0"/>
              </a:rPr>
              <a:t>=</a:t>
            </a:r>
            <a:r>
              <a:rPr lang="es-AR" sz="1100" b="0" dirty="0">
                <a:solidFill>
                  <a:srgbClr val="B5CEA8"/>
                </a:solidFill>
                <a:effectLst/>
                <a:latin typeface="Consolas" panose="020B0609020204030204" pitchFamily="49" charset="0"/>
              </a:rPr>
              <a:t>0</a:t>
            </a:r>
            <a:r>
              <a:rPr lang="es-AR" sz="1100" b="0" dirty="0">
                <a:solidFill>
                  <a:srgbClr val="D4D4D4"/>
                </a:solidFill>
                <a:effectLst/>
                <a:latin typeface="Consolas" panose="020B0609020204030204" pitchFamily="49" charset="0"/>
              </a:rPr>
              <a:t>, </a:t>
            </a:r>
            <a:r>
              <a:rPr lang="es-AR" sz="1100" b="0" dirty="0" err="1">
                <a:solidFill>
                  <a:srgbClr val="9CDCFE"/>
                </a:solidFill>
                <a:effectLst/>
                <a:latin typeface="Consolas" panose="020B0609020204030204" pitchFamily="49" charset="0"/>
              </a:rPr>
              <a:t>row</a:t>
            </a:r>
            <a:r>
              <a:rPr lang="es-AR" sz="1100" b="0" dirty="0">
                <a:solidFill>
                  <a:srgbClr val="D4D4D4"/>
                </a:solidFill>
                <a:effectLst/>
                <a:latin typeface="Consolas" panose="020B0609020204030204" pitchFamily="49" charset="0"/>
              </a:rPr>
              <a:t>=</a:t>
            </a:r>
            <a:r>
              <a:rPr lang="es-AR" sz="1100" b="0" dirty="0">
                <a:solidFill>
                  <a:srgbClr val="B5CEA8"/>
                </a:solidFill>
                <a:effectLst/>
                <a:latin typeface="Consolas" panose="020B0609020204030204" pitchFamily="49" charset="0"/>
              </a:rPr>
              <a:t>0</a:t>
            </a:r>
            <a:r>
              <a:rPr lang="es-AR" sz="1100" b="0" dirty="0">
                <a:solidFill>
                  <a:srgbClr val="D4D4D4"/>
                </a:solidFill>
                <a:effectLst/>
                <a:latin typeface="Consolas" panose="020B0609020204030204" pitchFamily="49" charset="0"/>
              </a:rPr>
              <a:t>, </a:t>
            </a:r>
            <a:r>
              <a:rPr lang="es-AR" sz="1100" b="0" dirty="0" err="1">
                <a:solidFill>
                  <a:srgbClr val="9CDCFE"/>
                </a:solidFill>
                <a:effectLst/>
                <a:latin typeface="Consolas" panose="020B0609020204030204" pitchFamily="49" charset="0"/>
              </a:rPr>
              <a:t>padx</a:t>
            </a:r>
            <a:r>
              <a:rPr lang="es-AR" sz="1100" b="0" dirty="0">
                <a:solidFill>
                  <a:srgbClr val="D4D4D4"/>
                </a:solidFill>
                <a:effectLst/>
                <a:latin typeface="Consolas" panose="020B0609020204030204" pitchFamily="49" charset="0"/>
              </a:rPr>
              <a:t>=</a:t>
            </a:r>
            <a:r>
              <a:rPr lang="es-AR" sz="1100" b="0" dirty="0">
                <a:solidFill>
                  <a:srgbClr val="B5CEA8"/>
                </a:solidFill>
                <a:effectLst/>
                <a:latin typeface="Consolas" panose="020B0609020204030204" pitchFamily="49" charset="0"/>
              </a:rPr>
              <a:t>5</a:t>
            </a:r>
            <a:r>
              <a:rPr lang="es-AR" sz="1100" b="0" dirty="0">
                <a:solidFill>
                  <a:srgbClr val="D4D4D4"/>
                </a:solidFill>
                <a:effectLst/>
                <a:latin typeface="Consolas" panose="020B0609020204030204" pitchFamily="49" charset="0"/>
              </a:rPr>
              <a:t>, </a:t>
            </a:r>
            <a:r>
              <a:rPr lang="es-AR" sz="1100" b="0" dirty="0" err="1">
                <a:solidFill>
                  <a:srgbClr val="9CDCFE"/>
                </a:solidFill>
                <a:effectLst/>
                <a:latin typeface="Consolas" panose="020B0609020204030204" pitchFamily="49" charset="0"/>
              </a:rPr>
              <a:t>pady</a:t>
            </a:r>
            <a:r>
              <a:rPr lang="es-AR" sz="1100" b="0" dirty="0">
                <a:solidFill>
                  <a:srgbClr val="D4D4D4"/>
                </a:solidFill>
                <a:effectLst/>
                <a:latin typeface="Consolas" panose="020B0609020204030204" pitchFamily="49" charset="0"/>
              </a:rPr>
              <a:t>=</a:t>
            </a:r>
            <a:r>
              <a:rPr lang="es-AR" sz="1100" b="0" dirty="0">
                <a:solidFill>
                  <a:srgbClr val="B5CEA8"/>
                </a:solidFill>
                <a:effectLst/>
                <a:latin typeface="Consolas" panose="020B0609020204030204" pitchFamily="49" charset="0"/>
              </a:rPr>
              <a:t>10</a:t>
            </a:r>
            <a:r>
              <a:rPr lang="es-AR" sz="1100" b="0" dirty="0">
                <a:solidFill>
                  <a:srgbClr val="D4D4D4"/>
                </a:solidFill>
                <a:effectLst/>
                <a:latin typeface="Consolas" panose="020B0609020204030204" pitchFamily="49" charset="0"/>
              </a:rPr>
              <a:t>)</a:t>
            </a:r>
          </a:p>
          <a:p>
            <a:r>
              <a:rPr lang="es-AR" sz="1100" b="0" dirty="0">
                <a:solidFill>
                  <a:srgbClr val="D4D4D4"/>
                </a:solidFill>
                <a:effectLst/>
                <a:latin typeface="Consolas" panose="020B0609020204030204" pitchFamily="49" charset="0"/>
              </a:rPr>
              <a:t>        </a:t>
            </a:r>
            <a:r>
              <a:rPr lang="es-AR" sz="1100" b="0" dirty="0">
                <a:solidFill>
                  <a:srgbClr val="9CDCFE"/>
                </a:solidFill>
                <a:effectLst/>
                <a:latin typeface="Consolas" panose="020B0609020204030204" pitchFamily="49" charset="0"/>
              </a:rPr>
              <a:t>self</a:t>
            </a:r>
            <a:r>
              <a:rPr lang="es-AR" sz="1100" b="0" dirty="0">
                <a:solidFill>
                  <a:srgbClr val="D4D4D4"/>
                </a:solidFill>
                <a:effectLst/>
                <a:latin typeface="Consolas" panose="020B0609020204030204" pitchFamily="49" charset="0"/>
              </a:rPr>
              <a:t>.</a:t>
            </a:r>
            <a:r>
              <a:rPr lang="es-AR" sz="1100" b="0" dirty="0">
                <a:solidFill>
                  <a:srgbClr val="9CDCFE"/>
                </a:solidFill>
                <a:effectLst/>
                <a:latin typeface="Consolas" panose="020B0609020204030204" pitchFamily="49" charset="0"/>
              </a:rPr>
              <a:t>label1</a:t>
            </a:r>
            <a:r>
              <a:rPr lang="es-AR" sz="1100" b="0" dirty="0">
                <a:solidFill>
                  <a:srgbClr val="D4D4D4"/>
                </a:solidFill>
                <a:effectLst/>
                <a:latin typeface="Consolas" panose="020B0609020204030204" pitchFamily="49" charset="0"/>
              </a:rPr>
              <a:t>=</a:t>
            </a:r>
            <a:r>
              <a:rPr lang="es-AR" sz="1100" b="0" dirty="0" err="1">
                <a:solidFill>
                  <a:srgbClr val="4EC9B0"/>
                </a:solidFill>
                <a:effectLst/>
                <a:latin typeface="Consolas" panose="020B0609020204030204" pitchFamily="49" charset="0"/>
              </a:rPr>
              <a:t>ttk</a:t>
            </a:r>
            <a:r>
              <a:rPr lang="es-AR" sz="1100" b="0" dirty="0" err="1">
                <a:solidFill>
                  <a:srgbClr val="D4D4D4"/>
                </a:solidFill>
                <a:effectLst/>
                <a:latin typeface="Consolas" panose="020B0609020204030204" pitchFamily="49" charset="0"/>
              </a:rPr>
              <a:t>.</a:t>
            </a:r>
            <a:r>
              <a:rPr lang="es-AR" sz="1100" b="0" dirty="0" err="1">
                <a:solidFill>
                  <a:srgbClr val="4EC9B0"/>
                </a:solidFill>
                <a:effectLst/>
                <a:latin typeface="Consolas" panose="020B0609020204030204" pitchFamily="49" charset="0"/>
              </a:rPr>
              <a:t>Label</a:t>
            </a:r>
            <a:r>
              <a:rPr lang="es-AR" sz="1100" b="0" dirty="0">
                <a:solidFill>
                  <a:srgbClr val="D4D4D4"/>
                </a:solidFill>
                <a:effectLst/>
                <a:latin typeface="Consolas" panose="020B0609020204030204" pitchFamily="49" charset="0"/>
              </a:rPr>
              <a:t>(</a:t>
            </a:r>
            <a:r>
              <a:rPr lang="es-AR" sz="1100" b="0" dirty="0">
                <a:solidFill>
                  <a:srgbClr val="9CDCFE"/>
                </a:solidFill>
                <a:effectLst/>
                <a:latin typeface="Consolas" panose="020B0609020204030204" pitchFamily="49" charset="0"/>
              </a:rPr>
              <a:t>self</a:t>
            </a:r>
            <a:r>
              <a:rPr lang="es-AR" sz="1100" b="0" dirty="0">
                <a:solidFill>
                  <a:srgbClr val="D4D4D4"/>
                </a:solidFill>
                <a:effectLst/>
                <a:latin typeface="Consolas" panose="020B0609020204030204" pitchFamily="49" charset="0"/>
              </a:rPr>
              <a:t>.</a:t>
            </a:r>
            <a:r>
              <a:rPr lang="es-AR" sz="1100" b="0" dirty="0">
                <a:solidFill>
                  <a:srgbClr val="9CDCFE"/>
                </a:solidFill>
                <a:effectLst/>
                <a:latin typeface="Consolas" panose="020B0609020204030204" pitchFamily="49" charset="0"/>
              </a:rPr>
              <a:t>labelframe2</a:t>
            </a:r>
            <a:r>
              <a:rPr lang="es-AR" sz="1100" b="0" dirty="0">
                <a:solidFill>
                  <a:srgbClr val="D4D4D4"/>
                </a:solidFill>
                <a:effectLst/>
                <a:latin typeface="Consolas" panose="020B0609020204030204" pitchFamily="49" charset="0"/>
              </a:rPr>
              <a:t>, </a:t>
            </a:r>
            <a:r>
              <a:rPr lang="es-AR" sz="1100" b="0" dirty="0" err="1">
                <a:solidFill>
                  <a:srgbClr val="9CDCFE"/>
                </a:solidFill>
                <a:effectLst/>
                <a:latin typeface="Consolas" panose="020B0609020204030204" pitchFamily="49" charset="0"/>
              </a:rPr>
              <a:t>text</a:t>
            </a:r>
            <a:r>
              <a:rPr lang="es-AR" sz="1100" b="0" dirty="0">
                <a:solidFill>
                  <a:srgbClr val="D4D4D4"/>
                </a:solidFill>
                <a:effectLst/>
                <a:latin typeface="Consolas" panose="020B0609020204030204" pitchFamily="49" charset="0"/>
              </a:rPr>
              <a:t>=</a:t>
            </a:r>
            <a:r>
              <a:rPr lang="es-AR" sz="1100" b="0" dirty="0">
                <a:solidFill>
                  <a:srgbClr val="CE9178"/>
                </a:solidFill>
                <a:effectLst/>
                <a:latin typeface="Consolas" panose="020B0609020204030204" pitchFamily="49" charset="0"/>
              </a:rPr>
              <a:t>"Código:"</a:t>
            </a:r>
            <a:r>
              <a:rPr lang="es-AR" sz="1100" b="0" dirty="0">
                <a:solidFill>
                  <a:srgbClr val="D4D4D4"/>
                </a:solidFill>
                <a:effectLst/>
                <a:latin typeface="Consolas" panose="020B0609020204030204" pitchFamily="49" charset="0"/>
              </a:rPr>
              <a:t>)</a:t>
            </a:r>
          </a:p>
        </p:txBody>
      </p:sp>
      <p:sp>
        <p:nvSpPr>
          <p:cNvPr id="5" name="Rectángulo 4">
            <a:extLst>
              <a:ext uri="{FF2B5EF4-FFF2-40B4-BE49-F238E27FC236}">
                <a16:creationId xmlns:a16="http://schemas.microsoft.com/office/drawing/2014/main" id="{8E1328DD-CCC5-3977-5945-466E04D47D02}"/>
              </a:ext>
            </a:extLst>
          </p:cNvPr>
          <p:cNvSpPr/>
          <p:nvPr/>
        </p:nvSpPr>
        <p:spPr>
          <a:xfrm>
            <a:off x="3981840" y="3298673"/>
            <a:ext cx="3333750" cy="3200400"/>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7" name="Rectángulo 6">
            <a:extLst>
              <a:ext uri="{FF2B5EF4-FFF2-40B4-BE49-F238E27FC236}">
                <a16:creationId xmlns:a16="http://schemas.microsoft.com/office/drawing/2014/main" id="{9E45D392-7CBA-69AC-6B21-35468D6BDA7C}"/>
              </a:ext>
            </a:extLst>
          </p:cNvPr>
          <p:cNvSpPr/>
          <p:nvPr/>
        </p:nvSpPr>
        <p:spPr>
          <a:xfrm>
            <a:off x="4050233" y="3655354"/>
            <a:ext cx="3166530" cy="2772152"/>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20" name="Flecha: a la derecha 19">
            <a:extLst>
              <a:ext uri="{FF2B5EF4-FFF2-40B4-BE49-F238E27FC236}">
                <a16:creationId xmlns:a16="http://schemas.microsoft.com/office/drawing/2014/main" id="{BAE0DA93-0C16-256D-7EC3-CEA9D5B1FA42}"/>
              </a:ext>
            </a:extLst>
          </p:cNvPr>
          <p:cNvSpPr/>
          <p:nvPr/>
        </p:nvSpPr>
        <p:spPr>
          <a:xfrm>
            <a:off x="6344599" y="1587477"/>
            <a:ext cx="724947" cy="33326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21" name="Flecha: a la derecha 20">
            <a:extLst>
              <a:ext uri="{FF2B5EF4-FFF2-40B4-BE49-F238E27FC236}">
                <a16:creationId xmlns:a16="http://schemas.microsoft.com/office/drawing/2014/main" id="{FB0A3369-9BC6-CE3F-B4A3-8C8B032A1A8F}"/>
              </a:ext>
            </a:extLst>
          </p:cNvPr>
          <p:cNvSpPr/>
          <p:nvPr/>
        </p:nvSpPr>
        <p:spPr>
          <a:xfrm>
            <a:off x="6333966" y="1908917"/>
            <a:ext cx="724947" cy="33326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22" name="Flecha: a la derecha 21">
            <a:extLst>
              <a:ext uri="{FF2B5EF4-FFF2-40B4-BE49-F238E27FC236}">
                <a16:creationId xmlns:a16="http://schemas.microsoft.com/office/drawing/2014/main" id="{932C2D6F-B4DD-105A-0BA7-34A2FC846E66}"/>
              </a:ext>
            </a:extLst>
          </p:cNvPr>
          <p:cNvSpPr/>
          <p:nvPr/>
        </p:nvSpPr>
        <p:spPr>
          <a:xfrm>
            <a:off x="6375033" y="2238837"/>
            <a:ext cx="673247" cy="33326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24" name="Flecha: a la derecha 23">
            <a:extLst>
              <a:ext uri="{FF2B5EF4-FFF2-40B4-BE49-F238E27FC236}">
                <a16:creationId xmlns:a16="http://schemas.microsoft.com/office/drawing/2014/main" id="{2F781E14-89ED-3F5A-F5BD-BE06E4D57AE1}"/>
              </a:ext>
            </a:extLst>
          </p:cNvPr>
          <p:cNvSpPr/>
          <p:nvPr/>
        </p:nvSpPr>
        <p:spPr>
          <a:xfrm>
            <a:off x="6344599" y="1266037"/>
            <a:ext cx="714314" cy="32618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25" name="Flecha: a la derecha 24">
            <a:extLst>
              <a:ext uri="{FF2B5EF4-FFF2-40B4-BE49-F238E27FC236}">
                <a16:creationId xmlns:a16="http://schemas.microsoft.com/office/drawing/2014/main" id="{E18E4133-876E-434D-ABBC-9B3E7E39E21B}"/>
              </a:ext>
            </a:extLst>
          </p:cNvPr>
          <p:cNvSpPr/>
          <p:nvPr/>
        </p:nvSpPr>
        <p:spPr>
          <a:xfrm>
            <a:off x="6333966" y="932254"/>
            <a:ext cx="714314" cy="32161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Tree>
    <p:extLst>
      <p:ext uri="{BB962C8B-B14F-4D97-AF65-F5344CB8AC3E}">
        <p14:creationId xmlns:p14="http://schemas.microsoft.com/office/powerpoint/2010/main" val="516369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2" grpId="0" animBg="1"/>
      <p:bldP spid="5" grpId="0" animBg="1"/>
      <p:bldP spid="7" grpId="0" animBg="1"/>
      <p:bldP spid="20" grpId="0" animBg="1"/>
      <p:bldP spid="21" grpId="0" animBg="1"/>
      <p:bldP spid="22" grpId="0" animBg="1"/>
      <p:bldP spid="24" grpId="0" animBg="1"/>
      <p:bldP spid="25"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Marcador de posición de imagen 41" descr="Patrón de fondo">
            <a:extLst>
              <a:ext uri="{FF2B5EF4-FFF2-40B4-BE49-F238E27FC236}">
                <a16:creationId xmlns:a16="http://schemas.microsoft.com/office/drawing/2014/main" id="{3138D68F-8D0D-1D2C-5657-DFBC07A58674}"/>
              </a:ext>
            </a:extLst>
          </p:cNvPr>
          <p:cNvPicPr>
            <a:picLocks noGrp="1" noChangeAspect="1"/>
          </p:cNvPicPr>
          <p:nvPr>
            <p:ph type="pic" idx="11"/>
          </p:nvPr>
        </p:nvPicPr>
        <p:blipFill>
          <a:blip r:embed="rId2">
            <a:extLst>
              <a:ext uri="{28A0092B-C50C-407E-A947-70E740481C1C}">
                <a14:useLocalDpi xmlns:a14="http://schemas.microsoft.com/office/drawing/2010/main" val="0"/>
              </a:ext>
            </a:extLst>
          </a:blip>
          <a:srcRect t="744" b="744"/>
          <a:stretch>
            <a:fillRect/>
          </a:stretch>
        </p:blipFill>
        <p:spPr/>
      </p:pic>
      <p:sp>
        <p:nvSpPr>
          <p:cNvPr id="3" name="CuadroTexto 2">
            <a:extLst>
              <a:ext uri="{FF2B5EF4-FFF2-40B4-BE49-F238E27FC236}">
                <a16:creationId xmlns:a16="http://schemas.microsoft.com/office/drawing/2014/main" id="{0EFF6845-D5E6-7F46-B998-02CCABC4A302}"/>
              </a:ext>
            </a:extLst>
          </p:cNvPr>
          <p:cNvSpPr txBox="1"/>
          <p:nvPr/>
        </p:nvSpPr>
        <p:spPr>
          <a:xfrm>
            <a:off x="240632" y="352054"/>
            <a:ext cx="6096000" cy="523220"/>
          </a:xfrm>
          <a:prstGeom prst="rect">
            <a:avLst/>
          </a:prstGeom>
          <a:noFill/>
        </p:spPr>
        <p:txBody>
          <a:bodyPr wrap="square">
            <a:spAutoFit/>
          </a:bodyPr>
          <a:lstStyle/>
          <a:p>
            <a:pPr algn="l"/>
            <a:r>
              <a:rPr lang="es-AR" sz="2800" b="0" i="0" dirty="0">
                <a:solidFill>
                  <a:srgbClr val="444444"/>
                </a:solidFill>
                <a:effectLst/>
                <a:latin typeface="-apple-system"/>
              </a:rPr>
              <a:t>Python GUI &amp; </a:t>
            </a:r>
            <a:r>
              <a:rPr lang="es-AR" sz="2800" b="0" i="0" dirty="0" err="1">
                <a:solidFill>
                  <a:srgbClr val="444444"/>
                </a:solidFill>
                <a:effectLst/>
                <a:latin typeface="-apple-system"/>
              </a:rPr>
              <a:t>DataBase</a:t>
            </a:r>
            <a:r>
              <a:rPr lang="es-AR" sz="2800" b="0" i="0" dirty="0">
                <a:solidFill>
                  <a:srgbClr val="444444"/>
                </a:solidFill>
                <a:effectLst/>
                <a:latin typeface="-apple-system"/>
              </a:rPr>
              <a:t> SQLite</a:t>
            </a:r>
          </a:p>
        </p:txBody>
      </p:sp>
      <p:sp>
        <p:nvSpPr>
          <p:cNvPr id="5" name="CuadroTexto 4">
            <a:extLst>
              <a:ext uri="{FF2B5EF4-FFF2-40B4-BE49-F238E27FC236}">
                <a16:creationId xmlns:a16="http://schemas.microsoft.com/office/drawing/2014/main" id="{031DA0EC-4E26-8953-4F19-F0413DE4B43B}"/>
              </a:ext>
            </a:extLst>
          </p:cNvPr>
          <p:cNvSpPr txBox="1"/>
          <p:nvPr/>
        </p:nvSpPr>
        <p:spPr>
          <a:xfrm>
            <a:off x="92243" y="6309812"/>
            <a:ext cx="11454063" cy="461665"/>
          </a:xfrm>
          <a:prstGeom prst="rect">
            <a:avLst/>
          </a:prstGeom>
          <a:noFill/>
        </p:spPr>
        <p:txBody>
          <a:bodyPr wrap="square">
            <a:spAutoFit/>
          </a:bodyPr>
          <a:lstStyle/>
          <a:p>
            <a:endParaRPr lang="es-MX" sz="1200" dirty="0"/>
          </a:p>
          <a:p>
            <a:r>
              <a:rPr lang="es-MX" sz="1200" dirty="0"/>
              <a:t>https://www.tutorialesprogramacionya.com/pythonya/detalleconcepto.php?punto=88&amp;codigo=89&amp;inicio=75</a:t>
            </a:r>
            <a:endParaRPr lang="es-AR" sz="1200" dirty="0"/>
          </a:p>
        </p:txBody>
      </p:sp>
      <p:pic>
        <p:nvPicPr>
          <p:cNvPr id="43" name="Imagen 42">
            <a:extLst>
              <a:ext uri="{FF2B5EF4-FFF2-40B4-BE49-F238E27FC236}">
                <a16:creationId xmlns:a16="http://schemas.microsoft.com/office/drawing/2014/main" id="{C5CE6FA1-B73B-F32C-6A21-B8DF0A32BA64}"/>
              </a:ext>
            </a:extLst>
          </p:cNvPr>
          <p:cNvPicPr>
            <a:picLocks noChangeAspect="1"/>
          </p:cNvPicPr>
          <p:nvPr/>
        </p:nvPicPr>
        <p:blipFill>
          <a:blip r:embed="rId3"/>
          <a:stretch>
            <a:fillRect/>
          </a:stretch>
        </p:blipFill>
        <p:spPr>
          <a:xfrm>
            <a:off x="11089106" y="6413477"/>
            <a:ext cx="914400" cy="254336"/>
          </a:xfrm>
          <a:prstGeom prst="rect">
            <a:avLst/>
          </a:prstGeom>
        </p:spPr>
      </p:pic>
      <p:sp>
        <p:nvSpPr>
          <p:cNvPr id="4" name="CuadroTexto 3">
            <a:extLst>
              <a:ext uri="{FF2B5EF4-FFF2-40B4-BE49-F238E27FC236}">
                <a16:creationId xmlns:a16="http://schemas.microsoft.com/office/drawing/2014/main" id="{7720C4D7-1929-0A8F-A320-A63525A82FB1}"/>
              </a:ext>
            </a:extLst>
          </p:cNvPr>
          <p:cNvSpPr txBox="1"/>
          <p:nvPr/>
        </p:nvSpPr>
        <p:spPr>
          <a:xfrm>
            <a:off x="240632" y="989083"/>
            <a:ext cx="6197600" cy="461665"/>
          </a:xfrm>
          <a:prstGeom prst="rect">
            <a:avLst/>
          </a:prstGeom>
          <a:noFill/>
        </p:spPr>
        <p:txBody>
          <a:bodyPr wrap="square">
            <a:spAutoFit/>
          </a:bodyPr>
          <a:lstStyle/>
          <a:p>
            <a:r>
              <a:rPr lang="es-MX" sz="1200" b="0" i="0" dirty="0">
                <a:solidFill>
                  <a:srgbClr val="333333"/>
                </a:solidFill>
                <a:effectLst/>
                <a:latin typeface="Arial" panose="020B0604020202020204" pitchFamily="34" charset="0"/>
              </a:rPr>
              <a:t>Para trabajar un poco más ordenado en la resolución de este problema lo dividiremos en dos módulos </a:t>
            </a:r>
            <a:r>
              <a:rPr lang="es-MX" sz="1200" b="1" i="0" dirty="0">
                <a:solidFill>
                  <a:srgbClr val="333333"/>
                </a:solidFill>
                <a:effectLst/>
                <a:latin typeface="Arial" panose="020B0604020202020204" pitchFamily="34" charset="0"/>
              </a:rPr>
              <a:t>'formularioarticulos.py' y 'articulos.py'.</a:t>
            </a:r>
            <a:endParaRPr lang="es-AR" sz="1200" b="1" dirty="0"/>
          </a:p>
        </p:txBody>
      </p:sp>
      <p:pic>
        <p:nvPicPr>
          <p:cNvPr id="13314" name="Picture 2" descr="insert SQLite python">
            <a:extLst>
              <a:ext uri="{FF2B5EF4-FFF2-40B4-BE49-F238E27FC236}">
                <a16:creationId xmlns:a16="http://schemas.microsoft.com/office/drawing/2014/main" id="{D58EF886-73A2-37DE-BD5B-C67C85DFB69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7716" y="3321981"/>
            <a:ext cx="3333750" cy="3200400"/>
          </a:xfrm>
          <a:prstGeom prst="rect">
            <a:avLst/>
          </a:prstGeom>
          <a:noFill/>
          <a:extLst>
            <a:ext uri="{909E8E84-426E-40DD-AFC4-6F175D3DCCD1}">
              <a14:hiddenFill xmlns:a14="http://schemas.microsoft.com/office/drawing/2010/main">
                <a:solidFill>
                  <a:srgbClr val="FFFFFF"/>
                </a:solidFill>
              </a14:hiddenFill>
            </a:ext>
          </a:extLst>
        </p:spPr>
      </p:pic>
      <p:pic>
        <p:nvPicPr>
          <p:cNvPr id="13316" name="Picture 4" descr="select SQLite python">
            <a:extLst>
              <a:ext uri="{FF2B5EF4-FFF2-40B4-BE49-F238E27FC236}">
                <a16:creationId xmlns:a16="http://schemas.microsoft.com/office/drawing/2014/main" id="{14864EE9-5117-6D77-F6A1-14A54DF683B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60152" y="3297407"/>
            <a:ext cx="3305175" cy="3200400"/>
          </a:xfrm>
          <a:prstGeom prst="rect">
            <a:avLst/>
          </a:prstGeom>
          <a:noFill/>
          <a:extLst>
            <a:ext uri="{909E8E84-426E-40DD-AFC4-6F175D3DCCD1}">
              <a14:hiddenFill xmlns:a14="http://schemas.microsoft.com/office/drawing/2010/main">
                <a:solidFill>
                  <a:srgbClr val="FFFFFF"/>
                </a:solidFill>
              </a14:hiddenFill>
            </a:ext>
          </a:extLst>
        </p:spPr>
      </p:pic>
      <p:pic>
        <p:nvPicPr>
          <p:cNvPr id="13318" name="Picture 6" descr="insert SQLite python">
            <a:extLst>
              <a:ext uri="{FF2B5EF4-FFF2-40B4-BE49-F238E27FC236}">
                <a16:creationId xmlns:a16="http://schemas.microsoft.com/office/drawing/2014/main" id="{5FFA1901-B3B2-B9AB-4ED8-354940CFAB1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19866" y="3287882"/>
            <a:ext cx="3314700" cy="3209925"/>
          </a:xfrm>
          <a:prstGeom prst="rect">
            <a:avLst/>
          </a:prstGeom>
          <a:noFill/>
          <a:extLst>
            <a:ext uri="{909E8E84-426E-40DD-AFC4-6F175D3DCCD1}">
              <a14:hiddenFill xmlns:a14="http://schemas.microsoft.com/office/drawing/2010/main">
                <a:solidFill>
                  <a:srgbClr val="FFFFFF"/>
                </a:solidFill>
              </a14:hiddenFill>
            </a:ext>
          </a:extLst>
        </p:spPr>
      </p:pic>
      <p:pic>
        <p:nvPicPr>
          <p:cNvPr id="7" name="Imagen 6">
            <a:extLst>
              <a:ext uri="{FF2B5EF4-FFF2-40B4-BE49-F238E27FC236}">
                <a16:creationId xmlns:a16="http://schemas.microsoft.com/office/drawing/2014/main" id="{A2BDDDB4-9384-3570-947F-C98D7BAEA47B}"/>
              </a:ext>
            </a:extLst>
          </p:cNvPr>
          <p:cNvPicPr>
            <a:picLocks noChangeAspect="1"/>
          </p:cNvPicPr>
          <p:nvPr/>
        </p:nvPicPr>
        <p:blipFill>
          <a:blip r:embed="rId7"/>
          <a:stretch>
            <a:fillRect/>
          </a:stretch>
        </p:blipFill>
        <p:spPr>
          <a:xfrm>
            <a:off x="4388887" y="1633713"/>
            <a:ext cx="4098690" cy="1380499"/>
          </a:xfrm>
          <a:prstGeom prst="rect">
            <a:avLst/>
          </a:prstGeom>
        </p:spPr>
      </p:pic>
      <p:pic>
        <p:nvPicPr>
          <p:cNvPr id="1028" name="Picture 4" descr="Forty-Seven Best Practice Refactoring Techniques for Better Python Code |  by Bruce H. Cottman, Ph.D. | Better Programming">
            <a:extLst>
              <a:ext uri="{FF2B5EF4-FFF2-40B4-BE49-F238E27FC236}">
                <a16:creationId xmlns:a16="http://schemas.microsoft.com/office/drawing/2014/main" id="{A529B5C8-7D49-286E-3D41-C5CF9BD4E83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27716" y="1530973"/>
            <a:ext cx="2847975" cy="1600200"/>
          </a:xfrm>
          <a:prstGeom prst="rect">
            <a:avLst/>
          </a:prstGeom>
          <a:noFill/>
          <a:extLst>
            <a:ext uri="{909E8E84-426E-40DD-AFC4-6F175D3DCCD1}">
              <a14:hiddenFill xmlns:a14="http://schemas.microsoft.com/office/drawing/2010/main">
                <a:solidFill>
                  <a:srgbClr val="FFFFFF"/>
                </a:solidFill>
              </a14:hiddenFill>
            </a:ext>
          </a:extLst>
        </p:spPr>
      </p:pic>
      <p:pic>
        <p:nvPicPr>
          <p:cNvPr id="2" name="Cámara 1">
            <a:extLst>
              <a:ext uri="{FF2B5EF4-FFF2-40B4-BE49-F238E27FC236}">
                <a16:creationId xmlns:a16="http://schemas.microsoft.com/office/drawing/2014/main" id="{12015421-CDCE-97CD-48D9-C841C2735BAF}"/>
              </a:ext>
            </a:extLst>
          </p:cNvPr>
          <p:cNvPicPr>
            <a:picLocks noChangeAspect="1"/>
            <a:extLst>
              <a:ext uri="{51228E76-BA90-4043-B771-695A4F85340A}">
                <alf:liveFeedProps xmlns:alf="http://schemas.microsoft.com/office/drawing/2021/livefeed"/>
              </a:ext>
            </a:extLst>
          </p:cNvPicPr>
          <p:nvPr/>
        </p:nvPicPr>
        <p:blipFill>
          <a:blip r:embed="rId9">
            <a:extLst>
              <a:ext uri="{96DAC541-7B7A-43D3-8B79-37D633B846F1}">
                <asvg:svgBlip xmlns:asvg="http://schemas.microsoft.com/office/drawing/2016/SVG/main" r:embed="rId10"/>
              </a:ext>
            </a:extLst>
          </a:blip>
          <a:stretch>
            <a:fillRect/>
          </a:stretch>
        </p:blipFill>
        <p:spPr>
          <a:xfrm>
            <a:off x="10591529" y="86410"/>
            <a:ext cx="1539112" cy="1539112"/>
          </a:xfrm>
          <a:prstGeom prst="ellipse">
            <a:avLst/>
          </a:prstGeom>
          <a:ln>
            <a:noFill/>
          </a:ln>
          <a:effectLst>
            <a:outerShdw blurRad="190500" algn="tl" rotWithShape="0">
              <a:srgbClr val="000000">
                <a:alpha val="30000"/>
              </a:srgbClr>
            </a:outerShdw>
          </a:effectLst>
        </p:spPr>
      </p:pic>
    </p:spTree>
    <p:extLst>
      <p:ext uri="{BB962C8B-B14F-4D97-AF65-F5344CB8AC3E}">
        <p14:creationId xmlns:p14="http://schemas.microsoft.com/office/powerpoint/2010/main" val="95739093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Marcador de posición de imagen 41" descr="Patrón de fondo">
            <a:extLst>
              <a:ext uri="{FF2B5EF4-FFF2-40B4-BE49-F238E27FC236}">
                <a16:creationId xmlns:a16="http://schemas.microsoft.com/office/drawing/2014/main" id="{3138D68F-8D0D-1D2C-5657-DFBC07A58674}"/>
              </a:ext>
            </a:extLst>
          </p:cNvPr>
          <p:cNvPicPr>
            <a:picLocks noGrp="1" noChangeAspect="1"/>
          </p:cNvPicPr>
          <p:nvPr>
            <p:ph type="pic" idx="11"/>
          </p:nvPr>
        </p:nvPicPr>
        <p:blipFill>
          <a:blip r:embed="rId2">
            <a:extLst>
              <a:ext uri="{28A0092B-C50C-407E-A947-70E740481C1C}">
                <a14:useLocalDpi xmlns:a14="http://schemas.microsoft.com/office/drawing/2010/main" val="0"/>
              </a:ext>
            </a:extLst>
          </a:blip>
          <a:srcRect t="744" b="744"/>
          <a:stretch>
            <a:fillRect/>
          </a:stretch>
        </p:blipFill>
        <p:spPr/>
      </p:pic>
      <p:sp>
        <p:nvSpPr>
          <p:cNvPr id="3" name="CuadroTexto 2">
            <a:extLst>
              <a:ext uri="{FF2B5EF4-FFF2-40B4-BE49-F238E27FC236}">
                <a16:creationId xmlns:a16="http://schemas.microsoft.com/office/drawing/2014/main" id="{0EFF6845-D5E6-7F46-B998-02CCABC4A302}"/>
              </a:ext>
            </a:extLst>
          </p:cNvPr>
          <p:cNvSpPr txBox="1"/>
          <p:nvPr/>
        </p:nvSpPr>
        <p:spPr>
          <a:xfrm>
            <a:off x="240632" y="352054"/>
            <a:ext cx="6096000" cy="523220"/>
          </a:xfrm>
          <a:prstGeom prst="rect">
            <a:avLst/>
          </a:prstGeom>
          <a:noFill/>
        </p:spPr>
        <p:txBody>
          <a:bodyPr wrap="square">
            <a:spAutoFit/>
          </a:bodyPr>
          <a:lstStyle/>
          <a:p>
            <a:pPr algn="l"/>
            <a:r>
              <a:rPr lang="es-AR" sz="2800" b="0" i="0" dirty="0">
                <a:solidFill>
                  <a:srgbClr val="444444"/>
                </a:solidFill>
                <a:effectLst/>
                <a:latin typeface="-apple-system"/>
              </a:rPr>
              <a:t>Python GUI &amp; </a:t>
            </a:r>
            <a:r>
              <a:rPr lang="es-AR" sz="2800" b="0" i="0" dirty="0" err="1">
                <a:solidFill>
                  <a:srgbClr val="444444"/>
                </a:solidFill>
                <a:effectLst/>
                <a:latin typeface="-apple-system"/>
              </a:rPr>
              <a:t>DataBase</a:t>
            </a:r>
            <a:r>
              <a:rPr lang="es-AR" sz="2800" b="0" i="0" dirty="0">
                <a:solidFill>
                  <a:srgbClr val="444444"/>
                </a:solidFill>
                <a:effectLst/>
                <a:latin typeface="-apple-system"/>
              </a:rPr>
              <a:t> SQLite</a:t>
            </a:r>
          </a:p>
        </p:txBody>
      </p:sp>
      <p:pic>
        <p:nvPicPr>
          <p:cNvPr id="43" name="Imagen 42">
            <a:extLst>
              <a:ext uri="{FF2B5EF4-FFF2-40B4-BE49-F238E27FC236}">
                <a16:creationId xmlns:a16="http://schemas.microsoft.com/office/drawing/2014/main" id="{C5CE6FA1-B73B-F32C-6A21-B8DF0A32BA64}"/>
              </a:ext>
            </a:extLst>
          </p:cNvPr>
          <p:cNvPicPr>
            <a:picLocks noChangeAspect="1"/>
          </p:cNvPicPr>
          <p:nvPr/>
        </p:nvPicPr>
        <p:blipFill>
          <a:blip r:embed="rId3"/>
          <a:stretch>
            <a:fillRect/>
          </a:stretch>
        </p:blipFill>
        <p:spPr>
          <a:xfrm>
            <a:off x="11089106" y="6413477"/>
            <a:ext cx="914400" cy="254336"/>
          </a:xfrm>
          <a:prstGeom prst="rect">
            <a:avLst/>
          </a:prstGeom>
        </p:spPr>
      </p:pic>
      <p:sp>
        <p:nvSpPr>
          <p:cNvPr id="4" name="CuadroTexto 3">
            <a:extLst>
              <a:ext uri="{FF2B5EF4-FFF2-40B4-BE49-F238E27FC236}">
                <a16:creationId xmlns:a16="http://schemas.microsoft.com/office/drawing/2014/main" id="{7720C4D7-1929-0A8F-A320-A63525A82FB1}"/>
              </a:ext>
            </a:extLst>
          </p:cNvPr>
          <p:cNvSpPr txBox="1"/>
          <p:nvPr/>
        </p:nvSpPr>
        <p:spPr>
          <a:xfrm>
            <a:off x="240632" y="989083"/>
            <a:ext cx="6197600" cy="1938992"/>
          </a:xfrm>
          <a:prstGeom prst="rect">
            <a:avLst/>
          </a:prstGeom>
          <a:noFill/>
        </p:spPr>
        <p:txBody>
          <a:bodyPr wrap="square">
            <a:spAutoFit/>
          </a:bodyPr>
          <a:lstStyle/>
          <a:p>
            <a:r>
              <a:rPr lang="es-MX" sz="1200" dirty="0"/>
              <a:t>Es muy posible que necesitemos en algunas situaciones acceder a una base de datos de SQLite desde una aplicación con una interfaz visual.</a:t>
            </a:r>
          </a:p>
          <a:p>
            <a:endParaRPr lang="es-MX" sz="1200" dirty="0"/>
          </a:p>
          <a:p>
            <a:r>
              <a:rPr lang="es-MX" sz="1200" b="1" dirty="0"/>
              <a:t>Problema:</a:t>
            </a:r>
            <a:br>
              <a:rPr lang="es-MX" sz="1200" b="1" dirty="0"/>
            </a:br>
            <a:endParaRPr lang="es-MX" sz="1200" b="1" dirty="0"/>
          </a:p>
          <a:p>
            <a:r>
              <a:rPr lang="es-MX" sz="1200" dirty="0"/>
              <a:t>Desarrollar una aplicación visual con la librería </a:t>
            </a:r>
            <a:r>
              <a:rPr lang="es-MX" sz="1200" dirty="0" err="1"/>
              <a:t>tkinter</a:t>
            </a:r>
            <a:r>
              <a:rPr lang="es-MX" sz="1200" dirty="0"/>
              <a:t> que permita implementar los algoritmos de carga de artículos, consulta por código y listado completo.</a:t>
            </a:r>
          </a:p>
          <a:p>
            <a:endParaRPr lang="es-MX" sz="1200" dirty="0"/>
          </a:p>
          <a:p>
            <a:r>
              <a:rPr lang="es-MX" sz="1200" dirty="0"/>
              <a:t>Trabajaremos con la base de datos 'bd1.db' que creamos en el concepto anterior.</a:t>
            </a:r>
          </a:p>
          <a:p>
            <a:r>
              <a:rPr lang="es-MX" sz="1200" dirty="0"/>
              <a:t>Las interfaz visual para la carga debe ser:</a:t>
            </a:r>
            <a:endParaRPr lang="es-AR" sz="1200" dirty="0"/>
          </a:p>
        </p:txBody>
      </p:sp>
      <p:pic>
        <p:nvPicPr>
          <p:cNvPr id="13314" name="Picture 2" descr="insert SQLite python">
            <a:extLst>
              <a:ext uri="{FF2B5EF4-FFF2-40B4-BE49-F238E27FC236}">
                <a16:creationId xmlns:a16="http://schemas.microsoft.com/office/drawing/2014/main" id="{D58EF886-73A2-37DE-BD5B-C67C85DFB69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7716" y="3321981"/>
            <a:ext cx="3333750" cy="3200400"/>
          </a:xfrm>
          <a:prstGeom prst="rect">
            <a:avLst/>
          </a:prstGeom>
          <a:noFill/>
          <a:extLst>
            <a:ext uri="{909E8E84-426E-40DD-AFC4-6F175D3DCCD1}">
              <a14:hiddenFill xmlns:a14="http://schemas.microsoft.com/office/drawing/2010/main">
                <a:solidFill>
                  <a:srgbClr val="FFFFFF"/>
                </a:solidFill>
              </a14:hiddenFill>
            </a:ext>
          </a:extLst>
        </p:spPr>
      </p:pic>
      <p:pic>
        <p:nvPicPr>
          <p:cNvPr id="13316" name="Picture 4" descr="select SQLite python">
            <a:extLst>
              <a:ext uri="{FF2B5EF4-FFF2-40B4-BE49-F238E27FC236}">
                <a16:creationId xmlns:a16="http://schemas.microsoft.com/office/drawing/2014/main" id="{14864EE9-5117-6D77-F6A1-14A54DF683B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60152" y="3297407"/>
            <a:ext cx="3305175" cy="3200400"/>
          </a:xfrm>
          <a:prstGeom prst="rect">
            <a:avLst/>
          </a:prstGeom>
          <a:noFill/>
          <a:extLst>
            <a:ext uri="{909E8E84-426E-40DD-AFC4-6F175D3DCCD1}">
              <a14:hiddenFill xmlns:a14="http://schemas.microsoft.com/office/drawing/2010/main">
                <a:solidFill>
                  <a:srgbClr val="FFFFFF"/>
                </a:solidFill>
              </a14:hiddenFill>
            </a:ext>
          </a:extLst>
        </p:spPr>
      </p:pic>
      <p:pic>
        <p:nvPicPr>
          <p:cNvPr id="13318" name="Picture 6" descr="insert SQLite python">
            <a:extLst>
              <a:ext uri="{FF2B5EF4-FFF2-40B4-BE49-F238E27FC236}">
                <a16:creationId xmlns:a16="http://schemas.microsoft.com/office/drawing/2014/main" id="{5FFA1901-B3B2-B9AB-4ED8-354940CFAB1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19866" y="3287882"/>
            <a:ext cx="3314700" cy="3209925"/>
          </a:xfrm>
          <a:prstGeom prst="rect">
            <a:avLst/>
          </a:prstGeom>
          <a:noFill/>
          <a:extLst>
            <a:ext uri="{909E8E84-426E-40DD-AFC4-6F175D3DCCD1}">
              <a14:hiddenFill xmlns:a14="http://schemas.microsoft.com/office/drawing/2010/main">
                <a:solidFill>
                  <a:srgbClr val="FFFFFF"/>
                </a:solidFill>
              </a14:hiddenFill>
            </a:ext>
          </a:extLst>
        </p:spPr>
      </p:pic>
      <p:pic>
        <p:nvPicPr>
          <p:cNvPr id="2" name="Imagen 1">
            <a:extLst>
              <a:ext uri="{FF2B5EF4-FFF2-40B4-BE49-F238E27FC236}">
                <a16:creationId xmlns:a16="http://schemas.microsoft.com/office/drawing/2014/main" id="{51D2F48B-A1A9-98C8-0A74-934FED147E7B}"/>
              </a:ext>
            </a:extLst>
          </p:cNvPr>
          <p:cNvPicPr>
            <a:picLocks noChangeAspect="1"/>
          </p:cNvPicPr>
          <p:nvPr/>
        </p:nvPicPr>
        <p:blipFill>
          <a:blip r:embed="rId7"/>
          <a:stretch>
            <a:fillRect/>
          </a:stretch>
        </p:blipFill>
        <p:spPr>
          <a:xfrm>
            <a:off x="6438232" y="1661385"/>
            <a:ext cx="4098690" cy="1380499"/>
          </a:xfrm>
          <a:prstGeom prst="rect">
            <a:avLst/>
          </a:prstGeom>
        </p:spPr>
      </p:pic>
      <p:pic>
        <p:nvPicPr>
          <p:cNvPr id="6" name="Cámara 5">
            <a:extLst>
              <a:ext uri="{FF2B5EF4-FFF2-40B4-BE49-F238E27FC236}">
                <a16:creationId xmlns:a16="http://schemas.microsoft.com/office/drawing/2014/main" id="{3BB29B9B-2348-63F9-96D6-1E9597A5B240}"/>
              </a:ext>
            </a:extLst>
          </p:cNvPr>
          <p:cNvPicPr>
            <a:picLocks noChangeAspect="1"/>
            <a:extLst>
              <a:ext uri="{51228E76-BA90-4043-B771-695A4F85340A}">
                <alf:liveFeedProps xmlns:alf="http://schemas.microsoft.com/office/drawing/2021/livefeed"/>
              </a:ext>
            </a:extLst>
          </p:cNvPicPr>
          <p:nvPr/>
        </p:nvPicPr>
        <p:blipFill>
          <a:blip r:embed="rId8">
            <a:extLst>
              <a:ext uri="{96DAC541-7B7A-43D3-8B79-37D633B846F1}">
                <asvg:svgBlip xmlns:asvg="http://schemas.microsoft.com/office/drawing/2016/SVG/main" r:embed="rId9"/>
              </a:ext>
            </a:extLst>
          </a:blip>
          <a:stretch>
            <a:fillRect/>
          </a:stretch>
        </p:blipFill>
        <p:spPr>
          <a:xfrm>
            <a:off x="10578025" y="96913"/>
            <a:ext cx="1539112" cy="1539112"/>
          </a:xfrm>
          <a:prstGeom prst="ellipse">
            <a:avLst/>
          </a:prstGeom>
          <a:ln>
            <a:noFill/>
          </a:ln>
          <a:effectLst>
            <a:outerShdw blurRad="190500" algn="tl" rotWithShape="0">
              <a:srgbClr val="000000">
                <a:alpha val="30000"/>
              </a:srgbClr>
            </a:outerShdw>
          </a:effectLst>
        </p:spPr>
      </p:pic>
    </p:spTree>
    <p:extLst>
      <p:ext uri="{BB962C8B-B14F-4D97-AF65-F5344CB8AC3E}">
        <p14:creationId xmlns:p14="http://schemas.microsoft.com/office/powerpoint/2010/main" val="348680006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Marcador de posición de imagen 41" descr="Patrón de fondo">
            <a:extLst>
              <a:ext uri="{FF2B5EF4-FFF2-40B4-BE49-F238E27FC236}">
                <a16:creationId xmlns:a16="http://schemas.microsoft.com/office/drawing/2014/main" id="{3138D68F-8D0D-1D2C-5657-DFBC07A58674}"/>
              </a:ext>
            </a:extLst>
          </p:cNvPr>
          <p:cNvPicPr>
            <a:picLocks noGrp="1" noChangeAspect="1"/>
          </p:cNvPicPr>
          <p:nvPr>
            <p:ph type="pic" idx="11"/>
          </p:nvPr>
        </p:nvPicPr>
        <p:blipFill>
          <a:blip r:embed="rId2">
            <a:extLst>
              <a:ext uri="{28A0092B-C50C-407E-A947-70E740481C1C}">
                <a14:useLocalDpi xmlns:a14="http://schemas.microsoft.com/office/drawing/2010/main" val="0"/>
              </a:ext>
            </a:extLst>
          </a:blip>
          <a:srcRect t="744" b="744"/>
          <a:stretch>
            <a:fillRect/>
          </a:stretch>
        </p:blipFill>
        <p:spPr/>
      </p:pic>
      <p:sp>
        <p:nvSpPr>
          <p:cNvPr id="3" name="CuadroTexto 2">
            <a:extLst>
              <a:ext uri="{FF2B5EF4-FFF2-40B4-BE49-F238E27FC236}">
                <a16:creationId xmlns:a16="http://schemas.microsoft.com/office/drawing/2014/main" id="{0EFF6845-D5E6-7F46-B998-02CCABC4A302}"/>
              </a:ext>
            </a:extLst>
          </p:cNvPr>
          <p:cNvSpPr txBox="1"/>
          <p:nvPr/>
        </p:nvSpPr>
        <p:spPr>
          <a:xfrm>
            <a:off x="240632" y="352054"/>
            <a:ext cx="6096000" cy="523220"/>
          </a:xfrm>
          <a:prstGeom prst="rect">
            <a:avLst/>
          </a:prstGeom>
          <a:noFill/>
        </p:spPr>
        <p:txBody>
          <a:bodyPr wrap="square">
            <a:spAutoFit/>
          </a:bodyPr>
          <a:lstStyle/>
          <a:p>
            <a:pPr algn="l"/>
            <a:r>
              <a:rPr lang="es-AR" sz="2800" b="0" i="0" dirty="0">
                <a:solidFill>
                  <a:srgbClr val="444444"/>
                </a:solidFill>
                <a:effectLst/>
                <a:latin typeface="-apple-system"/>
              </a:rPr>
              <a:t>Python GUI &amp; </a:t>
            </a:r>
            <a:r>
              <a:rPr lang="es-AR" sz="2800" b="0" i="0" dirty="0" err="1">
                <a:solidFill>
                  <a:srgbClr val="444444"/>
                </a:solidFill>
                <a:effectLst/>
                <a:latin typeface="-apple-system"/>
              </a:rPr>
              <a:t>DataBase</a:t>
            </a:r>
            <a:r>
              <a:rPr lang="es-AR" sz="2800" b="0" i="0" dirty="0">
                <a:solidFill>
                  <a:srgbClr val="444444"/>
                </a:solidFill>
                <a:effectLst/>
                <a:latin typeface="-apple-system"/>
              </a:rPr>
              <a:t> SQLite</a:t>
            </a:r>
          </a:p>
        </p:txBody>
      </p:sp>
      <p:pic>
        <p:nvPicPr>
          <p:cNvPr id="43" name="Imagen 42">
            <a:extLst>
              <a:ext uri="{FF2B5EF4-FFF2-40B4-BE49-F238E27FC236}">
                <a16:creationId xmlns:a16="http://schemas.microsoft.com/office/drawing/2014/main" id="{C5CE6FA1-B73B-F32C-6A21-B8DF0A32BA64}"/>
              </a:ext>
            </a:extLst>
          </p:cNvPr>
          <p:cNvPicPr>
            <a:picLocks noChangeAspect="1"/>
          </p:cNvPicPr>
          <p:nvPr/>
        </p:nvPicPr>
        <p:blipFill>
          <a:blip r:embed="rId3"/>
          <a:stretch>
            <a:fillRect/>
          </a:stretch>
        </p:blipFill>
        <p:spPr>
          <a:xfrm>
            <a:off x="11089106" y="6413477"/>
            <a:ext cx="914400" cy="254336"/>
          </a:xfrm>
          <a:prstGeom prst="rect">
            <a:avLst/>
          </a:prstGeom>
        </p:spPr>
      </p:pic>
      <p:sp>
        <p:nvSpPr>
          <p:cNvPr id="4" name="CuadroTexto 3">
            <a:extLst>
              <a:ext uri="{FF2B5EF4-FFF2-40B4-BE49-F238E27FC236}">
                <a16:creationId xmlns:a16="http://schemas.microsoft.com/office/drawing/2014/main" id="{7720C4D7-1929-0A8F-A320-A63525A82FB1}"/>
              </a:ext>
            </a:extLst>
          </p:cNvPr>
          <p:cNvSpPr txBox="1"/>
          <p:nvPr/>
        </p:nvSpPr>
        <p:spPr>
          <a:xfrm>
            <a:off x="530917" y="1077362"/>
            <a:ext cx="6197600" cy="4524315"/>
          </a:xfrm>
          <a:prstGeom prst="rect">
            <a:avLst/>
          </a:prstGeom>
          <a:noFill/>
        </p:spPr>
        <p:txBody>
          <a:bodyPr wrap="square">
            <a:spAutoFit/>
          </a:bodyPr>
          <a:lstStyle/>
          <a:p>
            <a:r>
              <a:rPr lang="es-MX" sz="1200" dirty="0"/>
              <a:t>Tener en cuenta que el módulo principal se encuentra en el archivo 'formularioarticulos.py' y es el que debemos ejecutar:</a:t>
            </a:r>
          </a:p>
          <a:p>
            <a:endParaRPr lang="es-MX" sz="1200" dirty="0">
              <a:solidFill>
                <a:srgbClr val="3A8995"/>
              </a:solidFill>
            </a:endParaRPr>
          </a:p>
          <a:p>
            <a:endParaRPr lang="es-MX" sz="1200" dirty="0"/>
          </a:p>
          <a:p>
            <a:endParaRPr lang="es-MX" sz="1200" dirty="0"/>
          </a:p>
          <a:p>
            <a:r>
              <a:rPr lang="es-MX" sz="1200" dirty="0"/>
              <a:t>Cuando al programa lo ejecutemos desde la línea de comandos fuera del editor VS </a:t>
            </a:r>
            <a:r>
              <a:rPr lang="es-MX" sz="1200" dirty="0" err="1"/>
              <a:t>Code</a:t>
            </a:r>
            <a:r>
              <a:rPr lang="es-MX" sz="1200" dirty="0"/>
              <a:t> debemos recordar de llamar al módulo principal:</a:t>
            </a:r>
          </a:p>
          <a:p>
            <a:endParaRPr lang="es-MX" sz="1200" dirty="0"/>
          </a:p>
          <a:p>
            <a:r>
              <a:rPr lang="es-MX" sz="1200" dirty="0" err="1">
                <a:solidFill>
                  <a:srgbClr val="3A8995"/>
                </a:solidFill>
              </a:rPr>
              <a:t>modulos</a:t>
            </a:r>
            <a:r>
              <a:rPr lang="es-MX" sz="1200" dirty="0">
                <a:solidFill>
                  <a:srgbClr val="3A8995"/>
                </a:solidFill>
              </a:rPr>
              <a:t> </a:t>
            </a:r>
            <a:r>
              <a:rPr lang="es-MX" sz="1200" dirty="0" err="1">
                <a:solidFill>
                  <a:srgbClr val="3A8995"/>
                </a:solidFill>
              </a:rPr>
              <a:t>python</a:t>
            </a:r>
            <a:r>
              <a:rPr lang="es-MX" sz="1200" dirty="0">
                <a:solidFill>
                  <a:srgbClr val="3A8995"/>
                </a:solidFill>
              </a:rPr>
              <a:t> </a:t>
            </a:r>
            <a:r>
              <a:rPr lang="es-MX" sz="1200" dirty="0" err="1">
                <a:solidFill>
                  <a:srgbClr val="3A8995"/>
                </a:solidFill>
              </a:rPr>
              <a:t>sqlite</a:t>
            </a:r>
            <a:endParaRPr lang="es-MX" sz="1200" dirty="0">
              <a:solidFill>
                <a:srgbClr val="3A8995"/>
              </a:solidFill>
            </a:endParaRPr>
          </a:p>
          <a:p>
            <a:endParaRPr lang="es-MX" sz="1200" dirty="0"/>
          </a:p>
          <a:p>
            <a:r>
              <a:rPr lang="es-MX" sz="1200" dirty="0"/>
              <a:t>Analicemos un poco el código del módulo 'formularioarticulos.py', lo primero que hacemos es importar los módulos necesarios para implementar la interfaz visual:</a:t>
            </a:r>
          </a:p>
          <a:p>
            <a:endParaRPr lang="es-MX" sz="1200" dirty="0"/>
          </a:p>
          <a:p>
            <a:endParaRPr lang="es-MX" sz="1200" dirty="0">
              <a:solidFill>
                <a:srgbClr val="3A8995"/>
              </a:solidFill>
            </a:endParaRPr>
          </a:p>
          <a:p>
            <a:endParaRPr lang="es-MX" sz="1200" dirty="0">
              <a:solidFill>
                <a:srgbClr val="3A8995"/>
              </a:solidFill>
            </a:endParaRPr>
          </a:p>
          <a:p>
            <a:endParaRPr lang="es-MX" sz="1200" dirty="0">
              <a:solidFill>
                <a:srgbClr val="3A8995"/>
              </a:solidFill>
            </a:endParaRPr>
          </a:p>
          <a:p>
            <a:endParaRPr lang="es-MX" sz="1200" dirty="0">
              <a:solidFill>
                <a:srgbClr val="3A8995"/>
              </a:solidFill>
            </a:endParaRPr>
          </a:p>
          <a:p>
            <a:endParaRPr lang="es-MX" sz="1200" dirty="0">
              <a:solidFill>
                <a:srgbClr val="3A8995"/>
              </a:solidFill>
            </a:endParaRPr>
          </a:p>
          <a:p>
            <a:br>
              <a:rPr lang="es-MX" sz="1200" dirty="0">
                <a:solidFill>
                  <a:srgbClr val="3A8995"/>
                </a:solidFill>
              </a:rPr>
            </a:br>
            <a:endParaRPr lang="es-MX" sz="1200" dirty="0">
              <a:solidFill>
                <a:srgbClr val="3A8995"/>
              </a:solidFill>
            </a:endParaRPr>
          </a:p>
          <a:p>
            <a:r>
              <a:rPr lang="es-MX" sz="1200" dirty="0"/>
              <a:t>Otro </a:t>
            </a:r>
            <a:r>
              <a:rPr lang="es-MX" sz="1200" dirty="0" err="1"/>
              <a:t>import</a:t>
            </a:r>
            <a:r>
              <a:rPr lang="es-MX" sz="1200" dirty="0"/>
              <a:t> fundamental es el módulo 'articulos.py' donde tenemos implementada la clase '</a:t>
            </a:r>
            <a:r>
              <a:rPr lang="es-MX" sz="1200" dirty="0" err="1"/>
              <a:t>Articulos</a:t>
            </a:r>
            <a:r>
              <a:rPr lang="es-MX" sz="1200" dirty="0"/>
              <a:t>' que es la que se comunica con la base de datos SQLite:</a:t>
            </a:r>
          </a:p>
          <a:p>
            <a:endParaRPr lang="es-AR" sz="1200" dirty="0">
              <a:solidFill>
                <a:srgbClr val="3A8995"/>
              </a:solidFill>
            </a:endParaRPr>
          </a:p>
          <a:p>
            <a:endParaRPr lang="es-MX" sz="1200" dirty="0"/>
          </a:p>
        </p:txBody>
      </p:sp>
      <p:pic>
        <p:nvPicPr>
          <p:cNvPr id="13314" name="Picture 2" descr="insert SQLite python">
            <a:extLst>
              <a:ext uri="{FF2B5EF4-FFF2-40B4-BE49-F238E27FC236}">
                <a16:creationId xmlns:a16="http://schemas.microsoft.com/office/drawing/2014/main" id="{D58EF886-73A2-37DE-BD5B-C67C85DFB69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65397" y="875274"/>
            <a:ext cx="2121463" cy="2054404"/>
          </a:xfrm>
          <a:prstGeom prst="rect">
            <a:avLst/>
          </a:prstGeom>
          <a:noFill/>
          <a:extLst>
            <a:ext uri="{909E8E84-426E-40DD-AFC4-6F175D3DCCD1}">
              <a14:hiddenFill xmlns:a14="http://schemas.microsoft.com/office/drawing/2010/main">
                <a:solidFill>
                  <a:srgbClr val="FFFFFF"/>
                </a:solidFill>
              </a14:hiddenFill>
            </a:ext>
          </a:extLst>
        </p:spPr>
      </p:pic>
      <p:pic>
        <p:nvPicPr>
          <p:cNvPr id="13316" name="Picture 4" descr="select SQLite python">
            <a:extLst>
              <a:ext uri="{FF2B5EF4-FFF2-40B4-BE49-F238E27FC236}">
                <a16:creationId xmlns:a16="http://schemas.microsoft.com/office/drawing/2014/main" id="{14864EE9-5117-6D77-F6A1-14A54DF683B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65397" y="3105472"/>
            <a:ext cx="2140416" cy="2021919"/>
          </a:xfrm>
          <a:prstGeom prst="rect">
            <a:avLst/>
          </a:prstGeom>
          <a:noFill/>
          <a:extLst>
            <a:ext uri="{909E8E84-426E-40DD-AFC4-6F175D3DCCD1}">
              <a14:hiddenFill xmlns:a14="http://schemas.microsoft.com/office/drawing/2010/main">
                <a:solidFill>
                  <a:srgbClr val="FFFFFF"/>
                </a:solidFill>
              </a14:hiddenFill>
            </a:ext>
          </a:extLst>
        </p:spPr>
      </p:pic>
      <p:pic>
        <p:nvPicPr>
          <p:cNvPr id="13318" name="Picture 6" descr="insert SQLite python">
            <a:extLst>
              <a:ext uri="{FF2B5EF4-FFF2-40B4-BE49-F238E27FC236}">
                <a16:creationId xmlns:a16="http://schemas.microsoft.com/office/drawing/2014/main" id="{5FFA1901-B3B2-B9AB-4ED8-354940CFAB1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38796" y="860062"/>
            <a:ext cx="2121462" cy="2054404"/>
          </a:xfrm>
          <a:prstGeom prst="rect">
            <a:avLst/>
          </a:prstGeom>
          <a:noFill/>
          <a:extLst>
            <a:ext uri="{909E8E84-426E-40DD-AFC4-6F175D3DCCD1}">
              <a14:hiddenFill xmlns:a14="http://schemas.microsoft.com/office/drawing/2010/main">
                <a:solidFill>
                  <a:srgbClr val="FFFFFF"/>
                </a:solidFill>
              </a14:hiddenFill>
            </a:ext>
          </a:extLst>
        </p:spPr>
      </p:pic>
      <p:sp>
        <p:nvSpPr>
          <p:cNvPr id="6" name="CuadroTexto 5">
            <a:extLst>
              <a:ext uri="{FF2B5EF4-FFF2-40B4-BE49-F238E27FC236}">
                <a16:creationId xmlns:a16="http://schemas.microsoft.com/office/drawing/2014/main" id="{B8542924-4B46-FAC8-AB8E-32B31551DF5E}"/>
              </a:ext>
            </a:extLst>
          </p:cNvPr>
          <p:cNvSpPr txBox="1"/>
          <p:nvPr/>
        </p:nvSpPr>
        <p:spPr>
          <a:xfrm>
            <a:off x="632517" y="1625654"/>
            <a:ext cx="6096000" cy="261610"/>
          </a:xfrm>
          <a:prstGeom prst="rect">
            <a:avLst/>
          </a:prstGeom>
          <a:solidFill>
            <a:schemeClr val="tx1">
              <a:lumMod val="85000"/>
              <a:lumOff val="15000"/>
            </a:schemeClr>
          </a:solidFill>
        </p:spPr>
        <p:txBody>
          <a:bodyPr wrap="square">
            <a:spAutoFit/>
          </a:bodyPr>
          <a:lstStyle/>
          <a:p>
            <a:r>
              <a:rPr lang="es-AR" sz="1050" b="0" dirty="0" err="1">
                <a:solidFill>
                  <a:srgbClr val="C586C0"/>
                </a:solidFill>
                <a:effectLst/>
                <a:latin typeface="Consolas" panose="020B0609020204030204" pitchFamily="49" charset="0"/>
              </a:rPr>
              <a:t>import</a:t>
            </a:r>
            <a:r>
              <a:rPr lang="es-AR" sz="1050" b="0" dirty="0">
                <a:solidFill>
                  <a:srgbClr val="D4D4D4"/>
                </a:solidFill>
                <a:effectLst/>
                <a:latin typeface="Consolas" panose="020B0609020204030204" pitchFamily="49" charset="0"/>
              </a:rPr>
              <a:t> </a:t>
            </a:r>
            <a:r>
              <a:rPr lang="es-AR" sz="1050" b="0" dirty="0" err="1">
                <a:solidFill>
                  <a:srgbClr val="4EC9B0"/>
                </a:solidFill>
                <a:effectLst/>
                <a:latin typeface="Consolas" panose="020B0609020204030204" pitchFamily="49" charset="0"/>
              </a:rPr>
              <a:t>articulos</a:t>
            </a:r>
            <a:endParaRPr lang="es-AR" sz="1050" b="0" dirty="0">
              <a:solidFill>
                <a:srgbClr val="D4D4D4"/>
              </a:solidFill>
              <a:effectLst/>
              <a:latin typeface="Consolas" panose="020B0609020204030204" pitchFamily="49" charset="0"/>
            </a:endParaRPr>
          </a:p>
        </p:txBody>
      </p:sp>
      <p:sp>
        <p:nvSpPr>
          <p:cNvPr id="8" name="CuadroTexto 7">
            <a:extLst>
              <a:ext uri="{FF2B5EF4-FFF2-40B4-BE49-F238E27FC236}">
                <a16:creationId xmlns:a16="http://schemas.microsoft.com/office/drawing/2014/main" id="{A7936148-95EC-5CDC-59DD-926D9A6997D9}"/>
              </a:ext>
            </a:extLst>
          </p:cNvPr>
          <p:cNvSpPr txBox="1"/>
          <p:nvPr/>
        </p:nvSpPr>
        <p:spPr>
          <a:xfrm>
            <a:off x="530917" y="3493409"/>
            <a:ext cx="6096000" cy="900246"/>
          </a:xfrm>
          <a:prstGeom prst="rect">
            <a:avLst/>
          </a:prstGeom>
          <a:solidFill>
            <a:schemeClr val="tx1">
              <a:lumMod val="85000"/>
              <a:lumOff val="15000"/>
            </a:schemeClr>
          </a:solidFill>
        </p:spPr>
        <p:txBody>
          <a:bodyPr wrap="square">
            <a:spAutoFit/>
          </a:bodyPr>
          <a:lstStyle/>
          <a:p>
            <a:r>
              <a:rPr lang="es-AR" sz="1050" b="0" dirty="0" err="1">
                <a:solidFill>
                  <a:srgbClr val="C586C0"/>
                </a:solidFill>
                <a:effectLst/>
                <a:latin typeface="Consolas" panose="020B0609020204030204" pitchFamily="49" charset="0"/>
              </a:rPr>
              <a:t>import</a:t>
            </a:r>
            <a:r>
              <a:rPr lang="es-AR" sz="1050" b="0" dirty="0">
                <a:solidFill>
                  <a:srgbClr val="D4D4D4"/>
                </a:solidFill>
                <a:effectLst/>
                <a:latin typeface="Consolas" panose="020B0609020204030204" pitchFamily="49" charset="0"/>
              </a:rPr>
              <a:t> </a:t>
            </a:r>
            <a:r>
              <a:rPr lang="es-AR" sz="1050" b="0" dirty="0" err="1">
                <a:solidFill>
                  <a:srgbClr val="4EC9B0"/>
                </a:solidFill>
                <a:effectLst/>
                <a:latin typeface="Consolas" panose="020B0609020204030204" pitchFamily="49" charset="0"/>
              </a:rPr>
              <a:t>tkinter</a:t>
            </a:r>
            <a:r>
              <a:rPr lang="es-AR" sz="1050" b="0" dirty="0">
                <a:solidFill>
                  <a:srgbClr val="D4D4D4"/>
                </a:solidFill>
                <a:effectLst/>
                <a:latin typeface="Consolas" panose="020B0609020204030204" pitchFamily="49" charset="0"/>
              </a:rPr>
              <a:t> </a:t>
            </a:r>
            <a:r>
              <a:rPr lang="es-AR" sz="1050" b="0" dirty="0">
                <a:solidFill>
                  <a:srgbClr val="C586C0"/>
                </a:solidFill>
                <a:effectLst/>
                <a:latin typeface="Consolas" panose="020B0609020204030204" pitchFamily="49" charset="0"/>
              </a:rPr>
              <a:t>as</a:t>
            </a:r>
            <a:r>
              <a:rPr lang="es-AR" sz="1050" b="0" dirty="0">
                <a:solidFill>
                  <a:srgbClr val="D4D4D4"/>
                </a:solidFill>
                <a:effectLst/>
                <a:latin typeface="Consolas" panose="020B0609020204030204" pitchFamily="49" charset="0"/>
              </a:rPr>
              <a:t> </a:t>
            </a:r>
            <a:r>
              <a:rPr lang="es-AR" sz="1050" b="0" dirty="0" err="1">
                <a:solidFill>
                  <a:srgbClr val="4EC9B0"/>
                </a:solidFill>
                <a:effectLst/>
                <a:latin typeface="Consolas" panose="020B0609020204030204" pitchFamily="49" charset="0"/>
              </a:rPr>
              <a:t>tk</a:t>
            </a:r>
            <a:endParaRPr lang="es-AR" sz="1050" b="0" dirty="0">
              <a:solidFill>
                <a:srgbClr val="D4D4D4"/>
              </a:solidFill>
              <a:effectLst/>
              <a:latin typeface="Consolas" panose="020B0609020204030204" pitchFamily="49" charset="0"/>
            </a:endParaRPr>
          </a:p>
          <a:p>
            <a:r>
              <a:rPr lang="es-AR" sz="1050" b="0" dirty="0" err="1">
                <a:solidFill>
                  <a:srgbClr val="C586C0"/>
                </a:solidFill>
                <a:effectLst/>
                <a:latin typeface="Consolas" panose="020B0609020204030204" pitchFamily="49" charset="0"/>
              </a:rPr>
              <a:t>from</a:t>
            </a:r>
            <a:r>
              <a:rPr lang="es-AR" sz="1050" b="0" dirty="0">
                <a:solidFill>
                  <a:srgbClr val="D4D4D4"/>
                </a:solidFill>
                <a:effectLst/>
                <a:latin typeface="Consolas" panose="020B0609020204030204" pitchFamily="49" charset="0"/>
              </a:rPr>
              <a:t> </a:t>
            </a:r>
            <a:r>
              <a:rPr lang="es-AR" sz="1050" b="0" dirty="0" err="1">
                <a:solidFill>
                  <a:srgbClr val="4EC9B0"/>
                </a:solidFill>
                <a:effectLst/>
                <a:latin typeface="Consolas" panose="020B0609020204030204" pitchFamily="49" charset="0"/>
              </a:rPr>
              <a:t>tkinter</a:t>
            </a:r>
            <a:r>
              <a:rPr lang="es-AR" sz="1050" b="0" dirty="0">
                <a:solidFill>
                  <a:srgbClr val="D4D4D4"/>
                </a:solidFill>
                <a:effectLst/>
                <a:latin typeface="Consolas" panose="020B0609020204030204" pitchFamily="49" charset="0"/>
              </a:rPr>
              <a:t> </a:t>
            </a:r>
            <a:r>
              <a:rPr lang="es-AR" sz="1050" b="0" dirty="0" err="1">
                <a:solidFill>
                  <a:srgbClr val="C586C0"/>
                </a:solidFill>
                <a:effectLst/>
                <a:latin typeface="Consolas" panose="020B0609020204030204" pitchFamily="49" charset="0"/>
              </a:rPr>
              <a:t>import</a:t>
            </a:r>
            <a:r>
              <a:rPr lang="es-AR" sz="1050" b="0" dirty="0">
                <a:solidFill>
                  <a:srgbClr val="D4D4D4"/>
                </a:solidFill>
                <a:effectLst/>
                <a:latin typeface="Consolas" panose="020B0609020204030204" pitchFamily="49" charset="0"/>
              </a:rPr>
              <a:t> </a:t>
            </a:r>
            <a:r>
              <a:rPr lang="es-AR" sz="1050" b="0" dirty="0" err="1">
                <a:solidFill>
                  <a:srgbClr val="4EC9B0"/>
                </a:solidFill>
                <a:effectLst/>
                <a:latin typeface="Consolas" panose="020B0609020204030204" pitchFamily="49" charset="0"/>
              </a:rPr>
              <a:t>ttk</a:t>
            </a:r>
            <a:endParaRPr lang="es-AR" sz="1050" b="0" dirty="0">
              <a:solidFill>
                <a:srgbClr val="D4D4D4"/>
              </a:solidFill>
              <a:effectLst/>
              <a:latin typeface="Consolas" panose="020B0609020204030204" pitchFamily="49" charset="0"/>
            </a:endParaRPr>
          </a:p>
          <a:p>
            <a:r>
              <a:rPr lang="es-AR" sz="1050" b="0" dirty="0" err="1">
                <a:solidFill>
                  <a:srgbClr val="C586C0"/>
                </a:solidFill>
                <a:effectLst/>
                <a:latin typeface="Consolas" panose="020B0609020204030204" pitchFamily="49" charset="0"/>
              </a:rPr>
              <a:t>from</a:t>
            </a:r>
            <a:r>
              <a:rPr lang="es-AR" sz="1050" b="0" dirty="0">
                <a:solidFill>
                  <a:srgbClr val="D4D4D4"/>
                </a:solidFill>
                <a:effectLst/>
                <a:latin typeface="Consolas" panose="020B0609020204030204" pitchFamily="49" charset="0"/>
              </a:rPr>
              <a:t> </a:t>
            </a:r>
            <a:r>
              <a:rPr lang="es-AR" sz="1050" b="0" dirty="0" err="1">
                <a:solidFill>
                  <a:srgbClr val="4EC9B0"/>
                </a:solidFill>
                <a:effectLst/>
                <a:latin typeface="Consolas" panose="020B0609020204030204" pitchFamily="49" charset="0"/>
              </a:rPr>
              <a:t>tkinter</a:t>
            </a:r>
            <a:r>
              <a:rPr lang="es-AR" sz="1050" b="0" dirty="0">
                <a:solidFill>
                  <a:srgbClr val="D4D4D4"/>
                </a:solidFill>
                <a:effectLst/>
                <a:latin typeface="Consolas" panose="020B0609020204030204" pitchFamily="49" charset="0"/>
              </a:rPr>
              <a:t> </a:t>
            </a:r>
            <a:r>
              <a:rPr lang="es-AR" sz="1050" b="0" dirty="0" err="1">
                <a:solidFill>
                  <a:srgbClr val="C586C0"/>
                </a:solidFill>
                <a:effectLst/>
                <a:latin typeface="Consolas" panose="020B0609020204030204" pitchFamily="49" charset="0"/>
              </a:rPr>
              <a:t>import</a:t>
            </a:r>
            <a:r>
              <a:rPr lang="es-AR" sz="1050" b="0" dirty="0">
                <a:solidFill>
                  <a:srgbClr val="D4D4D4"/>
                </a:solidFill>
                <a:effectLst/>
                <a:latin typeface="Consolas" panose="020B0609020204030204" pitchFamily="49" charset="0"/>
              </a:rPr>
              <a:t> </a:t>
            </a:r>
            <a:r>
              <a:rPr lang="es-AR" sz="1050" b="0" dirty="0" err="1">
                <a:solidFill>
                  <a:srgbClr val="4EC9B0"/>
                </a:solidFill>
                <a:effectLst/>
                <a:latin typeface="Consolas" panose="020B0609020204030204" pitchFamily="49" charset="0"/>
              </a:rPr>
              <a:t>messagebox</a:t>
            </a:r>
            <a:r>
              <a:rPr lang="es-AR" sz="1050" b="0" dirty="0">
                <a:solidFill>
                  <a:srgbClr val="D4D4D4"/>
                </a:solidFill>
                <a:effectLst/>
                <a:latin typeface="Consolas" panose="020B0609020204030204" pitchFamily="49" charset="0"/>
              </a:rPr>
              <a:t> </a:t>
            </a:r>
            <a:r>
              <a:rPr lang="es-AR" sz="1050" b="0" dirty="0">
                <a:solidFill>
                  <a:srgbClr val="C586C0"/>
                </a:solidFill>
                <a:effectLst/>
                <a:latin typeface="Consolas" panose="020B0609020204030204" pitchFamily="49" charset="0"/>
              </a:rPr>
              <a:t>as</a:t>
            </a:r>
            <a:r>
              <a:rPr lang="es-AR" sz="1050" b="0" dirty="0">
                <a:solidFill>
                  <a:srgbClr val="D4D4D4"/>
                </a:solidFill>
                <a:effectLst/>
                <a:latin typeface="Consolas" panose="020B0609020204030204" pitchFamily="49" charset="0"/>
              </a:rPr>
              <a:t> </a:t>
            </a:r>
            <a:r>
              <a:rPr lang="es-AR" sz="1050" b="0" dirty="0" err="1">
                <a:solidFill>
                  <a:srgbClr val="4EC9B0"/>
                </a:solidFill>
                <a:effectLst/>
                <a:latin typeface="Consolas" panose="020B0609020204030204" pitchFamily="49" charset="0"/>
              </a:rPr>
              <a:t>mb</a:t>
            </a:r>
            <a:endParaRPr lang="es-AR" sz="1050" b="0" dirty="0">
              <a:solidFill>
                <a:srgbClr val="D4D4D4"/>
              </a:solidFill>
              <a:effectLst/>
              <a:latin typeface="Consolas" panose="020B0609020204030204" pitchFamily="49" charset="0"/>
            </a:endParaRPr>
          </a:p>
          <a:p>
            <a:r>
              <a:rPr lang="es-AR" sz="1050" b="0" dirty="0" err="1">
                <a:solidFill>
                  <a:srgbClr val="C586C0"/>
                </a:solidFill>
                <a:effectLst/>
                <a:latin typeface="Consolas" panose="020B0609020204030204" pitchFamily="49" charset="0"/>
              </a:rPr>
              <a:t>from</a:t>
            </a:r>
            <a:r>
              <a:rPr lang="es-AR" sz="1050" b="0" dirty="0">
                <a:solidFill>
                  <a:srgbClr val="D4D4D4"/>
                </a:solidFill>
                <a:effectLst/>
                <a:latin typeface="Consolas" panose="020B0609020204030204" pitchFamily="49" charset="0"/>
              </a:rPr>
              <a:t> </a:t>
            </a:r>
            <a:r>
              <a:rPr lang="es-AR" sz="1050" b="0" dirty="0" err="1">
                <a:solidFill>
                  <a:srgbClr val="4EC9B0"/>
                </a:solidFill>
                <a:effectLst/>
                <a:latin typeface="Consolas" panose="020B0609020204030204" pitchFamily="49" charset="0"/>
              </a:rPr>
              <a:t>tkinter</a:t>
            </a:r>
            <a:r>
              <a:rPr lang="es-AR" sz="1050" b="0" dirty="0">
                <a:solidFill>
                  <a:srgbClr val="D4D4D4"/>
                </a:solidFill>
                <a:effectLst/>
                <a:latin typeface="Consolas" panose="020B0609020204030204" pitchFamily="49" charset="0"/>
              </a:rPr>
              <a:t> </a:t>
            </a:r>
            <a:r>
              <a:rPr lang="es-AR" sz="1050" b="0" dirty="0" err="1">
                <a:solidFill>
                  <a:srgbClr val="C586C0"/>
                </a:solidFill>
                <a:effectLst/>
                <a:latin typeface="Consolas" panose="020B0609020204030204" pitchFamily="49" charset="0"/>
              </a:rPr>
              <a:t>import</a:t>
            </a:r>
            <a:r>
              <a:rPr lang="es-AR" sz="1050" b="0" dirty="0">
                <a:solidFill>
                  <a:srgbClr val="D4D4D4"/>
                </a:solidFill>
                <a:effectLst/>
                <a:latin typeface="Consolas" panose="020B0609020204030204" pitchFamily="49" charset="0"/>
              </a:rPr>
              <a:t> </a:t>
            </a:r>
            <a:r>
              <a:rPr lang="es-AR" sz="1050" b="0" dirty="0" err="1">
                <a:solidFill>
                  <a:srgbClr val="4EC9B0"/>
                </a:solidFill>
                <a:effectLst/>
                <a:latin typeface="Consolas" panose="020B0609020204030204" pitchFamily="49" charset="0"/>
              </a:rPr>
              <a:t>scrolledtext</a:t>
            </a:r>
            <a:r>
              <a:rPr lang="es-AR" sz="1050" b="0" dirty="0">
                <a:solidFill>
                  <a:srgbClr val="D4D4D4"/>
                </a:solidFill>
                <a:effectLst/>
                <a:latin typeface="Consolas" panose="020B0609020204030204" pitchFamily="49" charset="0"/>
              </a:rPr>
              <a:t> </a:t>
            </a:r>
            <a:r>
              <a:rPr lang="es-AR" sz="1050" b="0" dirty="0">
                <a:solidFill>
                  <a:srgbClr val="C586C0"/>
                </a:solidFill>
                <a:effectLst/>
                <a:latin typeface="Consolas" panose="020B0609020204030204" pitchFamily="49" charset="0"/>
              </a:rPr>
              <a:t>as</a:t>
            </a:r>
            <a:r>
              <a:rPr lang="es-AR" sz="1050" b="0" dirty="0">
                <a:solidFill>
                  <a:srgbClr val="D4D4D4"/>
                </a:solidFill>
                <a:effectLst/>
                <a:latin typeface="Consolas" panose="020B0609020204030204" pitchFamily="49" charset="0"/>
              </a:rPr>
              <a:t> </a:t>
            </a:r>
            <a:r>
              <a:rPr lang="es-AR" sz="1050" b="0" dirty="0" err="1">
                <a:solidFill>
                  <a:srgbClr val="4EC9B0"/>
                </a:solidFill>
                <a:effectLst/>
                <a:latin typeface="Consolas" panose="020B0609020204030204" pitchFamily="49" charset="0"/>
              </a:rPr>
              <a:t>st</a:t>
            </a:r>
            <a:endParaRPr lang="es-AR" sz="1050" b="0" dirty="0">
              <a:solidFill>
                <a:srgbClr val="D4D4D4"/>
              </a:solidFill>
              <a:effectLst/>
              <a:latin typeface="Consolas" panose="020B0609020204030204" pitchFamily="49" charset="0"/>
            </a:endParaRPr>
          </a:p>
          <a:p>
            <a:r>
              <a:rPr lang="es-AR" sz="1050" b="0" dirty="0" err="1">
                <a:solidFill>
                  <a:srgbClr val="C586C0"/>
                </a:solidFill>
                <a:effectLst/>
                <a:latin typeface="Consolas" panose="020B0609020204030204" pitchFamily="49" charset="0"/>
              </a:rPr>
              <a:t>import</a:t>
            </a:r>
            <a:r>
              <a:rPr lang="es-AR" sz="1050" b="0" dirty="0">
                <a:solidFill>
                  <a:srgbClr val="D4D4D4"/>
                </a:solidFill>
                <a:effectLst/>
                <a:latin typeface="Consolas" panose="020B0609020204030204" pitchFamily="49" charset="0"/>
              </a:rPr>
              <a:t> </a:t>
            </a:r>
            <a:r>
              <a:rPr lang="es-AR" sz="1050" b="0" dirty="0" err="1">
                <a:solidFill>
                  <a:srgbClr val="4EC9B0"/>
                </a:solidFill>
                <a:effectLst/>
                <a:latin typeface="Consolas" panose="020B0609020204030204" pitchFamily="49" charset="0"/>
              </a:rPr>
              <a:t>articulos</a:t>
            </a:r>
            <a:endParaRPr lang="es-AR" sz="1050" b="0" dirty="0">
              <a:solidFill>
                <a:srgbClr val="D4D4D4"/>
              </a:solidFill>
              <a:effectLst/>
              <a:latin typeface="Consolas" panose="020B0609020204030204" pitchFamily="49" charset="0"/>
            </a:endParaRPr>
          </a:p>
        </p:txBody>
      </p:sp>
      <p:sp>
        <p:nvSpPr>
          <p:cNvPr id="10" name="CuadroTexto 9">
            <a:extLst>
              <a:ext uri="{FF2B5EF4-FFF2-40B4-BE49-F238E27FC236}">
                <a16:creationId xmlns:a16="http://schemas.microsoft.com/office/drawing/2014/main" id="{78C35E35-A779-E946-77A0-8E0A7B7B76AB}"/>
              </a:ext>
            </a:extLst>
          </p:cNvPr>
          <p:cNvSpPr txBox="1"/>
          <p:nvPr/>
        </p:nvSpPr>
        <p:spPr>
          <a:xfrm>
            <a:off x="530917" y="5348929"/>
            <a:ext cx="6096000" cy="261610"/>
          </a:xfrm>
          <a:prstGeom prst="rect">
            <a:avLst/>
          </a:prstGeom>
          <a:solidFill>
            <a:schemeClr val="tx1">
              <a:lumMod val="85000"/>
              <a:lumOff val="15000"/>
            </a:schemeClr>
          </a:solidFill>
        </p:spPr>
        <p:txBody>
          <a:bodyPr wrap="square">
            <a:spAutoFit/>
          </a:bodyPr>
          <a:lstStyle/>
          <a:p>
            <a:r>
              <a:rPr lang="es-AR" sz="1050" b="0" dirty="0" err="1">
                <a:solidFill>
                  <a:srgbClr val="C586C0"/>
                </a:solidFill>
                <a:effectLst/>
                <a:latin typeface="Consolas" panose="020B0609020204030204" pitchFamily="49" charset="0"/>
              </a:rPr>
              <a:t>import</a:t>
            </a:r>
            <a:r>
              <a:rPr lang="es-AR" sz="1050" b="0" dirty="0">
                <a:solidFill>
                  <a:srgbClr val="D4D4D4"/>
                </a:solidFill>
                <a:effectLst/>
                <a:latin typeface="Consolas" panose="020B0609020204030204" pitchFamily="49" charset="0"/>
              </a:rPr>
              <a:t> </a:t>
            </a:r>
            <a:r>
              <a:rPr lang="es-AR" sz="1050" b="0" dirty="0" err="1">
                <a:solidFill>
                  <a:srgbClr val="4EC9B0"/>
                </a:solidFill>
                <a:effectLst/>
                <a:latin typeface="Consolas" panose="020B0609020204030204" pitchFamily="49" charset="0"/>
              </a:rPr>
              <a:t>articulos</a:t>
            </a:r>
            <a:endParaRPr lang="es-AR" sz="1050" b="0" dirty="0">
              <a:solidFill>
                <a:srgbClr val="D4D4D4"/>
              </a:solidFill>
              <a:effectLst/>
              <a:latin typeface="Consolas" panose="020B0609020204030204" pitchFamily="49" charset="0"/>
            </a:endParaRPr>
          </a:p>
        </p:txBody>
      </p:sp>
      <p:pic>
        <p:nvPicPr>
          <p:cNvPr id="11" name="Imagen 10">
            <a:extLst>
              <a:ext uri="{FF2B5EF4-FFF2-40B4-BE49-F238E27FC236}">
                <a16:creationId xmlns:a16="http://schemas.microsoft.com/office/drawing/2014/main" id="{DEAFED8D-520C-E7B0-250E-E8F1BF685E73}"/>
              </a:ext>
            </a:extLst>
          </p:cNvPr>
          <p:cNvPicPr>
            <a:picLocks noChangeAspect="1"/>
          </p:cNvPicPr>
          <p:nvPr/>
        </p:nvPicPr>
        <p:blipFill>
          <a:blip r:embed="rId7"/>
          <a:stretch>
            <a:fillRect/>
          </a:stretch>
        </p:blipFill>
        <p:spPr>
          <a:xfrm>
            <a:off x="7527643" y="3284970"/>
            <a:ext cx="1932615" cy="650933"/>
          </a:xfrm>
          <a:prstGeom prst="rect">
            <a:avLst/>
          </a:prstGeom>
        </p:spPr>
      </p:pic>
      <p:pic>
        <p:nvPicPr>
          <p:cNvPr id="2" name="Cámara 1">
            <a:extLst>
              <a:ext uri="{FF2B5EF4-FFF2-40B4-BE49-F238E27FC236}">
                <a16:creationId xmlns:a16="http://schemas.microsoft.com/office/drawing/2014/main" id="{5934A696-50C2-84DA-A01A-331A5849FD62}"/>
              </a:ext>
            </a:extLst>
          </p:cNvPr>
          <p:cNvPicPr>
            <a:picLocks noChangeAspect="1"/>
            <a:extLst>
              <a:ext uri="{51228E76-BA90-4043-B771-695A4F85340A}">
                <alf:liveFeedProps xmlns:alf="http://schemas.microsoft.com/office/drawing/2021/livefeed"/>
              </a:ext>
            </a:extLst>
          </p:cNvPicPr>
          <p:nvPr/>
        </p:nvPicPr>
        <p:blipFill>
          <a:blip r:embed="rId8">
            <a:extLst>
              <a:ext uri="{96DAC541-7B7A-43D3-8B79-37D633B846F1}">
                <asvg:svgBlip xmlns:asvg="http://schemas.microsoft.com/office/drawing/2016/SVG/main" r:embed="rId9"/>
              </a:ext>
            </a:extLst>
          </a:blip>
          <a:stretch>
            <a:fillRect/>
          </a:stretch>
        </p:blipFill>
        <p:spPr>
          <a:xfrm>
            <a:off x="7629971" y="4755751"/>
            <a:ext cx="1539112" cy="1539112"/>
          </a:xfrm>
          <a:prstGeom prst="ellipse">
            <a:avLst/>
          </a:prstGeom>
          <a:ln>
            <a:noFill/>
          </a:ln>
          <a:effectLst>
            <a:outerShdw blurRad="190500" algn="tl" rotWithShape="0">
              <a:srgbClr val="000000">
                <a:alpha val="30000"/>
              </a:srgbClr>
            </a:outerShdw>
          </a:effectLst>
        </p:spPr>
      </p:pic>
    </p:spTree>
    <p:extLst>
      <p:ext uri="{BB962C8B-B14F-4D97-AF65-F5344CB8AC3E}">
        <p14:creationId xmlns:p14="http://schemas.microsoft.com/office/powerpoint/2010/main" val="378002621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Marcador de posición de imagen 41" descr="Patrón de fondo">
            <a:extLst>
              <a:ext uri="{FF2B5EF4-FFF2-40B4-BE49-F238E27FC236}">
                <a16:creationId xmlns:a16="http://schemas.microsoft.com/office/drawing/2014/main" id="{3138D68F-8D0D-1D2C-5657-DFBC07A58674}"/>
              </a:ext>
            </a:extLst>
          </p:cNvPr>
          <p:cNvPicPr>
            <a:picLocks noGrp="1" noChangeAspect="1"/>
          </p:cNvPicPr>
          <p:nvPr>
            <p:ph type="pic" idx="11"/>
          </p:nvPr>
        </p:nvPicPr>
        <p:blipFill>
          <a:blip r:embed="rId2">
            <a:extLst>
              <a:ext uri="{28A0092B-C50C-407E-A947-70E740481C1C}">
                <a14:useLocalDpi xmlns:a14="http://schemas.microsoft.com/office/drawing/2010/main" val="0"/>
              </a:ext>
            </a:extLst>
          </a:blip>
          <a:srcRect t="744" b="744"/>
          <a:stretch>
            <a:fillRect/>
          </a:stretch>
        </p:blipFill>
        <p:spPr/>
      </p:pic>
      <p:sp>
        <p:nvSpPr>
          <p:cNvPr id="3" name="CuadroTexto 2">
            <a:extLst>
              <a:ext uri="{FF2B5EF4-FFF2-40B4-BE49-F238E27FC236}">
                <a16:creationId xmlns:a16="http://schemas.microsoft.com/office/drawing/2014/main" id="{0EFF6845-D5E6-7F46-B998-02CCABC4A302}"/>
              </a:ext>
            </a:extLst>
          </p:cNvPr>
          <p:cNvSpPr txBox="1"/>
          <p:nvPr/>
        </p:nvSpPr>
        <p:spPr>
          <a:xfrm>
            <a:off x="240632" y="352054"/>
            <a:ext cx="6096000" cy="523220"/>
          </a:xfrm>
          <a:prstGeom prst="rect">
            <a:avLst/>
          </a:prstGeom>
          <a:noFill/>
        </p:spPr>
        <p:txBody>
          <a:bodyPr wrap="square">
            <a:spAutoFit/>
          </a:bodyPr>
          <a:lstStyle/>
          <a:p>
            <a:pPr algn="l"/>
            <a:r>
              <a:rPr lang="es-AR" sz="2800" b="0" i="0" dirty="0">
                <a:solidFill>
                  <a:srgbClr val="444444"/>
                </a:solidFill>
                <a:effectLst/>
                <a:latin typeface="-apple-system"/>
              </a:rPr>
              <a:t>Python GUI &amp; </a:t>
            </a:r>
            <a:r>
              <a:rPr lang="es-AR" sz="2800" b="0" i="0" dirty="0" err="1">
                <a:solidFill>
                  <a:srgbClr val="444444"/>
                </a:solidFill>
                <a:effectLst/>
                <a:latin typeface="-apple-system"/>
              </a:rPr>
              <a:t>DataBase</a:t>
            </a:r>
            <a:r>
              <a:rPr lang="es-AR" sz="2800" b="0" i="0" dirty="0">
                <a:solidFill>
                  <a:srgbClr val="444444"/>
                </a:solidFill>
                <a:effectLst/>
                <a:latin typeface="-apple-system"/>
              </a:rPr>
              <a:t> SQLite</a:t>
            </a:r>
          </a:p>
        </p:txBody>
      </p:sp>
      <p:pic>
        <p:nvPicPr>
          <p:cNvPr id="43" name="Imagen 42">
            <a:extLst>
              <a:ext uri="{FF2B5EF4-FFF2-40B4-BE49-F238E27FC236}">
                <a16:creationId xmlns:a16="http://schemas.microsoft.com/office/drawing/2014/main" id="{C5CE6FA1-B73B-F32C-6A21-B8DF0A32BA64}"/>
              </a:ext>
            </a:extLst>
          </p:cNvPr>
          <p:cNvPicPr>
            <a:picLocks noChangeAspect="1"/>
          </p:cNvPicPr>
          <p:nvPr/>
        </p:nvPicPr>
        <p:blipFill>
          <a:blip r:embed="rId3"/>
          <a:stretch>
            <a:fillRect/>
          </a:stretch>
        </p:blipFill>
        <p:spPr>
          <a:xfrm>
            <a:off x="11089106" y="6413477"/>
            <a:ext cx="914400" cy="254336"/>
          </a:xfrm>
          <a:prstGeom prst="rect">
            <a:avLst/>
          </a:prstGeom>
        </p:spPr>
      </p:pic>
      <p:sp>
        <p:nvSpPr>
          <p:cNvPr id="4" name="CuadroTexto 3">
            <a:extLst>
              <a:ext uri="{FF2B5EF4-FFF2-40B4-BE49-F238E27FC236}">
                <a16:creationId xmlns:a16="http://schemas.microsoft.com/office/drawing/2014/main" id="{7720C4D7-1929-0A8F-A320-A63525A82FB1}"/>
              </a:ext>
            </a:extLst>
          </p:cNvPr>
          <p:cNvSpPr txBox="1"/>
          <p:nvPr/>
        </p:nvSpPr>
        <p:spPr>
          <a:xfrm>
            <a:off x="240632" y="1037950"/>
            <a:ext cx="6197600" cy="4893647"/>
          </a:xfrm>
          <a:prstGeom prst="rect">
            <a:avLst/>
          </a:prstGeom>
          <a:noFill/>
        </p:spPr>
        <p:txBody>
          <a:bodyPr wrap="square">
            <a:spAutoFit/>
          </a:bodyPr>
          <a:lstStyle/>
          <a:p>
            <a:r>
              <a:rPr lang="es-MX" sz="1200" dirty="0"/>
              <a:t>La clase visual la hemos llamado '</a:t>
            </a:r>
            <a:r>
              <a:rPr lang="es-MX" sz="1200" dirty="0" err="1"/>
              <a:t>FormularioArticulos</a:t>
            </a:r>
            <a:r>
              <a:rPr lang="es-MX" sz="1200" dirty="0"/>
              <a:t>' y en el método __</a:t>
            </a:r>
            <a:r>
              <a:rPr lang="es-MX" sz="1200" dirty="0" err="1"/>
              <a:t>init</a:t>
            </a:r>
            <a:r>
              <a:rPr lang="es-MX" sz="1200" dirty="0"/>
              <a:t>__ creamos un objeto de la clase '</a:t>
            </a:r>
            <a:r>
              <a:rPr lang="es-MX" sz="1200" dirty="0" err="1"/>
              <a:t>Articulos</a:t>
            </a:r>
            <a:r>
              <a:rPr lang="es-MX" sz="1200" dirty="0"/>
              <a:t>' que se encuentra en el otro módulo:</a:t>
            </a:r>
          </a:p>
          <a:p>
            <a:endParaRPr lang="es-MX" sz="1200" dirty="0"/>
          </a:p>
          <a:p>
            <a:r>
              <a:rPr lang="es-MX" sz="1200" dirty="0" err="1"/>
              <a:t>class</a:t>
            </a:r>
            <a:r>
              <a:rPr lang="es-MX" sz="1200" dirty="0"/>
              <a:t> </a:t>
            </a:r>
            <a:r>
              <a:rPr lang="es-MX" sz="1200" dirty="0" err="1"/>
              <a:t>FormularioArticulos</a:t>
            </a:r>
            <a:r>
              <a:rPr lang="es-MX" sz="1200" dirty="0"/>
              <a:t>:</a:t>
            </a:r>
          </a:p>
          <a:p>
            <a:endParaRPr lang="es-MX" sz="1200" dirty="0">
              <a:solidFill>
                <a:srgbClr val="3A8995"/>
              </a:solidFill>
            </a:endParaRPr>
          </a:p>
          <a:p>
            <a:endParaRPr lang="es-MX" sz="1200" dirty="0">
              <a:solidFill>
                <a:srgbClr val="3A8995"/>
              </a:solidFill>
            </a:endParaRPr>
          </a:p>
          <a:p>
            <a:endParaRPr lang="es-MX" sz="1200" dirty="0">
              <a:solidFill>
                <a:srgbClr val="3A8995"/>
              </a:solidFill>
            </a:endParaRPr>
          </a:p>
          <a:p>
            <a:br>
              <a:rPr lang="es-MX" sz="1200" dirty="0">
                <a:solidFill>
                  <a:srgbClr val="3A8995"/>
                </a:solidFill>
              </a:rPr>
            </a:br>
            <a:endParaRPr lang="es-MX" sz="1200" dirty="0">
              <a:solidFill>
                <a:srgbClr val="3A8995"/>
              </a:solidFill>
            </a:endParaRPr>
          </a:p>
          <a:p>
            <a:r>
              <a:rPr lang="es-MX" sz="1200" dirty="0"/>
              <a:t>También en el método __</a:t>
            </a:r>
            <a:r>
              <a:rPr lang="es-MX" sz="1200" dirty="0" err="1"/>
              <a:t>init</a:t>
            </a:r>
            <a:r>
              <a:rPr lang="es-MX" sz="1200" dirty="0"/>
              <a:t>__ llamamos a una serie de métodos para crear cada una de las páginas del objeto de la clase 'Notebook’:</a:t>
            </a:r>
          </a:p>
          <a:p>
            <a:endParaRPr lang="es-MX" sz="1200" dirty="0">
              <a:solidFill>
                <a:srgbClr val="3A8995"/>
              </a:solidFill>
            </a:endParaRPr>
          </a:p>
          <a:p>
            <a:endParaRPr lang="es-MX" sz="1200" dirty="0">
              <a:solidFill>
                <a:srgbClr val="3A8995"/>
              </a:solidFill>
            </a:endParaRPr>
          </a:p>
          <a:p>
            <a:endParaRPr lang="es-MX" sz="1200" dirty="0">
              <a:solidFill>
                <a:srgbClr val="3A8995"/>
              </a:solidFill>
            </a:endParaRPr>
          </a:p>
          <a:p>
            <a:endParaRPr lang="es-MX" sz="1200" dirty="0">
              <a:solidFill>
                <a:srgbClr val="3A8995"/>
              </a:solidFill>
            </a:endParaRPr>
          </a:p>
          <a:p>
            <a:endParaRPr lang="es-MX" sz="1200" dirty="0">
              <a:solidFill>
                <a:srgbClr val="3A8995"/>
              </a:solidFill>
            </a:endParaRPr>
          </a:p>
          <a:p>
            <a:endParaRPr lang="es-MX" sz="1200" dirty="0">
              <a:solidFill>
                <a:srgbClr val="3A8995"/>
              </a:solidFill>
            </a:endParaRPr>
          </a:p>
          <a:p>
            <a:endParaRPr lang="es-MX" sz="1200" dirty="0">
              <a:solidFill>
                <a:srgbClr val="3A8995"/>
              </a:solidFill>
            </a:endParaRPr>
          </a:p>
          <a:p>
            <a:endParaRPr lang="es-MX" sz="1200" dirty="0">
              <a:solidFill>
                <a:srgbClr val="3A8995"/>
              </a:solidFill>
            </a:endParaRPr>
          </a:p>
          <a:p>
            <a:endParaRPr lang="es-MX" sz="1200" dirty="0">
              <a:solidFill>
                <a:srgbClr val="3A8995"/>
              </a:solidFill>
            </a:endParaRPr>
          </a:p>
          <a:p>
            <a:endParaRPr lang="es-MX" sz="1200" dirty="0">
              <a:solidFill>
                <a:srgbClr val="3A8995"/>
              </a:solidFill>
            </a:endParaRPr>
          </a:p>
          <a:p>
            <a:endParaRPr lang="es-MX" sz="1200" dirty="0">
              <a:solidFill>
                <a:srgbClr val="3A8995"/>
              </a:solidFill>
            </a:endParaRPr>
          </a:p>
          <a:p>
            <a:endParaRPr lang="es-MX" sz="1200" dirty="0">
              <a:solidFill>
                <a:srgbClr val="3A8995"/>
              </a:solidFill>
            </a:endParaRPr>
          </a:p>
          <a:p>
            <a:r>
              <a:rPr lang="es-MX" sz="1200" dirty="0"/>
              <a:t>Cuando desde la pestaña "Carga de artículos" se presiona el botón "Confirmar" lo primero que hacemos es crear una tupla con los dos datos ingresados en los controles "</a:t>
            </a:r>
            <a:r>
              <a:rPr lang="es-MX" sz="1200" dirty="0" err="1"/>
              <a:t>Entry</a:t>
            </a:r>
            <a:r>
              <a:rPr lang="es-MX" sz="1200" dirty="0"/>
              <a:t>":</a:t>
            </a:r>
          </a:p>
        </p:txBody>
      </p:sp>
      <p:pic>
        <p:nvPicPr>
          <p:cNvPr id="6" name="Picture 2" descr="insert SQLite python">
            <a:extLst>
              <a:ext uri="{FF2B5EF4-FFF2-40B4-BE49-F238E27FC236}">
                <a16:creationId xmlns:a16="http://schemas.microsoft.com/office/drawing/2014/main" id="{A6B92B62-3FDF-B137-84E0-BEFCFE251BE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37873" y="448632"/>
            <a:ext cx="2858159" cy="2767813"/>
          </a:xfrm>
          <a:prstGeom prst="rect">
            <a:avLst/>
          </a:prstGeom>
          <a:noFill/>
          <a:ln>
            <a:solidFill>
              <a:schemeClr val="accent2"/>
            </a:solidFill>
          </a:ln>
          <a:extLst>
            <a:ext uri="{909E8E84-426E-40DD-AFC4-6F175D3DCCD1}">
              <a14:hiddenFill xmlns:a14="http://schemas.microsoft.com/office/drawing/2010/main">
                <a:solidFill>
                  <a:srgbClr val="FFFFFF"/>
                </a:solidFill>
              </a14:hiddenFill>
            </a:ext>
          </a:extLst>
        </p:spPr>
      </p:pic>
      <p:pic>
        <p:nvPicPr>
          <p:cNvPr id="7" name="Picture 4" descr="select SQLite python">
            <a:extLst>
              <a:ext uri="{FF2B5EF4-FFF2-40B4-BE49-F238E27FC236}">
                <a16:creationId xmlns:a16="http://schemas.microsoft.com/office/drawing/2014/main" id="{963191EC-855B-0D52-3447-39B68EFF019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835122" y="2602532"/>
            <a:ext cx="2140416" cy="202191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descr="insert SQLite python">
            <a:extLst>
              <a:ext uri="{FF2B5EF4-FFF2-40B4-BE49-F238E27FC236}">
                <a16:creationId xmlns:a16="http://schemas.microsoft.com/office/drawing/2014/main" id="{9CE0CA19-138F-89D4-B7C9-69BB8BEE5A1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765397" y="337659"/>
            <a:ext cx="2121462" cy="2054404"/>
          </a:xfrm>
          <a:prstGeom prst="rect">
            <a:avLst/>
          </a:prstGeom>
          <a:noFill/>
          <a:extLst>
            <a:ext uri="{909E8E84-426E-40DD-AFC4-6F175D3DCCD1}">
              <a14:hiddenFill xmlns:a14="http://schemas.microsoft.com/office/drawing/2010/main">
                <a:solidFill>
                  <a:srgbClr val="FFFFFF"/>
                </a:solidFill>
              </a14:hiddenFill>
            </a:ext>
          </a:extLst>
        </p:spPr>
      </p:pic>
      <p:pic>
        <p:nvPicPr>
          <p:cNvPr id="9" name="Imagen 8">
            <a:extLst>
              <a:ext uri="{FF2B5EF4-FFF2-40B4-BE49-F238E27FC236}">
                <a16:creationId xmlns:a16="http://schemas.microsoft.com/office/drawing/2014/main" id="{44C6C785-3209-4263-150C-2EF16D9B04AF}"/>
              </a:ext>
            </a:extLst>
          </p:cNvPr>
          <p:cNvPicPr>
            <a:picLocks noChangeAspect="1"/>
          </p:cNvPicPr>
          <p:nvPr/>
        </p:nvPicPr>
        <p:blipFill>
          <a:blip r:embed="rId7"/>
          <a:stretch>
            <a:fillRect/>
          </a:stretch>
        </p:blipFill>
        <p:spPr>
          <a:xfrm>
            <a:off x="7527642" y="3941481"/>
            <a:ext cx="1932615" cy="650933"/>
          </a:xfrm>
          <a:prstGeom prst="rect">
            <a:avLst/>
          </a:prstGeom>
        </p:spPr>
      </p:pic>
      <p:sp>
        <p:nvSpPr>
          <p:cNvPr id="11" name="CuadroTexto 10">
            <a:extLst>
              <a:ext uri="{FF2B5EF4-FFF2-40B4-BE49-F238E27FC236}">
                <a16:creationId xmlns:a16="http://schemas.microsoft.com/office/drawing/2014/main" id="{CCB7347E-92A0-2B65-C6EF-E3A5301B4704}"/>
              </a:ext>
            </a:extLst>
          </p:cNvPr>
          <p:cNvSpPr txBox="1"/>
          <p:nvPr/>
        </p:nvSpPr>
        <p:spPr>
          <a:xfrm>
            <a:off x="291432" y="1913224"/>
            <a:ext cx="6096000" cy="577081"/>
          </a:xfrm>
          <a:prstGeom prst="rect">
            <a:avLst/>
          </a:prstGeom>
          <a:solidFill>
            <a:schemeClr val="tx1">
              <a:lumMod val="85000"/>
              <a:lumOff val="15000"/>
            </a:schemeClr>
          </a:solidFill>
        </p:spPr>
        <p:txBody>
          <a:bodyPr wrap="square">
            <a:spAutoFit/>
          </a:bodyPr>
          <a:lstStyle/>
          <a:p>
            <a:r>
              <a:rPr lang="es-AR" sz="1050" b="0" dirty="0" err="1">
                <a:solidFill>
                  <a:srgbClr val="569CD6"/>
                </a:solidFill>
                <a:effectLst/>
                <a:latin typeface="Consolas" panose="020B0609020204030204" pitchFamily="49" charset="0"/>
              </a:rPr>
              <a:t>class</a:t>
            </a:r>
            <a:r>
              <a:rPr lang="es-AR" sz="1050" b="0" dirty="0">
                <a:solidFill>
                  <a:srgbClr val="D4D4D4"/>
                </a:solidFill>
                <a:effectLst/>
                <a:latin typeface="Consolas" panose="020B0609020204030204" pitchFamily="49" charset="0"/>
              </a:rPr>
              <a:t> </a:t>
            </a:r>
            <a:r>
              <a:rPr lang="es-AR" sz="1050" b="0" dirty="0" err="1">
                <a:solidFill>
                  <a:srgbClr val="4EC9B0"/>
                </a:solidFill>
                <a:effectLst/>
                <a:latin typeface="Consolas" panose="020B0609020204030204" pitchFamily="49" charset="0"/>
              </a:rPr>
              <a:t>FormularioArticulos</a:t>
            </a:r>
            <a:r>
              <a:rPr lang="es-AR" sz="1050" b="0" dirty="0">
                <a:solidFill>
                  <a:srgbClr val="D4D4D4"/>
                </a:solidFill>
                <a:effectLst/>
                <a:latin typeface="Consolas" panose="020B0609020204030204" pitchFamily="49" charset="0"/>
              </a:rPr>
              <a:t>:</a:t>
            </a:r>
          </a:p>
          <a:p>
            <a:r>
              <a:rPr lang="es-AR" sz="1050" b="0" dirty="0">
                <a:solidFill>
                  <a:srgbClr val="D4D4D4"/>
                </a:solidFill>
                <a:effectLst/>
                <a:latin typeface="Consolas" panose="020B0609020204030204" pitchFamily="49" charset="0"/>
              </a:rPr>
              <a:t>    </a:t>
            </a:r>
            <a:r>
              <a:rPr lang="es-AR" sz="1050" b="0" dirty="0" err="1">
                <a:solidFill>
                  <a:srgbClr val="569CD6"/>
                </a:solidFill>
                <a:effectLst/>
                <a:latin typeface="Consolas" panose="020B0609020204030204" pitchFamily="49" charset="0"/>
              </a:rPr>
              <a:t>def</a:t>
            </a:r>
            <a:r>
              <a:rPr lang="es-AR" sz="1050" b="0" dirty="0">
                <a:solidFill>
                  <a:srgbClr val="D4D4D4"/>
                </a:solidFill>
                <a:effectLst/>
                <a:latin typeface="Consolas" panose="020B0609020204030204" pitchFamily="49" charset="0"/>
              </a:rPr>
              <a:t> </a:t>
            </a:r>
            <a:r>
              <a:rPr lang="es-AR" sz="1050" b="0" dirty="0">
                <a:solidFill>
                  <a:srgbClr val="DCDCAA"/>
                </a:solidFill>
                <a:effectLst/>
                <a:latin typeface="Consolas" panose="020B0609020204030204" pitchFamily="49" charset="0"/>
              </a:rPr>
              <a:t>__</a:t>
            </a:r>
            <a:r>
              <a:rPr lang="es-AR" sz="1050" b="0" dirty="0" err="1">
                <a:solidFill>
                  <a:srgbClr val="DCDCAA"/>
                </a:solidFill>
                <a:effectLst/>
                <a:latin typeface="Consolas" panose="020B0609020204030204" pitchFamily="49" charset="0"/>
              </a:rPr>
              <a:t>init</a:t>
            </a:r>
            <a:r>
              <a:rPr lang="es-AR" sz="1050" b="0" dirty="0">
                <a:solidFill>
                  <a:srgbClr val="DCDCAA"/>
                </a:solidFill>
                <a:effectLst/>
                <a:latin typeface="Consolas" panose="020B0609020204030204" pitchFamily="49" charset="0"/>
              </a:rPr>
              <a:t>__</a:t>
            </a:r>
            <a:r>
              <a:rPr lang="es-AR" sz="1050" b="0" dirty="0">
                <a:solidFill>
                  <a:srgbClr val="D4D4D4"/>
                </a:solidFill>
                <a:effectLst/>
                <a:latin typeface="Consolas" panose="020B0609020204030204" pitchFamily="49" charset="0"/>
              </a:rPr>
              <a:t>(</a:t>
            </a:r>
            <a:r>
              <a:rPr lang="es-AR" sz="1050" b="0" dirty="0" err="1">
                <a:solidFill>
                  <a:srgbClr val="9CDCFE"/>
                </a:solidFill>
                <a:effectLst/>
                <a:latin typeface="Consolas" panose="020B0609020204030204" pitchFamily="49" charset="0"/>
              </a:rPr>
              <a:t>self</a:t>
            </a:r>
            <a:r>
              <a:rPr lang="es-AR" sz="1050" b="0" dirty="0">
                <a:solidFill>
                  <a:srgbClr val="D4D4D4"/>
                </a:solidFill>
                <a:effectLst/>
                <a:latin typeface="Consolas" panose="020B0609020204030204" pitchFamily="49" charset="0"/>
              </a:rPr>
              <a:t>):</a:t>
            </a:r>
          </a:p>
          <a:p>
            <a:r>
              <a:rPr lang="es-AR" sz="1050" b="0" dirty="0">
                <a:solidFill>
                  <a:srgbClr val="D4D4D4"/>
                </a:solidFill>
                <a:effectLst/>
                <a:latin typeface="Consolas" panose="020B0609020204030204" pitchFamily="49" charset="0"/>
              </a:rPr>
              <a:t>        </a:t>
            </a:r>
            <a:r>
              <a:rPr lang="es-AR" sz="1050" b="0" dirty="0">
                <a:solidFill>
                  <a:srgbClr val="9CDCFE"/>
                </a:solidFill>
                <a:effectLst/>
                <a:latin typeface="Consolas" panose="020B0609020204030204" pitchFamily="49" charset="0"/>
              </a:rPr>
              <a:t>self</a:t>
            </a:r>
            <a:r>
              <a:rPr lang="es-AR" sz="1050" b="0" dirty="0">
                <a:solidFill>
                  <a:srgbClr val="D4D4D4"/>
                </a:solidFill>
                <a:effectLst/>
                <a:latin typeface="Consolas" panose="020B0609020204030204" pitchFamily="49" charset="0"/>
              </a:rPr>
              <a:t>.</a:t>
            </a:r>
            <a:r>
              <a:rPr lang="es-AR" sz="1050" b="0" dirty="0">
                <a:solidFill>
                  <a:srgbClr val="9CDCFE"/>
                </a:solidFill>
                <a:effectLst/>
                <a:latin typeface="Consolas" panose="020B0609020204030204" pitchFamily="49" charset="0"/>
              </a:rPr>
              <a:t>articulo1</a:t>
            </a:r>
            <a:r>
              <a:rPr lang="es-AR" sz="1050" b="0" dirty="0">
                <a:solidFill>
                  <a:srgbClr val="D4D4D4"/>
                </a:solidFill>
                <a:effectLst/>
                <a:latin typeface="Consolas" panose="020B0609020204030204" pitchFamily="49" charset="0"/>
              </a:rPr>
              <a:t>=</a:t>
            </a:r>
            <a:r>
              <a:rPr lang="es-AR" sz="1050" b="0" dirty="0" err="1">
                <a:solidFill>
                  <a:srgbClr val="4EC9B0"/>
                </a:solidFill>
                <a:effectLst/>
                <a:latin typeface="Consolas" panose="020B0609020204030204" pitchFamily="49" charset="0"/>
              </a:rPr>
              <a:t>articulos</a:t>
            </a:r>
            <a:r>
              <a:rPr lang="es-AR" sz="1050" b="0" dirty="0" err="1">
                <a:solidFill>
                  <a:srgbClr val="D4D4D4"/>
                </a:solidFill>
                <a:effectLst/>
                <a:latin typeface="Consolas" panose="020B0609020204030204" pitchFamily="49" charset="0"/>
              </a:rPr>
              <a:t>.</a:t>
            </a:r>
            <a:r>
              <a:rPr lang="es-AR" sz="1050" b="0" dirty="0" err="1">
                <a:solidFill>
                  <a:srgbClr val="4EC9B0"/>
                </a:solidFill>
                <a:effectLst/>
                <a:latin typeface="Consolas" panose="020B0609020204030204" pitchFamily="49" charset="0"/>
              </a:rPr>
              <a:t>Articulos</a:t>
            </a:r>
            <a:r>
              <a:rPr lang="es-AR" sz="1050" b="0" dirty="0">
                <a:solidFill>
                  <a:srgbClr val="D4D4D4"/>
                </a:solidFill>
                <a:effectLst/>
                <a:latin typeface="Consolas" panose="020B0609020204030204" pitchFamily="49" charset="0"/>
              </a:rPr>
              <a:t>()</a:t>
            </a:r>
          </a:p>
        </p:txBody>
      </p:sp>
      <p:sp>
        <p:nvSpPr>
          <p:cNvPr id="13" name="CuadroTexto 12">
            <a:extLst>
              <a:ext uri="{FF2B5EF4-FFF2-40B4-BE49-F238E27FC236}">
                <a16:creationId xmlns:a16="http://schemas.microsoft.com/office/drawing/2014/main" id="{0F5D7E79-2975-C5AF-B9B1-CCC568978038}"/>
              </a:ext>
            </a:extLst>
          </p:cNvPr>
          <p:cNvSpPr txBox="1"/>
          <p:nvPr/>
        </p:nvSpPr>
        <p:spPr>
          <a:xfrm>
            <a:off x="273480" y="3216445"/>
            <a:ext cx="6096000" cy="1938992"/>
          </a:xfrm>
          <a:prstGeom prst="rect">
            <a:avLst/>
          </a:prstGeom>
          <a:solidFill>
            <a:schemeClr val="tx1">
              <a:lumMod val="85000"/>
              <a:lumOff val="15000"/>
            </a:schemeClr>
          </a:solidFill>
        </p:spPr>
        <p:txBody>
          <a:bodyPr wrap="square">
            <a:spAutoFit/>
          </a:bodyPr>
          <a:lstStyle/>
          <a:p>
            <a:r>
              <a:rPr lang="es-AR" sz="1000" b="0" dirty="0">
                <a:solidFill>
                  <a:srgbClr val="D4D4D4"/>
                </a:solidFill>
                <a:effectLst/>
                <a:latin typeface="Consolas" panose="020B0609020204030204" pitchFamily="49" charset="0"/>
              </a:rPr>
              <a:t>    </a:t>
            </a:r>
            <a:r>
              <a:rPr lang="es-AR" sz="1000" b="0" dirty="0" err="1">
                <a:solidFill>
                  <a:srgbClr val="569CD6"/>
                </a:solidFill>
                <a:effectLst/>
                <a:latin typeface="Consolas" panose="020B0609020204030204" pitchFamily="49" charset="0"/>
              </a:rPr>
              <a:t>def</a:t>
            </a:r>
            <a:r>
              <a:rPr lang="es-AR" sz="1000" b="0" dirty="0">
                <a:solidFill>
                  <a:srgbClr val="D4D4D4"/>
                </a:solidFill>
                <a:effectLst/>
                <a:latin typeface="Consolas" panose="020B0609020204030204" pitchFamily="49" charset="0"/>
              </a:rPr>
              <a:t> </a:t>
            </a:r>
            <a:r>
              <a:rPr lang="es-AR" sz="1000" b="0" dirty="0">
                <a:solidFill>
                  <a:srgbClr val="DCDCAA"/>
                </a:solidFill>
                <a:effectLst/>
                <a:latin typeface="Consolas" panose="020B0609020204030204" pitchFamily="49" charset="0"/>
              </a:rPr>
              <a:t>__</a:t>
            </a:r>
            <a:r>
              <a:rPr lang="es-AR" sz="1000" b="0" dirty="0" err="1">
                <a:solidFill>
                  <a:srgbClr val="DCDCAA"/>
                </a:solidFill>
                <a:effectLst/>
                <a:latin typeface="Consolas" panose="020B0609020204030204" pitchFamily="49" charset="0"/>
              </a:rPr>
              <a:t>init</a:t>
            </a:r>
            <a:r>
              <a:rPr lang="es-AR" sz="1000" b="0" dirty="0">
                <a:solidFill>
                  <a:srgbClr val="DCDCAA"/>
                </a:solidFill>
                <a:effectLst/>
                <a:latin typeface="Consolas" panose="020B0609020204030204" pitchFamily="49" charset="0"/>
              </a:rPr>
              <a:t>__</a:t>
            </a:r>
            <a:r>
              <a:rPr lang="es-AR" sz="1000" b="0" dirty="0">
                <a:solidFill>
                  <a:srgbClr val="D4D4D4"/>
                </a:solidFill>
                <a:effectLst/>
                <a:latin typeface="Consolas" panose="020B0609020204030204" pitchFamily="49" charset="0"/>
              </a:rPr>
              <a:t>(</a:t>
            </a:r>
            <a:r>
              <a:rPr lang="es-AR" sz="1000" b="0" dirty="0" err="1">
                <a:solidFill>
                  <a:srgbClr val="9CDCFE"/>
                </a:solidFill>
                <a:effectLst/>
                <a:latin typeface="Consolas" panose="020B0609020204030204" pitchFamily="49" charset="0"/>
              </a:rPr>
              <a:t>self</a:t>
            </a:r>
            <a:r>
              <a:rPr lang="es-AR" sz="1000" b="0" dirty="0">
                <a:solidFill>
                  <a:srgbClr val="D4D4D4"/>
                </a:solidFill>
                <a:effectLst/>
                <a:latin typeface="Consolas" panose="020B0609020204030204" pitchFamily="49" charset="0"/>
              </a:rPr>
              <a:t>):</a:t>
            </a:r>
          </a:p>
          <a:p>
            <a:r>
              <a:rPr lang="es-AR" sz="1000" b="0" dirty="0">
                <a:solidFill>
                  <a:srgbClr val="D4D4D4"/>
                </a:solidFill>
                <a:effectLst/>
                <a:latin typeface="Consolas" panose="020B0609020204030204" pitchFamily="49" charset="0"/>
              </a:rPr>
              <a:t>        </a:t>
            </a:r>
            <a:r>
              <a:rPr lang="es-AR" sz="1000" b="0" dirty="0">
                <a:solidFill>
                  <a:srgbClr val="9CDCFE"/>
                </a:solidFill>
                <a:effectLst/>
                <a:latin typeface="Consolas" panose="020B0609020204030204" pitchFamily="49" charset="0"/>
              </a:rPr>
              <a:t>self</a:t>
            </a:r>
            <a:r>
              <a:rPr lang="es-AR" sz="1000" b="0" dirty="0">
                <a:solidFill>
                  <a:srgbClr val="D4D4D4"/>
                </a:solidFill>
                <a:effectLst/>
                <a:latin typeface="Consolas" panose="020B0609020204030204" pitchFamily="49" charset="0"/>
              </a:rPr>
              <a:t>.</a:t>
            </a:r>
            <a:r>
              <a:rPr lang="es-AR" sz="1000" b="0" dirty="0">
                <a:solidFill>
                  <a:srgbClr val="9CDCFE"/>
                </a:solidFill>
                <a:effectLst/>
                <a:latin typeface="Consolas" panose="020B0609020204030204" pitchFamily="49" charset="0"/>
              </a:rPr>
              <a:t>articulo1</a:t>
            </a:r>
            <a:r>
              <a:rPr lang="es-AR" sz="1000" b="0" dirty="0">
                <a:solidFill>
                  <a:srgbClr val="D4D4D4"/>
                </a:solidFill>
                <a:effectLst/>
                <a:latin typeface="Consolas" panose="020B0609020204030204" pitchFamily="49" charset="0"/>
              </a:rPr>
              <a:t>=</a:t>
            </a:r>
            <a:r>
              <a:rPr lang="es-AR" sz="1000" b="0" dirty="0" err="1">
                <a:solidFill>
                  <a:srgbClr val="4EC9B0"/>
                </a:solidFill>
                <a:effectLst/>
                <a:latin typeface="Consolas" panose="020B0609020204030204" pitchFamily="49" charset="0"/>
              </a:rPr>
              <a:t>articulos</a:t>
            </a:r>
            <a:r>
              <a:rPr lang="es-AR" sz="1000" b="0" dirty="0" err="1">
                <a:solidFill>
                  <a:srgbClr val="D4D4D4"/>
                </a:solidFill>
                <a:effectLst/>
                <a:latin typeface="Consolas" panose="020B0609020204030204" pitchFamily="49" charset="0"/>
              </a:rPr>
              <a:t>.</a:t>
            </a:r>
            <a:r>
              <a:rPr lang="es-AR" sz="1000" b="0" dirty="0" err="1">
                <a:solidFill>
                  <a:srgbClr val="4EC9B0"/>
                </a:solidFill>
                <a:effectLst/>
                <a:latin typeface="Consolas" panose="020B0609020204030204" pitchFamily="49" charset="0"/>
              </a:rPr>
              <a:t>Articulos</a:t>
            </a:r>
            <a:r>
              <a:rPr lang="es-AR" sz="1000" b="0" dirty="0">
                <a:solidFill>
                  <a:srgbClr val="D4D4D4"/>
                </a:solidFill>
                <a:effectLst/>
                <a:latin typeface="Consolas" panose="020B0609020204030204" pitchFamily="49" charset="0"/>
              </a:rPr>
              <a:t>()</a:t>
            </a:r>
          </a:p>
          <a:p>
            <a:r>
              <a:rPr lang="es-AR" sz="1000" b="0" dirty="0">
                <a:solidFill>
                  <a:srgbClr val="D4D4D4"/>
                </a:solidFill>
                <a:effectLst/>
                <a:latin typeface="Consolas" panose="020B0609020204030204" pitchFamily="49" charset="0"/>
              </a:rPr>
              <a:t>        </a:t>
            </a:r>
            <a:r>
              <a:rPr lang="es-AR" sz="1000" b="0" dirty="0">
                <a:solidFill>
                  <a:srgbClr val="9CDCFE"/>
                </a:solidFill>
                <a:effectLst/>
                <a:latin typeface="Consolas" panose="020B0609020204030204" pitchFamily="49" charset="0"/>
              </a:rPr>
              <a:t>self</a:t>
            </a:r>
            <a:r>
              <a:rPr lang="es-AR" sz="1000" b="0" dirty="0">
                <a:solidFill>
                  <a:srgbClr val="D4D4D4"/>
                </a:solidFill>
                <a:effectLst/>
                <a:latin typeface="Consolas" panose="020B0609020204030204" pitchFamily="49" charset="0"/>
              </a:rPr>
              <a:t>.</a:t>
            </a:r>
            <a:r>
              <a:rPr lang="es-AR" sz="1000" b="0" dirty="0">
                <a:solidFill>
                  <a:srgbClr val="9CDCFE"/>
                </a:solidFill>
                <a:effectLst/>
                <a:latin typeface="Consolas" panose="020B0609020204030204" pitchFamily="49" charset="0"/>
              </a:rPr>
              <a:t>ventana1</a:t>
            </a:r>
            <a:r>
              <a:rPr lang="es-AR" sz="1000" b="0" dirty="0">
                <a:solidFill>
                  <a:srgbClr val="D4D4D4"/>
                </a:solidFill>
                <a:effectLst/>
                <a:latin typeface="Consolas" panose="020B0609020204030204" pitchFamily="49" charset="0"/>
              </a:rPr>
              <a:t>=</a:t>
            </a:r>
            <a:r>
              <a:rPr lang="es-AR" sz="1000" b="0" dirty="0" err="1">
                <a:solidFill>
                  <a:srgbClr val="4EC9B0"/>
                </a:solidFill>
                <a:effectLst/>
                <a:latin typeface="Consolas" panose="020B0609020204030204" pitchFamily="49" charset="0"/>
              </a:rPr>
              <a:t>tk</a:t>
            </a:r>
            <a:r>
              <a:rPr lang="es-AR" sz="1000" b="0" dirty="0" err="1">
                <a:solidFill>
                  <a:srgbClr val="D4D4D4"/>
                </a:solidFill>
                <a:effectLst/>
                <a:latin typeface="Consolas" panose="020B0609020204030204" pitchFamily="49" charset="0"/>
              </a:rPr>
              <a:t>.</a:t>
            </a:r>
            <a:r>
              <a:rPr lang="es-AR" sz="1000" b="0" dirty="0" err="1">
                <a:solidFill>
                  <a:srgbClr val="4EC9B0"/>
                </a:solidFill>
                <a:effectLst/>
                <a:latin typeface="Consolas" panose="020B0609020204030204" pitchFamily="49" charset="0"/>
              </a:rPr>
              <a:t>Tk</a:t>
            </a:r>
            <a:r>
              <a:rPr lang="es-AR" sz="1000" b="0" dirty="0">
                <a:solidFill>
                  <a:srgbClr val="D4D4D4"/>
                </a:solidFill>
                <a:effectLst/>
                <a:latin typeface="Consolas" panose="020B0609020204030204" pitchFamily="49" charset="0"/>
              </a:rPr>
              <a:t>()</a:t>
            </a:r>
          </a:p>
          <a:p>
            <a:r>
              <a:rPr lang="es-AR" sz="1000" b="0" dirty="0">
                <a:solidFill>
                  <a:srgbClr val="D4D4D4"/>
                </a:solidFill>
                <a:effectLst/>
                <a:latin typeface="Consolas" panose="020B0609020204030204" pitchFamily="49" charset="0"/>
              </a:rPr>
              <a:t>        </a:t>
            </a:r>
            <a:r>
              <a:rPr lang="es-AR" sz="1000" b="0" dirty="0">
                <a:solidFill>
                  <a:srgbClr val="9CDCFE"/>
                </a:solidFill>
                <a:effectLst/>
                <a:latin typeface="Consolas" panose="020B0609020204030204" pitchFamily="49" charset="0"/>
              </a:rPr>
              <a:t>self</a:t>
            </a:r>
            <a:r>
              <a:rPr lang="es-AR" sz="1000" b="0" dirty="0">
                <a:solidFill>
                  <a:srgbClr val="D4D4D4"/>
                </a:solidFill>
                <a:effectLst/>
                <a:latin typeface="Consolas" panose="020B0609020204030204" pitchFamily="49" charset="0"/>
              </a:rPr>
              <a:t>.</a:t>
            </a:r>
            <a:r>
              <a:rPr lang="es-AR" sz="1000" b="0" dirty="0">
                <a:solidFill>
                  <a:srgbClr val="9CDCFE"/>
                </a:solidFill>
                <a:effectLst/>
                <a:latin typeface="Consolas" panose="020B0609020204030204" pitchFamily="49" charset="0"/>
              </a:rPr>
              <a:t>ventana1</a:t>
            </a:r>
            <a:r>
              <a:rPr lang="es-AR" sz="1000" b="0" dirty="0">
                <a:solidFill>
                  <a:srgbClr val="D4D4D4"/>
                </a:solidFill>
                <a:effectLst/>
                <a:latin typeface="Consolas" panose="020B0609020204030204" pitchFamily="49" charset="0"/>
              </a:rPr>
              <a:t>.</a:t>
            </a:r>
            <a:r>
              <a:rPr lang="es-AR" sz="1000" b="0" dirty="0">
                <a:solidFill>
                  <a:srgbClr val="9CDCFE"/>
                </a:solidFill>
                <a:effectLst/>
                <a:latin typeface="Consolas" panose="020B0609020204030204" pitchFamily="49" charset="0"/>
              </a:rPr>
              <a:t>title</a:t>
            </a:r>
            <a:r>
              <a:rPr lang="es-AR" sz="1000" b="0" dirty="0">
                <a:solidFill>
                  <a:srgbClr val="D4D4D4"/>
                </a:solidFill>
                <a:effectLst/>
                <a:latin typeface="Consolas" panose="020B0609020204030204" pitchFamily="49" charset="0"/>
              </a:rPr>
              <a:t>(</a:t>
            </a:r>
            <a:r>
              <a:rPr lang="es-AR" sz="1000" b="0" dirty="0">
                <a:solidFill>
                  <a:srgbClr val="CE9178"/>
                </a:solidFill>
                <a:effectLst/>
                <a:latin typeface="Consolas" panose="020B0609020204030204" pitchFamily="49" charset="0"/>
              </a:rPr>
              <a:t>"Mantenimiento de artículos"</a:t>
            </a:r>
            <a:r>
              <a:rPr lang="es-AR" sz="1000" b="0" dirty="0">
                <a:solidFill>
                  <a:srgbClr val="D4D4D4"/>
                </a:solidFill>
                <a:effectLst/>
                <a:latin typeface="Consolas" panose="020B0609020204030204" pitchFamily="49" charset="0"/>
              </a:rPr>
              <a:t>)</a:t>
            </a:r>
          </a:p>
          <a:p>
            <a:r>
              <a:rPr lang="es-AR" sz="1000" b="0" dirty="0">
                <a:solidFill>
                  <a:srgbClr val="D4D4D4"/>
                </a:solidFill>
                <a:effectLst/>
                <a:latin typeface="Consolas" panose="020B0609020204030204" pitchFamily="49" charset="0"/>
              </a:rPr>
              <a:t>        </a:t>
            </a:r>
            <a:r>
              <a:rPr lang="es-AR" sz="1000" b="0" dirty="0">
                <a:solidFill>
                  <a:srgbClr val="9CDCFE"/>
                </a:solidFill>
                <a:effectLst/>
                <a:latin typeface="Consolas" panose="020B0609020204030204" pitchFamily="49" charset="0"/>
              </a:rPr>
              <a:t>self</a:t>
            </a:r>
            <a:r>
              <a:rPr lang="es-AR" sz="1000" b="0" dirty="0">
                <a:solidFill>
                  <a:srgbClr val="D4D4D4"/>
                </a:solidFill>
                <a:effectLst/>
                <a:latin typeface="Consolas" panose="020B0609020204030204" pitchFamily="49" charset="0"/>
              </a:rPr>
              <a:t>.</a:t>
            </a:r>
            <a:r>
              <a:rPr lang="es-AR" sz="1000" b="0" dirty="0">
                <a:solidFill>
                  <a:srgbClr val="9CDCFE"/>
                </a:solidFill>
                <a:effectLst/>
                <a:latin typeface="Consolas" panose="020B0609020204030204" pitchFamily="49" charset="0"/>
              </a:rPr>
              <a:t>cuaderno1</a:t>
            </a:r>
            <a:r>
              <a:rPr lang="es-AR" sz="1000" b="0" dirty="0">
                <a:solidFill>
                  <a:srgbClr val="D4D4D4"/>
                </a:solidFill>
                <a:effectLst/>
                <a:latin typeface="Consolas" panose="020B0609020204030204" pitchFamily="49" charset="0"/>
              </a:rPr>
              <a:t> = </a:t>
            </a:r>
            <a:r>
              <a:rPr lang="es-AR" sz="1000" b="0" dirty="0" err="1">
                <a:solidFill>
                  <a:srgbClr val="4EC9B0"/>
                </a:solidFill>
                <a:effectLst/>
                <a:latin typeface="Consolas" panose="020B0609020204030204" pitchFamily="49" charset="0"/>
              </a:rPr>
              <a:t>ttk</a:t>
            </a:r>
            <a:r>
              <a:rPr lang="es-AR" sz="1000" b="0" dirty="0" err="1">
                <a:solidFill>
                  <a:srgbClr val="D4D4D4"/>
                </a:solidFill>
                <a:effectLst/>
                <a:latin typeface="Consolas" panose="020B0609020204030204" pitchFamily="49" charset="0"/>
              </a:rPr>
              <a:t>.</a:t>
            </a:r>
            <a:r>
              <a:rPr lang="es-AR" sz="1000" b="0" dirty="0" err="1">
                <a:solidFill>
                  <a:srgbClr val="4EC9B0"/>
                </a:solidFill>
                <a:effectLst/>
                <a:latin typeface="Consolas" panose="020B0609020204030204" pitchFamily="49" charset="0"/>
              </a:rPr>
              <a:t>Notebook</a:t>
            </a:r>
            <a:r>
              <a:rPr lang="es-AR" sz="1000" b="0" dirty="0">
                <a:solidFill>
                  <a:srgbClr val="D4D4D4"/>
                </a:solidFill>
                <a:effectLst/>
                <a:latin typeface="Consolas" panose="020B0609020204030204" pitchFamily="49" charset="0"/>
              </a:rPr>
              <a:t>(</a:t>
            </a:r>
            <a:r>
              <a:rPr lang="es-AR" sz="1000" b="0" dirty="0">
                <a:solidFill>
                  <a:srgbClr val="9CDCFE"/>
                </a:solidFill>
                <a:effectLst/>
                <a:latin typeface="Consolas" panose="020B0609020204030204" pitchFamily="49" charset="0"/>
              </a:rPr>
              <a:t>self</a:t>
            </a:r>
            <a:r>
              <a:rPr lang="es-AR" sz="1000" b="0" dirty="0">
                <a:solidFill>
                  <a:srgbClr val="D4D4D4"/>
                </a:solidFill>
                <a:effectLst/>
                <a:latin typeface="Consolas" panose="020B0609020204030204" pitchFamily="49" charset="0"/>
              </a:rPr>
              <a:t>.</a:t>
            </a:r>
            <a:r>
              <a:rPr lang="es-AR" sz="1000" b="0" dirty="0">
                <a:solidFill>
                  <a:srgbClr val="9CDCFE"/>
                </a:solidFill>
                <a:effectLst/>
                <a:latin typeface="Consolas" panose="020B0609020204030204" pitchFamily="49" charset="0"/>
              </a:rPr>
              <a:t>ventana1</a:t>
            </a:r>
            <a:r>
              <a:rPr lang="es-AR" sz="1000" b="0" dirty="0">
                <a:solidFill>
                  <a:srgbClr val="D4D4D4"/>
                </a:solidFill>
                <a:effectLst/>
                <a:latin typeface="Consolas" panose="020B0609020204030204" pitchFamily="49" charset="0"/>
              </a:rPr>
              <a:t>)        </a:t>
            </a:r>
          </a:p>
          <a:p>
            <a:r>
              <a:rPr lang="es-AR" sz="1000" b="0" dirty="0">
                <a:solidFill>
                  <a:srgbClr val="D4D4D4"/>
                </a:solidFill>
                <a:effectLst/>
                <a:latin typeface="Consolas" panose="020B0609020204030204" pitchFamily="49" charset="0"/>
              </a:rPr>
              <a:t>        </a:t>
            </a:r>
            <a:r>
              <a:rPr lang="es-AR" sz="1000" b="0" dirty="0" err="1">
                <a:solidFill>
                  <a:srgbClr val="9CDCFE"/>
                </a:solidFill>
                <a:effectLst/>
                <a:latin typeface="Consolas" panose="020B0609020204030204" pitchFamily="49" charset="0"/>
              </a:rPr>
              <a:t>self</a:t>
            </a:r>
            <a:r>
              <a:rPr lang="es-AR" sz="1000" b="0" dirty="0" err="1">
                <a:solidFill>
                  <a:srgbClr val="D4D4D4"/>
                </a:solidFill>
                <a:effectLst/>
                <a:latin typeface="Consolas" panose="020B0609020204030204" pitchFamily="49" charset="0"/>
              </a:rPr>
              <a:t>.</a:t>
            </a:r>
            <a:r>
              <a:rPr lang="es-AR" sz="1000" b="0" dirty="0" err="1">
                <a:solidFill>
                  <a:srgbClr val="DCDCAA"/>
                </a:solidFill>
                <a:effectLst/>
                <a:latin typeface="Consolas" panose="020B0609020204030204" pitchFamily="49" charset="0"/>
              </a:rPr>
              <a:t>carga_articulos</a:t>
            </a:r>
            <a:r>
              <a:rPr lang="es-AR" sz="1000" b="0" dirty="0">
                <a:solidFill>
                  <a:srgbClr val="D4D4D4"/>
                </a:solidFill>
                <a:effectLst/>
                <a:latin typeface="Consolas" panose="020B0609020204030204" pitchFamily="49" charset="0"/>
              </a:rPr>
              <a:t>()</a:t>
            </a:r>
          </a:p>
          <a:p>
            <a:r>
              <a:rPr lang="es-AR" sz="1000" b="0" dirty="0">
                <a:solidFill>
                  <a:srgbClr val="D4D4D4"/>
                </a:solidFill>
                <a:effectLst/>
                <a:latin typeface="Consolas" panose="020B0609020204030204" pitchFamily="49" charset="0"/>
              </a:rPr>
              <a:t>        </a:t>
            </a:r>
            <a:r>
              <a:rPr lang="es-AR" sz="1000" b="0" dirty="0" err="1">
                <a:solidFill>
                  <a:srgbClr val="9CDCFE"/>
                </a:solidFill>
                <a:effectLst/>
                <a:latin typeface="Consolas" panose="020B0609020204030204" pitchFamily="49" charset="0"/>
              </a:rPr>
              <a:t>self</a:t>
            </a:r>
            <a:r>
              <a:rPr lang="es-AR" sz="1000" b="0" dirty="0" err="1">
                <a:solidFill>
                  <a:srgbClr val="D4D4D4"/>
                </a:solidFill>
                <a:effectLst/>
                <a:latin typeface="Consolas" panose="020B0609020204030204" pitchFamily="49" charset="0"/>
              </a:rPr>
              <a:t>.</a:t>
            </a:r>
            <a:r>
              <a:rPr lang="es-AR" sz="1000" b="0" dirty="0" err="1">
                <a:solidFill>
                  <a:srgbClr val="DCDCAA"/>
                </a:solidFill>
                <a:effectLst/>
                <a:latin typeface="Consolas" panose="020B0609020204030204" pitchFamily="49" charset="0"/>
              </a:rPr>
              <a:t>consulta_por_codigo</a:t>
            </a:r>
            <a:r>
              <a:rPr lang="es-AR" sz="1000" b="0" dirty="0">
                <a:solidFill>
                  <a:srgbClr val="D4D4D4"/>
                </a:solidFill>
                <a:effectLst/>
                <a:latin typeface="Consolas" panose="020B0609020204030204" pitchFamily="49" charset="0"/>
              </a:rPr>
              <a:t>()</a:t>
            </a:r>
          </a:p>
          <a:p>
            <a:r>
              <a:rPr lang="es-AR" sz="1000" b="0" dirty="0">
                <a:solidFill>
                  <a:srgbClr val="D4D4D4"/>
                </a:solidFill>
                <a:effectLst/>
                <a:latin typeface="Consolas" panose="020B0609020204030204" pitchFamily="49" charset="0"/>
              </a:rPr>
              <a:t>        </a:t>
            </a:r>
            <a:r>
              <a:rPr lang="es-AR" sz="1000" b="0" dirty="0" err="1">
                <a:solidFill>
                  <a:srgbClr val="9CDCFE"/>
                </a:solidFill>
                <a:effectLst/>
                <a:latin typeface="Consolas" panose="020B0609020204030204" pitchFamily="49" charset="0"/>
              </a:rPr>
              <a:t>self</a:t>
            </a:r>
            <a:r>
              <a:rPr lang="es-AR" sz="1000" b="0" dirty="0" err="1">
                <a:solidFill>
                  <a:srgbClr val="D4D4D4"/>
                </a:solidFill>
                <a:effectLst/>
                <a:latin typeface="Consolas" panose="020B0609020204030204" pitchFamily="49" charset="0"/>
              </a:rPr>
              <a:t>.</a:t>
            </a:r>
            <a:r>
              <a:rPr lang="es-AR" sz="1000" b="0" dirty="0" err="1">
                <a:solidFill>
                  <a:srgbClr val="DCDCAA"/>
                </a:solidFill>
                <a:effectLst/>
                <a:latin typeface="Consolas" panose="020B0609020204030204" pitchFamily="49" charset="0"/>
              </a:rPr>
              <a:t>listado_completo</a:t>
            </a:r>
            <a:r>
              <a:rPr lang="es-AR" sz="1000" b="0" dirty="0">
                <a:solidFill>
                  <a:srgbClr val="D4D4D4"/>
                </a:solidFill>
                <a:effectLst/>
                <a:latin typeface="Consolas" panose="020B0609020204030204" pitchFamily="49" charset="0"/>
              </a:rPr>
              <a:t>()</a:t>
            </a:r>
          </a:p>
          <a:p>
            <a:r>
              <a:rPr lang="es-AR" sz="1000" b="0" dirty="0">
                <a:solidFill>
                  <a:srgbClr val="D4D4D4"/>
                </a:solidFill>
                <a:effectLst/>
                <a:latin typeface="Consolas" panose="020B0609020204030204" pitchFamily="49" charset="0"/>
              </a:rPr>
              <a:t>        </a:t>
            </a:r>
            <a:r>
              <a:rPr lang="es-AR" sz="1000" b="0" dirty="0" err="1">
                <a:solidFill>
                  <a:srgbClr val="9CDCFE"/>
                </a:solidFill>
                <a:effectLst/>
                <a:latin typeface="Consolas" panose="020B0609020204030204" pitchFamily="49" charset="0"/>
              </a:rPr>
              <a:t>self</a:t>
            </a:r>
            <a:r>
              <a:rPr lang="es-AR" sz="1000" b="0" dirty="0" err="1">
                <a:solidFill>
                  <a:srgbClr val="D4D4D4"/>
                </a:solidFill>
                <a:effectLst/>
                <a:latin typeface="Consolas" panose="020B0609020204030204" pitchFamily="49" charset="0"/>
              </a:rPr>
              <a:t>.</a:t>
            </a:r>
            <a:r>
              <a:rPr lang="es-AR" sz="1000" b="0" dirty="0" err="1">
                <a:solidFill>
                  <a:srgbClr val="DCDCAA"/>
                </a:solidFill>
                <a:effectLst/>
                <a:latin typeface="Consolas" panose="020B0609020204030204" pitchFamily="49" charset="0"/>
              </a:rPr>
              <a:t>borrado</a:t>
            </a:r>
            <a:r>
              <a:rPr lang="es-AR" sz="1000" b="0" dirty="0">
                <a:solidFill>
                  <a:srgbClr val="D4D4D4"/>
                </a:solidFill>
                <a:effectLst/>
                <a:latin typeface="Consolas" panose="020B0609020204030204" pitchFamily="49" charset="0"/>
              </a:rPr>
              <a:t>()</a:t>
            </a:r>
          </a:p>
          <a:p>
            <a:r>
              <a:rPr lang="es-AR" sz="1000" b="0" dirty="0">
                <a:solidFill>
                  <a:srgbClr val="D4D4D4"/>
                </a:solidFill>
                <a:effectLst/>
                <a:latin typeface="Consolas" panose="020B0609020204030204" pitchFamily="49" charset="0"/>
              </a:rPr>
              <a:t>        </a:t>
            </a:r>
            <a:r>
              <a:rPr lang="es-AR" sz="1000" b="0" dirty="0" err="1">
                <a:solidFill>
                  <a:srgbClr val="9CDCFE"/>
                </a:solidFill>
                <a:effectLst/>
                <a:latin typeface="Consolas" panose="020B0609020204030204" pitchFamily="49" charset="0"/>
              </a:rPr>
              <a:t>self</a:t>
            </a:r>
            <a:r>
              <a:rPr lang="es-AR" sz="1000" b="0" dirty="0" err="1">
                <a:solidFill>
                  <a:srgbClr val="D4D4D4"/>
                </a:solidFill>
                <a:effectLst/>
                <a:latin typeface="Consolas" panose="020B0609020204030204" pitchFamily="49" charset="0"/>
              </a:rPr>
              <a:t>.</a:t>
            </a:r>
            <a:r>
              <a:rPr lang="es-AR" sz="1000" b="0" dirty="0" err="1">
                <a:solidFill>
                  <a:srgbClr val="DCDCAA"/>
                </a:solidFill>
                <a:effectLst/>
                <a:latin typeface="Consolas" panose="020B0609020204030204" pitchFamily="49" charset="0"/>
              </a:rPr>
              <a:t>modificar</a:t>
            </a:r>
            <a:r>
              <a:rPr lang="es-AR" sz="1000" b="0" dirty="0">
                <a:solidFill>
                  <a:srgbClr val="D4D4D4"/>
                </a:solidFill>
                <a:effectLst/>
                <a:latin typeface="Consolas" panose="020B0609020204030204" pitchFamily="49" charset="0"/>
              </a:rPr>
              <a:t>()</a:t>
            </a:r>
          </a:p>
          <a:p>
            <a:r>
              <a:rPr lang="es-AR" sz="1000" b="0" dirty="0">
                <a:solidFill>
                  <a:srgbClr val="D4D4D4"/>
                </a:solidFill>
                <a:effectLst/>
                <a:latin typeface="Consolas" panose="020B0609020204030204" pitchFamily="49" charset="0"/>
              </a:rPr>
              <a:t>        </a:t>
            </a:r>
            <a:r>
              <a:rPr lang="es-AR" sz="1000" b="0" dirty="0">
                <a:solidFill>
                  <a:srgbClr val="9CDCFE"/>
                </a:solidFill>
                <a:effectLst/>
                <a:latin typeface="Consolas" panose="020B0609020204030204" pitchFamily="49" charset="0"/>
              </a:rPr>
              <a:t>self</a:t>
            </a:r>
            <a:r>
              <a:rPr lang="es-AR" sz="1000" b="0" dirty="0">
                <a:solidFill>
                  <a:srgbClr val="D4D4D4"/>
                </a:solidFill>
                <a:effectLst/>
                <a:latin typeface="Consolas" panose="020B0609020204030204" pitchFamily="49" charset="0"/>
              </a:rPr>
              <a:t>.</a:t>
            </a:r>
            <a:r>
              <a:rPr lang="es-AR" sz="1000" b="0" dirty="0">
                <a:solidFill>
                  <a:srgbClr val="9CDCFE"/>
                </a:solidFill>
                <a:effectLst/>
                <a:latin typeface="Consolas" panose="020B0609020204030204" pitchFamily="49" charset="0"/>
              </a:rPr>
              <a:t>cuaderno1</a:t>
            </a:r>
            <a:r>
              <a:rPr lang="es-AR" sz="1000" b="0" dirty="0">
                <a:solidFill>
                  <a:srgbClr val="D4D4D4"/>
                </a:solidFill>
                <a:effectLst/>
                <a:latin typeface="Consolas" panose="020B0609020204030204" pitchFamily="49" charset="0"/>
              </a:rPr>
              <a:t>.</a:t>
            </a:r>
            <a:r>
              <a:rPr lang="es-AR" sz="1000" b="0" dirty="0">
                <a:solidFill>
                  <a:srgbClr val="9CDCFE"/>
                </a:solidFill>
                <a:effectLst/>
                <a:latin typeface="Consolas" panose="020B0609020204030204" pitchFamily="49" charset="0"/>
              </a:rPr>
              <a:t>grid</a:t>
            </a:r>
            <a:r>
              <a:rPr lang="es-AR" sz="1000" b="0" dirty="0">
                <a:solidFill>
                  <a:srgbClr val="D4D4D4"/>
                </a:solidFill>
                <a:effectLst/>
                <a:latin typeface="Consolas" panose="020B0609020204030204" pitchFamily="49" charset="0"/>
              </a:rPr>
              <a:t>(</a:t>
            </a:r>
            <a:r>
              <a:rPr lang="es-AR" sz="1000" b="0" dirty="0" err="1">
                <a:solidFill>
                  <a:srgbClr val="9CDCFE"/>
                </a:solidFill>
                <a:effectLst/>
                <a:latin typeface="Consolas" panose="020B0609020204030204" pitchFamily="49" charset="0"/>
              </a:rPr>
              <a:t>column</a:t>
            </a:r>
            <a:r>
              <a:rPr lang="es-AR" sz="1000" b="0" dirty="0">
                <a:solidFill>
                  <a:srgbClr val="D4D4D4"/>
                </a:solidFill>
                <a:effectLst/>
                <a:latin typeface="Consolas" panose="020B0609020204030204" pitchFamily="49" charset="0"/>
              </a:rPr>
              <a:t>=</a:t>
            </a:r>
            <a:r>
              <a:rPr lang="es-AR" sz="1000" b="0" dirty="0">
                <a:solidFill>
                  <a:srgbClr val="B5CEA8"/>
                </a:solidFill>
                <a:effectLst/>
                <a:latin typeface="Consolas" panose="020B0609020204030204" pitchFamily="49" charset="0"/>
              </a:rPr>
              <a:t>0</a:t>
            </a:r>
            <a:r>
              <a:rPr lang="es-AR" sz="1000" b="0" dirty="0">
                <a:solidFill>
                  <a:srgbClr val="D4D4D4"/>
                </a:solidFill>
                <a:effectLst/>
                <a:latin typeface="Consolas" panose="020B0609020204030204" pitchFamily="49" charset="0"/>
              </a:rPr>
              <a:t>, </a:t>
            </a:r>
            <a:r>
              <a:rPr lang="es-AR" sz="1000" b="0" dirty="0" err="1">
                <a:solidFill>
                  <a:srgbClr val="9CDCFE"/>
                </a:solidFill>
                <a:effectLst/>
                <a:latin typeface="Consolas" panose="020B0609020204030204" pitchFamily="49" charset="0"/>
              </a:rPr>
              <a:t>row</a:t>
            </a:r>
            <a:r>
              <a:rPr lang="es-AR" sz="1000" b="0" dirty="0">
                <a:solidFill>
                  <a:srgbClr val="D4D4D4"/>
                </a:solidFill>
                <a:effectLst/>
                <a:latin typeface="Consolas" panose="020B0609020204030204" pitchFamily="49" charset="0"/>
              </a:rPr>
              <a:t>=</a:t>
            </a:r>
            <a:r>
              <a:rPr lang="es-AR" sz="1000" b="0" dirty="0">
                <a:solidFill>
                  <a:srgbClr val="B5CEA8"/>
                </a:solidFill>
                <a:effectLst/>
                <a:latin typeface="Consolas" panose="020B0609020204030204" pitchFamily="49" charset="0"/>
              </a:rPr>
              <a:t>0</a:t>
            </a:r>
            <a:r>
              <a:rPr lang="es-AR" sz="1000" b="0" dirty="0">
                <a:solidFill>
                  <a:srgbClr val="D4D4D4"/>
                </a:solidFill>
                <a:effectLst/>
                <a:latin typeface="Consolas" panose="020B0609020204030204" pitchFamily="49" charset="0"/>
              </a:rPr>
              <a:t>, </a:t>
            </a:r>
            <a:r>
              <a:rPr lang="es-AR" sz="1000" b="0" dirty="0" err="1">
                <a:solidFill>
                  <a:srgbClr val="9CDCFE"/>
                </a:solidFill>
                <a:effectLst/>
                <a:latin typeface="Consolas" panose="020B0609020204030204" pitchFamily="49" charset="0"/>
              </a:rPr>
              <a:t>padx</a:t>
            </a:r>
            <a:r>
              <a:rPr lang="es-AR" sz="1000" b="0" dirty="0">
                <a:solidFill>
                  <a:srgbClr val="D4D4D4"/>
                </a:solidFill>
                <a:effectLst/>
                <a:latin typeface="Consolas" panose="020B0609020204030204" pitchFamily="49" charset="0"/>
              </a:rPr>
              <a:t>=</a:t>
            </a:r>
            <a:r>
              <a:rPr lang="es-AR" sz="1000" b="0" dirty="0">
                <a:solidFill>
                  <a:srgbClr val="B5CEA8"/>
                </a:solidFill>
                <a:effectLst/>
                <a:latin typeface="Consolas" panose="020B0609020204030204" pitchFamily="49" charset="0"/>
              </a:rPr>
              <a:t>10</a:t>
            </a:r>
            <a:r>
              <a:rPr lang="es-AR" sz="1000" b="0" dirty="0">
                <a:solidFill>
                  <a:srgbClr val="D4D4D4"/>
                </a:solidFill>
                <a:effectLst/>
                <a:latin typeface="Consolas" panose="020B0609020204030204" pitchFamily="49" charset="0"/>
              </a:rPr>
              <a:t>, </a:t>
            </a:r>
            <a:r>
              <a:rPr lang="es-AR" sz="1000" b="0" dirty="0" err="1">
                <a:solidFill>
                  <a:srgbClr val="9CDCFE"/>
                </a:solidFill>
                <a:effectLst/>
                <a:latin typeface="Consolas" panose="020B0609020204030204" pitchFamily="49" charset="0"/>
              </a:rPr>
              <a:t>pady</a:t>
            </a:r>
            <a:r>
              <a:rPr lang="es-AR" sz="1000" b="0" dirty="0">
                <a:solidFill>
                  <a:srgbClr val="D4D4D4"/>
                </a:solidFill>
                <a:effectLst/>
                <a:latin typeface="Consolas" panose="020B0609020204030204" pitchFamily="49" charset="0"/>
              </a:rPr>
              <a:t>=</a:t>
            </a:r>
            <a:r>
              <a:rPr lang="es-AR" sz="1000" b="0" dirty="0">
                <a:solidFill>
                  <a:srgbClr val="B5CEA8"/>
                </a:solidFill>
                <a:effectLst/>
                <a:latin typeface="Consolas" panose="020B0609020204030204" pitchFamily="49" charset="0"/>
              </a:rPr>
              <a:t>10</a:t>
            </a:r>
            <a:r>
              <a:rPr lang="es-AR" sz="1000" b="0" dirty="0">
                <a:solidFill>
                  <a:srgbClr val="D4D4D4"/>
                </a:solidFill>
                <a:effectLst/>
                <a:latin typeface="Consolas" panose="020B0609020204030204" pitchFamily="49" charset="0"/>
              </a:rPr>
              <a:t>)</a:t>
            </a:r>
          </a:p>
          <a:p>
            <a:r>
              <a:rPr lang="es-AR" sz="1000" b="0" dirty="0">
                <a:solidFill>
                  <a:srgbClr val="D4D4D4"/>
                </a:solidFill>
                <a:effectLst/>
                <a:latin typeface="Consolas" panose="020B0609020204030204" pitchFamily="49" charset="0"/>
              </a:rPr>
              <a:t>        </a:t>
            </a:r>
            <a:r>
              <a:rPr lang="es-AR" sz="1000" b="0" dirty="0">
                <a:solidFill>
                  <a:srgbClr val="9CDCFE"/>
                </a:solidFill>
                <a:effectLst/>
                <a:latin typeface="Consolas" panose="020B0609020204030204" pitchFamily="49" charset="0"/>
              </a:rPr>
              <a:t>self</a:t>
            </a:r>
            <a:r>
              <a:rPr lang="es-AR" sz="1000" b="0" dirty="0">
                <a:solidFill>
                  <a:srgbClr val="D4D4D4"/>
                </a:solidFill>
                <a:effectLst/>
                <a:latin typeface="Consolas" panose="020B0609020204030204" pitchFamily="49" charset="0"/>
              </a:rPr>
              <a:t>.</a:t>
            </a:r>
            <a:r>
              <a:rPr lang="es-AR" sz="1000" b="0" dirty="0">
                <a:solidFill>
                  <a:srgbClr val="9CDCFE"/>
                </a:solidFill>
                <a:effectLst/>
                <a:latin typeface="Consolas" panose="020B0609020204030204" pitchFamily="49" charset="0"/>
              </a:rPr>
              <a:t>ventana1</a:t>
            </a:r>
            <a:r>
              <a:rPr lang="es-AR" sz="1000" b="0" dirty="0">
                <a:solidFill>
                  <a:srgbClr val="D4D4D4"/>
                </a:solidFill>
                <a:effectLst/>
                <a:latin typeface="Consolas" panose="020B0609020204030204" pitchFamily="49" charset="0"/>
              </a:rPr>
              <a:t>.</a:t>
            </a:r>
            <a:r>
              <a:rPr lang="es-AR" sz="1000" b="0" dirty="0">
                <a:solidFill>
                  <a:srgbClr val="DCDCAA"/>
                </a:solidFill>
                <a:effectLst/>
                <a:latin typeface="Consolas" panose="020B0609020204030204" pitchFamily="49" charset="0"/>
              </a:rPr>
              <a:t>mainloop</a:t>
            </a:r>
            <a:r>
              <a:rPr lang="es-AR" sz="1000" b="0" dirty="0">
                <a:solidFill>
                  <a:srgbClr val="D4D4D4"/>
                </a:solidFill>
                <a:effectLst/>
                <a:latin typeface="Consolas" panose="020B0609020204030204" pitchFamily="49" charset="0"/>
              </a:rPr>
              <a:t>()</a:t>
            </a:r>
          </a:p>
        </p:txBody>
      </p:sp>
      <p:sp>
        <p:nvSpPr>
          <p:cNvPr id="15" name="CuadroTexto 14">
            <a:extLst>
              <a:ext uri="{FF2B5EF4-FFF2-40B4-BE49-F238E27FC236}">
                <a16:creationId xmlns:a16="http://schemas.microsoft.com/office/drawing/2014/main" id="{5C4760EA-2B18-8DC3-2409-B328F24AA1E4}"/>
              </a:ext>
            </a:extLst>
          </p:cNvPr>
          <p:cNvSpPr txBox="1"/>
          <p:nvPr/>
        </p:nvSpPr>
        <p:spPr>
          <a:xfrm>
            <a:off x="6830403" y="5210311"/>
            <a:ext cx="5132997" cy="1061829"/>
          </a:xfrm>
          <a:prstGeom prst="rect">
            <a:avLst/>
          </a:prstGeom>
          <a:solidFill>
            <a:schemeClr val="tx1">
              <a:lumMod val="85000"/>
              <a:lumOff val="15000"/>
            </a:schemeClr>
          </a:solidFill>
        </p:spPr>
        <p:txBody>
          <a:bodyPr wrap="square">
            <a:spAutoFit/>
          </a:bodyPr>
          <a:lstStyle/>
          <a:p>
            <a:r>
              <a:rPr lang="es-AR" sz="1050" b="0" dirty="0">
                <a:solidFill>
                  <a:srgbClr val="D4D4D4"/>
                </a:solidFill>
                <a:effectLst/>
                <a:latin typeface="Consolas" panose="020B0609020204030204" pitchFamily="49" charset="0"/>
              </a:rPr>
              <a:t>    </a:t>
            </a:r>
            <a:r>
              <a:rPr lang="es-AR" sz="1050" b="0" dirty="0" err="1">
                <a:solidFill>
                  <a:srgbClr val="569CD6"/>
                </a:solidFill>
                <a:effectLst/>
                <a:latin typeface="Consolas" panose="020B0609020204030204" pitchFamily="49" charset="0"/>
              </a:rPr>
              <a:t>def</a:t>
            </a:r>
            <a:r>
              <a:rPr lang="es-AR" sz="1050" b="0" dirty="0">
                <a:solidFill>
                  <a:srgbClr val="D4D4D4"/>
                </a:solidFill>
                <a:effectLst/>
                <a:latin typeface="Consolas" panose="020B0609020204030204" pitchFamily="49" charset="0"/>
              </a:rPr>
              <a:t> </a:t>
            </a:r>
            <a:r>
              <a:rPr lang="es-AR" sz="1050" b="0" dirty="0">
                <a:solidFill>
                  <a:srgbClr val="DCDCAA"/>
                </a:solidFill>
                <a:effectLst/>
                <a:latin typeface="Consolas" panose="020B0609020204030204" pitchFamily="49" charset="0"/>
              </a:rPr>
              <a:t>agregar</a:t>
            </a:r>
            <a:r>
              <a:rPr lang="es-AR" sz="1050" b="0" dirty="0">
                <a:solidFill>
                  <a:srgbClr val="D4D4D4"/>
                </a:solidFill>
                <a:effectLst/>
                <a:latin typeface="Consolas" panose="020B0609020204030204" pitchFamily="49" charset="0"/>
              </a:rPr>
              <a:t>(</a:t>
            </a:r>
            <a:r>
              <a:rPr lang="es-AR" sz="1050" b="0" dirty="0" err="1">
                <a:solidFill>
                  <a:srgbClr val="9CDCFE"/>
                </a:solidFill>
                <a:effectLst/>
                <a:latin typeface="Consolas" panose="020B0609020204030204" pitchFamily="49" charset="0"/>
              </a:rPr>
              <a:t>self</a:t>
            </a:r>
            <a:r>
              <a:rPr lang="es-AR" sz="1050" b="0" dirty="0">
                <a:solidFill>
                  <a:srgbClr val="D4D4D4"/>
                </a:solidFill>
                <a:effectLst/>
                <a:latin typeface="Consolas" panose="020B0609020204030204" pitchFamily="49" charset="0"/>
              </a:rPr>
              <a:t>):</a:t>
            </a:r>
          </a:p>
          <a:p>
            <a:r>
              <a:rPr lang="es-AR" sz="1050" b="0" dirty="0">
                <a:solidFill>
                  <a:srgbClr val="D4D4D4"/>
                </a:solidFill>
                <a:effectLst/>
                <a:latin typeface="Consolas" panose="020B0609020204030204" pitchFamily="49" charset="0"/>
              </a:rPr>
              <a:t>        </a:t>
            </a:r>
            <a:r>
              <a:rPr lang="es-AR" sz="1050" b="0" dirty="0">
                <a:solidFill>
                  <a:srgbClr val="9CDCFE"/>
                </a:solidFill>
                <a:effectLst/>
                <a:latin typeface="Consolas" panose="020B0609020204030204" pitchFamily="49" charset="0"/>
              </a:rPr>
              <a:t>datos</a:t>
            </a:r>
            <a:r>
              <a:rPr lang="es-AR" sz="1050" b="0" dirty="0">
                <a:solidFill>
                  <a:srgbClr val="D4D4D4"/>
                </a:solidFill>
                <a:effectLst/>
                <a:latin typeface="Consolas" panose="020B0609020204030204" pitchFamily="49" charset="0"/>
              </a:rPr>
              <a:t>=(</a:t>
            </a:r>
            <a:r>
              <a:rPr lang="es-AR" sz="1050" b="0" dirty="0" err="1">
                <a:solidFill>
                  <a:srgbClr val="9CDCFE"/>
                </a:solidFill>
                <a:effectLst/>
                <a:latin typeface="Consolas" panose="020B0609020204030204" pitchFamily="49" charset="0"/>
              </a:rPr>
              <a:t>self</a:t>
            </a:r>
            <a:r>
              <a:rPr lang="es-AR" sz="1050" b="0" dirty="0" err="1">
                <a:solidFill>
                  <a:srgbClr val="D4D4D4"/>
                </a:solidFill>
                <a:effectLst/>
                <a:latin typeface="Consolas" panose="020B0609020204030204" pitchFamily="49" charset="0"/>
              </a:rPr>
              <a:t>.</a:t>
            </a:r>
            <a:r>
              <a:rPr lang="es-AR" sz="1050" b="0" dirty="0" err="1">
                <a:solidFill>
                  <a:srgbClr val="9CDCFE"/>
                </a:solidFill>
                <a:effectLst/>
                <a:latin typeface="Consolas" panose="020B0609020204030204" pitchFamily="49" charset="0"/>
              </a:rPr>
              <a:t>descripcioncarga</a:t>
            </a:r>
            <a:r>
              <a:rPr lang="es-AR" sz="1050" b="0" dirty="0" err="1">
                <a:solidFill>
                  <a:srgbClr val="D4D4D4"/>
                </a:solidFill>
                <a:effectLst/>
                <a:latin typeface="Consolas" panose="020B0609020204030204" pitchFamily="49" charset="0"/>
              </a:rPr>
              <a:t>.</a:t>
            </a:r>
            <a:r>
              <a:rPr lang="es-AR" sz="1050" b="0" dirty="0" err="1">
                <a:solidFill>
                  <a:srgbClr val="DCDCAA"/>
                </a:solidFill>
                <a:effectLst/>
                <a:latin typeface="Consolas" panose="020B0609020204030204" pitchFamily="49" charset="0"/>
              </a:rPr>
              <a:t>get</a:t>
            </a:r>
            <a:r>
              <a:rPr lang="es-AR" sz="1050" b="0" dirty="0">
                <a:solidFill>
                  <a:srgbClr val="D4D4D4"/>
                </a:solidFill>
                <a:effectLst/>
                <a:latin typeface="Consolas" panose="020B0609020204030204" pitchFamily="49" charset="0"/>
              </a:rPr>
              <a:t>(), </a:t>
            </a:r>
            <a:r>
              <a:rPr lang="es-AR" sz="1050" b="0" dirty="0" err="1">
                <a:solidFill>
                  <a:srgbClr val="9CDCFE"/>
                </a:solidFill>
                <a:effectLst/>
                <a:latin typeface="Consolas" panose="020B0609020204030204" pitchFamily="49" charset="0"/>
              </a:rPr>
              <a:t>self</a:t>
            </a:r>
            <a:r>
              <a:rPr lang="es-AR" sz="1050" b="0" dirty="0" err="1">
                <a:solidFill>
                  <a:srgbClr val="D4D4D4"/>
                </a:solidFill>
                <a:effectLst/>
                <a:latin typeface="Consolas" panose="020B0609020204030204" pitchFamily="49" charset="0"/>
              </a:rPr>
              <a:t>.</a:t>
            </a:r>
            <a:r>
              <a:rPr lang="es-AR" sz="1050" b="0" dirty="0" err="1">
                <a:solidFill>
                  <a:srgbClr val="9CDCFE"/>
                </a:solidFill>
                <a:effectLst/>
                <a:latin typeface="Consolas" panose="020B0609020204030204" pitchFamily="49" charset="0"/>
              </a:rPr>
              <a:t>preciocarga</a:t>
            </a:r>
            <a:r>
              <a:rPr lang="es-AR" sz="1050" b="0" dirty="0" err="1">
                <a:solidFill>
                  <a:srgbClr val="D4D4D4"/>
                </a:solidFill>
                <a:effectLst/>
                <a:latin typeface="Consolas" panose="020B0609020204030204" pitchFamily="49" charset="0"/>
              </a:rPr>
              <a:t>.</a:t>
            </a:r>
            <a:r>
              <a:rPr lang="es-AR" sz="1050" b="0" dirty="0" err="1">
                <a:solidFill>
                  <a:srgbClr val="DCDCAA"/>
                </a:solidFill>
                <a:effectLst/>
                <a:latin typeface="Consolas" panose="020B0609020204030204" pitchFamily="49" charset="0"/>
              </a:rPr>
              <a:t>get</a:t>
            </a:r>
            <a:r>
              <a:rPr lang="es-AR" sz="1050" b="0" dirty="0">
                <a:solidFill>
                  <a:srgbClr val="D4D4D4"/>
                </a:solidFill>
                <a:effectLst/>
                <a:latin typeface="Consolas" panose="020B0609020204030204" pitchFamily="49" charset="0"/>
              </a:rPr>
              <a:t>())</a:t>
            </a:r>
          </a:p>
          <a:p>
            <a:r>
              <a:rPr lang="es-AR" sz="1050" b="0" dirty="0">
                <a:solidFill>
                  <a:srgbClr val="D4D4D4"/>
                </a:solidFill>
                <a:effectLst/>
                <a:latin typeface="Consolas" panose="020B0609020204030204" pitchFamily="49" charset="0"/>
              </a:rPr>
              <a:t>        </a:t>
            </a:r>
            <a:r>
              <a:rPr lang="es-AR" sz="1050" b="0" dirty="0">
                <a:solidFill>
                  <a:srgbClr val="9CDCFE"/>
                </a:solidFill>
                <a:effectLst/>
                <a:latin typeface="Consolas" panose="020B0609020204030204" pitchFamily="49" charset="0"/>
              </a:rPr>
              <a:t>self</a:t>
            </a:r>
            <a:r>
              <a:rPr lang="es-AR" sz="1050" b="0" dirty="0">
                <a:solidFill>
                  <a:srgbClr val="D4D4D4"/>
                </a:solidFill>
                <a:effectLst/>
                <a:latin typeface="Consolas" panose="020B0609020204030204" pitchFamily="49" charset="0"/>
              </a:rPr>
              <a:t>.</a:t>
            </a:r>
            <a:r>
              <a:rPr lang="es-AR" sz="1050" b="0" dirty="0">
                <a:solidFill>
                  <a:srgbClr val="9CDCFE"/>
                </a:solidFill>
                <a:effectLst/>
                <a:latin typeface="Consolas" panose="020B0609020204030204" pitchFamily="49" charset="0"/>
              </a:rPr>
              <a:t>articulo1</a:t>
            </a:r>
            <a:r>
              <a:rPr lang="es-AR" sz="1050" b="0" dirty="0">
                <a:solidFill>
                  <a:srgbClr val="D4D4D4"/>
                </a:solidFill>
                <a:effectLst/>
                <a:latin typeface="Consolas" panose="020B0609020204030204" pitchFamily="49" charset="0"/>
              </a:rPr>
              <a:t>.</a:t>
            </a:r>
            <a:r>
              <a:rPr lang="es-AR" sz="1050" b="0" dirty="0">
                <a:solidFill>
                  <a:srgbClr val="DCDCAA"/>
                </a:solidFill>
                <a:effectLst/>
                <a:latin typeface="Consolas" panose="020B0609020204030204" pitchFamily="49" charset="0"/>
              </a:rPr>
              <a:t>alta</a:t>
            </a:r>
            <a:r>
              <a:rPr lang="es-AR" sz="1050" b="0" dirty="0">
                <a:solidFill>
                  <a:srgbClr val="D4D4D4"/>
                </a:solidFill>
                <a:effectLst/>
                <a:latin typeface="Consolas" panose="020B0609020204030204" pitchFamily="49" charset="0"/>
              </a:rPr>
              <a:t>(</a:t>
            </a:r>
            <a:r>
              <a:rPr lang="es-AR" sz="1050" b="0" dirty="0">
                <a:solidFill>
                  <a:srgbClr val="9CDCFE"/>
                </a:solidFill>
                <a:effectLst/>
                <a:latin typeface="Consolas" panose="020B0609020204030204" pitchFamily="49" charset="0"/>
              </a:rPr>
              <a:t>datos</a:t>
            </a:r>
            <a:r>
              <a:rPr lang="es-AR" sz="1050" b="0" dirty="0">
                <a:solidFill>
                  <a:srgbClr val="D4D4D4"/>
                </a:solidFill>
                <a:effectLst/>
                <a:latin typeface="Consolas" panose="020B0609020204030204" pitchFamily="49" charset="0"/>
              </a:rPr>
              <a:t>)</a:t>
            </a:r>
          </a:p>
          <a:p>
            <a:r>
              <a:rPr lang="es-AR" sz="1050" b="0" dirty="0">
                <a:solidFill>
                  <a:srgbClr val="D4D4D4"/>
                </a:solidFill>
                <a:effectLst/>
                <a:latin typeface="Consolas" panose="020B0609020204030204" pitchFamily="49" charset="0"/>
              </a:rPr>
              <a:t>        </a:t>
            </a:r>
            <a:r>
              <a:rPr lang="es-AR" sz="1050" b="0" dirty="0" err="1">
                <a:solidFill>
                  <a:srgbClr val="4EC9B0"/>
                </a:solidFill>
                <a:effectLst/>
                <a:latin typeface="Consolas" panose="020B0609020204030204" pitchFamily="49" charset="0"/>
              </a:rPr>
              <a:t>mb</a:t>
            </a:r>
            <a:r>
              <a:rPr lang="es-AR" sz="1050" b="0" dirty="0" err="1">
                <a:solidFill>
                  <a:srgbClr val="D4D4D4"/>
                </a:solidFill>
                <a:effectLst/>
                <a:latin typeface="Consolas" panose="020B0609020204030204" pitchFamily="49" charset="0"/>
              </a:rPr>
              <a:t>.</a:t>
            </a:r>
            <a:r>
              <a:rPr lang="es-AR" sz="1050" b="0" dirty="0" err="1">
                <a:solidFill>
                  <a:srgbClr val="DCDCAA"/>
                </a:solidFill>
                <a:effectLst/>
                <a:latin typeface="Consolas" panose="020B0609020204030204" pitchFamily="49" charset="0"/>
              </a:rPr>
              <a:t>showinfo</a:t>
            </a:r>
            <a:r>
              <a:rPr lang="es-AR" sz="1050" b="0" dirty="0">
                <a:solidFill>
                  <a:srgbClr val="D4D4D4"/>
                </a:solidFill>
                <a:effectLst/>
                <a:latin typeface="Consolas" panose="020B0609020204030204" pitchFamily="49" charset="0"/>
              </a:rPr>
              <a:t>(</a:t>
            </a:r>
            <a:r>
              <a:rPr lang="es-AR" sz="1050" b="0" dirty="0">
                <a:solidFill>
                  <a:srgbClr val="CE9178"/>
                </a:solidFill>
                <a:effectLst/>
                <a:latin typeface="Consolas" panose="020B0609020204030204" pitchFamily="49" charset="0"/>
              </a:rPr>
              <a:t>"Información"</a:t>
            </a:r>
            <a:r>
              <a:rPr lang="es-AR" sz="1050" b="0" dirty="0">
                <a:solidFill>
                  <a:srgbClr val="D4D4D4"/>
                </a:solidFill>
                <a:effectLst/>
                <a:latin typeface="Consolas" panose="020B0609020204030204" pitchFamily="49" charset="0"/>
              </a:rPr>
              <a:t>, </a:t>
            </a:r>
            <a:r>
              <a:rPr lang="es-AR" sz="1050" b="0" dirty="0">
                <a:solidFill>
                  <a:srgbClr val="CE9178"/>
                </a:solidFill>
                <a:effectLst/>
                <a:latin typeface="Consolas" panose="020B0609020204030204" pitchFamily="49" charset="0"/>
              </a:rPr>
              <a:t>"Los datos fueron cargados"</a:t>
            </a:r>
            <a:r>
              <a:rPr lang="es-AR" sz="1050" b="0" dirty="0">
                <a:solidFill>
                  <a:srgbClr val="D4D4D4"/>
                </a:solidFill>
                <a:effectLst/>
                <a:latin typeface="Consolas" panose="020B0609020204030204" pitchFamily="49" charset="0"/>
              </a:rPr>
              <a:t>)</a:t>
            </a:r>
          </a:p>
          <a:p>
            <a:r>
              <a:rPr lang="es-AR" sz="1050" b="0" dirty="0">
                <a:solidFill>
                  <a:srgbClr val="D4D4D4"/>
                </a:solidFill>
                <a:effectLst/>
                <a:latin typeface="Consolas" panose="020B0609020204030204" pitchFamily="49" charset="0"/>
              </a:rPr>
              <a:t>        </a:t>
            </a:r>
            <a:r>
              <a:rPr lang="es-AR" sz="1050" b="0" dirty="0" err="1">
                <a:solidFill>
                  <a:srgbClr val="9CDCFE"/>
                </a:solidFill>
                <a:effectLst/>
                <a:latin typeface="Consolas" panose="020B0609020204030204" pitchFamily="49" charset="0"/>
              </a:rPr>
              <a:t>self</a:t>
            </a:r>
            <a:r>
              <a:rPr lang="es-AR" sz="1050" b="0" dirty="0" err="1">
                <a:solidFill>
                  <a:srgbClr val="D4D4D4"/>
                </a:solidFill>
                <a:effectLst/>
                <a:latin typeface="Consolas" panose="020B0609020204030204" pitchFamily="49" charset="0"/>
              </a:rPr>
              <a:t>.</a:t>
            </a:r>
            <a:r>
              <a:rPr lang="es-AR" sz="1050" b="0" dirty="0" err="1">
                <a:solidFill>
                  <a:srgbClr val="9CDCFE"/>
                </a:solidFill>
                <a:effectLst/>
                <a:latin typeface="Consolas" panose="020B0609020204030204" pitchFamily="49" charset="0"/>
              </a:rPr>
              <a:t>descripcioncarga</a:t>
            </a:r>
            <a:r>
              <a:rPr lang="es-AR" sz="1050" b="0" dirty="0" err="1">
                <a:solidFill>
                  <a:srgbClr val="D4D4D4"/>
                </a:solidFill>
                <a:effectLst/>
                <a:latin typeface="Consolas" panose="020B0609020204030204" pitchFamily="49" charset="0"/>
              </a:rPr>
              <a:t>.</a:t>
            </a:r>
            <a:r>
              <a:rPr lang="es-AR" sz="1050" b="0" dirty="0" err="1">
                <a:solidFill>
                  <a:srgbClr val="DCDCAA"/>
                </a:solidFill>
                <a:effectLst/>
                <a:latin typeface="Consolas" panose="020B0609020204030204" pitchFamily="49" charset="0"/>
              </a:rPr>
              <a:t>set</a:t>
            </a:r>
            <a:r>
              <a:rPr lang="es-AR" sz="1050" b="0" dirty="0">
                <a:solidFill>
                  <a:srgbClr val="D4D4D4"/>
                </a:solidFill>
                <a:effectLst/>
                <a:latin typeface="Consolas" panose="020B0609020204030204" pitchFamily="49" charset="0"/>
              </a:rPr>
              <a:t>(</a:t>
            </a:r>
            <a:r>
              <a:rPr lang="es-AR" sz="1050" b="0" dirty="0">
                <a:solidFill>
                  <a:srgbClr val="CE9178"/>
                </a:solidFill>
                <a:effectLst/>
                <a:latin typeface="Consolas" panose="020B0609020204030204" pitchFamily="49" charset="0"/>
              </a:rPr>
              <a:t>""</a:t>
            </a:r>
            <a:r>
              <a:rPr lang="es-AR" sz="1050" b="0" dirty="0">
                <a:solidFill>
                  <a:srgbClr val="D4D4D4"/>
                </a:solidFill>
                <a:effectLst/>
                <a:latin typeface="Consolas" panose="020B0609020204030204" pitchFamily="49" charset="0"/>
              </a:rPr>
              <a:t>)</a:t>
            </a:r>
          </a:p>
          <a:p>
            <a:r>
              <a:rPr lang="es-AR" sz="1050" b="0" dirty="0">
                <a:solidFill>
                  <a:srgbClr val="D4D4D4"/>
                </a:solidFill>
                <a:effectLst/>
                <a:latin typeface="Consolas" panose="020B0609020204030204" pitchFamily="49" charset="0"/>
              </a:rPr>
              <a:t>        </a:t>
            </a:r>
            <a:r>
              <a:rPr lang="es-AR" sz="1050" b="0" dirty="0" err="1">
                <a:solidFill>
                  <a:srgbClr val="9CDCFE"/>
                </a:solidFill>
                <a:effectLst/>
                <a:latin typeface="Consolas" panose="020B0609020204030204" pitchFamily="49" charset="0"/>
              </a:rPr>
              <a:t>self</a:t>
            </a:r>
            <a:r>
              <a:rPr lang="es-AR" sz="1050" b="0" dirty="0" err="1">
                <a:solidFill>
                  <a:srgbClr val="D4D4D4"/>
                </a:solidFill>
                <a:effectLst/>
                <a:latin typeface="Consolas" panose="020B0609020204030204" pitchFamily="49" charset="0"/>
              </a:rPr>
              <a:t>.</a:t>
            </a:r>
            <a:r>
              <a:rPr lang="es-AR" sz="1050" b="0" dirty="0" err="1">
                <a:solidFill>
                  <a:srgbClr val="9CDCFE"/>
                </a:solidFill>
                <a:effectLst/>
                <a:latin typeface="Consolas" panose="020B0609020204030204" pitchFamily="49" charset="0"/>
              </a:rPr>
              <a:t>preciocarga</a:t>
            </a:r>
            <a:r>
              <a:rPr lang="es-AR" sz="1050" b="0" dirty="0" err="1">
                <a:solidFill>
                  <a:srgbClr val="D4D4D4"/>
                </a:solidFill>
                <a:effectLst/>
                <a:latin typeface="Consolas" panose="020B0609020204030204" pitchFamily="49" charset="0"/>
              </a:rPr>
              <a:t>.</a:t>
            </a:r>
            <a:r>
              <a:rPr lang="es-AR" sz="1050" b="0" dirty="0" err="1">
                <a:solidFill>
                  <a:srgbClr val="DCDCAA"/>
                </a:solidFill>
                <a:effectLst/>
                <a:latin typeface="Consolas" panose="020B0609020204030204" pitchFamily="49" charset="0"/>
              </a:rPr>
              <a:t>set</a:t>
            </a:r>
            <a:r>
              <a:rPr lang="es-AR" sz="1050" b="0" dirty="0">
                <a:solidFill>
                  <a:srgbClr val="D4D4D4"/>
                </a:solidFill>
                <a:effectLst/>
                <a:latin typeface="Consolas" panose="020B0609020204030204" pitchFamily="49" charset="0"/>
              </a:rPr>
              <a:t>(</a:t>
            </a:r>
            <a:r>
              <a:rPr lang="es-AR" sz="1050" b="0" dirty="0">
                <a:solidFill>
                  <a:srgbClr val="CE9178"/>
                </a:solidFill>
                <a:effectLst/>
                <a:latin typeface="Consolas" panose="020B0609020204030204" pitchFamily="49" charset="0"/>
              </a:rPr>
              <a:t>""</a:t>
            </a:r>
            <a:r>
              <a:rPr lang="es-AR" sz="1050" b="0" dirty="0">
                <a:solidFill>
                  <a:srgbClr val="D4D4D4"/>
                </a:solidFill>
                <a:effectLst/>
                <a:latin typeface="Consolas" panose="020B0609020204030204" pitchFamily="49" charset="0"/>
              </a:rPr>
              <a:t>)</a:t>
            </a:r>
          </a:p>
        </p:txBody>
      </p:sp>
    </p:spTree>
    <p:extLst>
      <p:ext uri="{BB962C8B-B14F-4D97-AF65-F5344CB8AC3E}">
        <p14:creationId xmlns:p14="http://schemas.microsoft.com/office/powerpoint/2010/main" val="76575485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Marcador de posición de imagen 41" descr="Patrón de fondo">
            <a:extLst>
              <a:ext uri="{FF2B5EF4-FFF2-40B4-BE49-F238E27FC236}">
                <a16:creationId xmlns:a16="http://schemas.microsoft.com/office/drawing/2014/main" id="{3138D68F-8D0D-1D2C-5657-DFBC07A58674}"/>
              </a:ext>
            </a:extLst>
          </p:cNvPr>
          <p:cNvPicPr>
            <a:picLocks noGrp="1" noChangeAspect="1"/>
          </p:cNvPicPr>
          <p:nvPr>
            <p:ph type="pic" idx="11"/>
          </p:nvPr>
        </p:nvPicPr>
        <p:blipFill>
          <a:blip r:embed="rId2">
            <a:extLst>
              <a:ext uri="{28A0092B-C50C-407E-A947-70E740481C1C}">
                <a14:useLocalDpi xmlns:a14="http://schemas.microsoft.com/office/drawing/2010/main" val="0"/>
              </a:ext>
            </a:extLst>
          </a:blip>
          <a:srcRect t="744" b="744"/>
          <a:stretch>
            <a:fillRect/>
          </a:stretch>
        </p:blipFill>
        <p:spPr/>
      </p:pic>
      <p:sp>
        <p:nvSpPr>
          <p:cNvPr id="3" name="CuadroTexto 2">
            <a:extLst>
              <a:ext uri="{FF2B5EF4-FFF2-40B4-BE49-F238E27FC236}">
                <a16:creationId xmlns:a16="http://schemas.microsoft.com/office/drawing/2014/main" id="{0EFF6845-D5E6-7F46-B998-02CCABC4A302}"/>
              </a:ext>
            </a:extLst>
          </p:cNvPr>
          <p:cNvSpPr txBox="1"/>
          <p:nvPr/>
        </p:nvSpPr>
        <p:spPr>
          <a:xfrm>
            <a:off x="240632" y="352054"/>
            <a:ext cx="6096000" cy="523220"/>
          </a:xfrm>
          <a:prstGeom prst="rect">
            <a:avLst/>
          </a:prstGeom>
          <a:noFill/>
        </p:spPr>
        <p:txBody>
          <a:bodyPr wrap="square">
            <a:spAutoFit/>
          </a:bodyPr>
          <a:lstStyle/>
          <a:p>
            <a:pPr algn="l"/>
            <a:r>
              <a:rPr lang="es-AR" sz="2800" b="0" i="0" dirty="0">
                <a:solidFill>
                  <a:srgbClr val="444444"/>
                </a:solidFill>
                <a:effectLst/>
                <a:latin typeface="-apple-system"/>
              </a:rPr>
              <a:t>Python GUI &amp; </a:t>
            </a:r>
            <a:r>
              <a:rPr lang="es-AR" sz="2800" b="0" i="0" dirty="0" err="1">
                <a:solidFill>
                  <a:srgbClr val="444444"/>
                </a:solidFill>
                <a:effectLst/>
                <a:latin typeface="-apple-system"/>
              </a:rPr>
              <a:t>DataBase</a:t>
            </a:r>
            <a:r>
              <a:rPr lang="es-AR" sz="2800" b="0" i="0" dirty="0">
                <a:solidFill>
                  <a:srgbClr val="444444"/>
                </a:solidFill>
                <a:effectLst/>
                <a:latin typeface="-apple-system"/>
              </a:rPr>
              <a:t> SQLite</a:t>
            </a:r>
          </a:p>
        </p:txBody>
      </p:sp>
      <p:pic>
        <p:nvPicPr>
          <p:cNvPr id="43" name="Imagen 42">
            <a:extLst>
              <a:ext uri="{FF2B5EF4-FFF2-40B4-BE49-F238E27FC236}">
                <a16:creationId xmlns:a16="http://schemas.microsoft.com/office/drawing/2014/main" id="{C5CE6FA1-B73B-F32C-6A21-B8DF0A32BA64}"/>
              </a:ext>
            </a:extLst>
          </p:cNvPr>
          <p:cNvPicPr>
            <a:picLocks noChangeAspect="1"/>
          </p:cNvPicPr>
          <p:nvPr/>
        </p:nvPicPr>
        <p:blipFill>
          <a:blip r:embed="rId3"/>
          <a:stretch>
            <a:fillRect/>
          </a:stretch>
        </p:blipFill>
        <p:spPr>
          <a:xfrm>
            <a:off x="11089106" y="6413477"/>
            <a:ext cx="914400" cy="254336"/>
          </a:xfrm>
          <a:prstGeom prst="rect">
            <a:avLst/>
          </a:prstGeom>
        </p:spPr>
      </p:pic>
      <p:sp>
        <p:nvSpPr>
          <p:cNvPr id="4" name="CuadroTexto 3">
            <a:extLst>
              <a:ext uri="{FF2B5EF4-FFF2-40B4-BE49-F238E27FC236}">
                <a16:creationId xmlns:a16="http://schemas.microsoft.com/office/drawing/2014/main" id="{7720C4D7-1929-0A8F-A320-A63525A82FB1}"/>
              </a:ext>
            </a:extLst>
          </p:cNvPr>
          <p:cNvSpPr txBox="1"/>
          <p:nvPr/>
        </p:nvSpPr>
        <p:spPr>
          <a:xfrm>
            <a:off x="530917" y="1077362"/>
            <a:ext cx="6197600" cy="4524315"/>
          </a:xfrm>
          <a:prstGeom prst="rect">
            <a:avLst/>
          </a:prstGeom>
          <a:noFill/>
        </p:spPr>
        <p:txBody>
          <a:bodyPr wrap="square">
            <a:spAutoFit/>
          </a:bodyPr>
          <a:lstStyle/>
          <a:p>
            <a:r>
              <a:rPr lang="es-MX" sz="1200" dirty="0"/>
              <a:t>La clase visual la hemos llamado '</a:t>
            </a:r>
            <a:r>
              <a:rPr lang="es-MX" sz="1200" dirty="0" err="1"/>
              <a:t>FormularioArticulos</a:t>
            </a:r>
            <a:r>
              <a:rPr lang="es-MX" sz="1200" dirty="0"/>
              <a:t>' y en el método __</a:t>
            </a:r>
            <a:r>
              <a:rPr lang="es-MX" sz="1200" dirty="0" err="1"/>
              <a:t>init</a:t>
            </a:r>
            <a:r>
              <a:rPr lang="es-MX" sz="1200" dirty="0"/>
              <a:t>__ creamos un objeto de la clase '</a:t>
            </a:r>
            <a:r>
              <a:rPr lang="es-MX" sz="1200" dirty="0" err="1"/>
              <a:t>Articulos</a:t>
            </a:r>
            <a:r>
              <a:rPr lang="es-MX" sz="1200" dirty="0"/>
              <a:t>' que se encuentra en el otro módulo:</a:t>
            </a:r>
          </a:p>
          <a:p>
            <a:endParaRPr lang="es-MX" sz="1200" dirty="0">
              <a:solidFill>
                <a:srgbClr val="3A8995"/>
              </a:solidFill>
            </a:endParaRPr>
          </a:p>
          <a:p>
            <a:endParaRPr lang="es-MX" sz="1200" dirty="0">
              <a:solidFill>
                <a:srgbClr val="3A8995"/>
              </a:solidFill>
            </a:endParaRPr>
          </a:p>
          <a:p>
            <a:endParaRPr lang="es-MX" sz="1200" dirty="0">
              <a:solidFill>
                <a:srgbClr val="3A8995"/>
              </a:solidFill>
            </a:endParaRPr>
          </a:p>
          <a:p>
            <a:endParaRPr lang="es-MX" sz="1200" dirty="0">
              <a:solidFill>
                <a:srgbClr val="3A8995"/>
              </a:solidFill>
            </a:endParaRPr>
          </a:p>
          <a:p>
            <a:endParaRPr lang="es-MX" sz="1200" dirty="0">
              <a:solidFill>
                <a:srgbClr val="3A8995"/>
              </a:solidFill>
            </a:endParaRPr>
          </a:p>
          <a:p>
            <a:r>
              <a:rPr lang="es-MX" sz="1200" dirty="0"/>
              <a:t>También en el método __</a:t>
            </a:r>
            <a:r>
              <a:rPr lang="es-MX" sz="1200" dirty="0" err="1"/>
              <a:t>init</a:t>
            </a:r>
            <a:r>
              <a:rPr lang="es-MX" sz="1200" dirty="0"/>
              <a:t>__ llamamos a una serie de métodos para crear cada una de las páginas del objeto de la clase 'Notebook’:</a:t>
            </a:r>
          </a:p>
          <a:p>
            <a:endParaRPr lang="es-MX" sz="1200" dirty="0"/>
          </a:p>
          <a:p>
            <a:endParaRPr lang="es-MX" sz="1200" dirty="0"/>
          </a:p>
          <a:p>
            <a:endParaRPr lang="es-MX" sz="1200" dirty="0"/>
          </a:p>
          <a:p>
            <a:endParaRPr lang="es-MX" sz="1200" dirty="0"/>
          </a:p>
          <a:p>
            <a:endParaRPr lang="es-MX" sz="1200" dirty="0"/>
          </a:p>
          <a:p>
            <a:endParaRPr lang="es-MX" sz="1200" dirty="0"/>
          </a:p>
          <a:p>
            <a:endParaRPr lang="es-MX" sz="1200" dirty="0"/>
          </a:p>
          <a:p>
            <a:endParaRPr lang="es-MX" sz="1200" dirty="0"/>
          </a:p>
          <a:p>
            <a:endParaRPr lang="es-MX" sz="1200" dirty="0"/>
          </a:p>
          <a:p>
            <a:endParaRPr lang="es-MX" sz="1200" dirty="0"/>
          </a:p>
          <a:p>
            <a:endParaRPr lang="es-MX" sz="1200" dirty="0"/>
          </a:p>
          <a:p>
            <a:endParaRPr lang="es-MX" sz="1200" dirty="0"/>
          </a:p>
          <a:p>
            <a:r>
              <a:rPr lang="es-MX" sz="1200" dirty="0"/>
              <a:t>Cuando desde la pestaña "Carga de artículos" se presiona el botón "Confirmar" lo primero que hacemos es crear una tupla con los dos datos ingresados en los controles "</a:t>
            </a:r>
            <a:r>
              <a:rPr lang="es-MX" sz="1200" dirty="0" err="1"/>
              <a:t>Entry</a:t>
            </a:r>
            <a:r>
              <a:rPr lang="es-MX" sz="1200" dirty="0"/>
              <a:t>":</a:t>
            </a:r>
          </a:p>
        </p:txBody>
      </p:sp>
      <p:pic>
        <p:nvPicPr>
          <p:cNvPr id="2" name="Picture 2" descr="insert SQLite python">
            <a:extLst>
              <a:ext uri="{FF2B5EF4-FFF2-40B4-BE49-F238E27FC236}">
                <a16:creationId xmlns:a16="http://schemas.microsoft.com/office/drawing/2014/main" id="{E1A83C1F-93B2-7982-0EBB-F064034E879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65397" y="875274"/>
            <a:ext cx="2121463" cy="205440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select SQLite python">
            <a:extLst>
              <a:ext uri="{FF2B5EF4-FFF2-40B4-BE49-F238E27FC236}">
                <a16:creationId xmlns:a16="http://schemas.microsoft.com/office/drawing/2014/main" id="{38787CC8-9874-E4CB-5EDE-73E2D4EF6EF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65397" y="3105472"/>
            <a:ext cx="2140416" cy="202191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insert SQLite python">
            <a:extLst>
              <a:ext uri="{FF2B5EF4-FFF2-40B4-BE49-F238E27FC236}">
                <a16:creationId xmlns:a16="http://schemas.microsoft.com/office/drawing/2014/main" id="{7094849D-33D2-0711-33E8-CB1824683BA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38796" y="860062"/>
            <a:ext cx="2121462" cy="2054404"/>
          </a:xfrm>
          <a:prstGeom prst="rect">
            <a:avLst/>
          </a:prstGeom>
          <a:noFill/>
          <a:ln>
            <a:solidFill>
              <a:schemeClr val="accent2"/>
            </a:solidFill>
          </a:ln>
          <a:extLst>
            <a:ext uri="{909E8E84-426E-40DD-AFC4-6F175D3DCCD1}">
              <a14:hiddenFill xmlns:a14="http://schemas.microsoft.com/office/drawing/2010/main">
                <a:solidFill>
                  <a:srgbClr val="FFFFFF"/>
                </a:solidFill>
              </a14:hiddenFill>
            </a:ext>
          </a:extLst>
        </p:spPr>
      </p:pic>
      <p:pic>
        <p:nvPicPr>
          <p:cNvPr id="8" name="Imagen 7">
            <a:extLst>
              <a:ext uri="{FF2B5EF4-FFF2-40B4-BE49-F238E27FC236}">
                <a16:creationId xmlns:a16="http://schemas.microsoft.com/office/drawing/2014/main" id="{139AC9D8-C2E5-72C0-679D-076754DF3B6C}"/>
              </a:ext>
            </a:extLst>
          </p:cNvPr>
          <p:cNvPicPr>
            <a:picLocks noChangeAspect="1"/>
          </p:cNvPicPr>
          <p:nvPr/>
        </p:nvPicPr>
        <p:blipFill>
          <a:blip r:embed="rId7"/>
          <a:stretch>
            <a:fillRect/>
          </a:stretch>
        </p:blipFill>
        <p:spPr>
          <a:xfrm>
            <a:off x="7527643" y="3284970"/>
            <a:ext cx="1932615" cy="650933"/>
          </a:xfrm>
          <a:prstGeom prst="rect">
            <a:avLst/>
          </a:prstGeom>
        </p:spPr>
      </p:pic>
      <p:sp>
        <p:nvSpPr>
          <p:cNvPr id="10" name="CuadroTexto 9">
            <a:extLst>
              <a:ext uri="{FF2B5EF4-FFF2-40B4-BE49-F238E27FC236}">
                <a16:creationId xmlns:a16="http://schemas.microsoft.com/office/drawing/2014/main" id="{99314139-5EFE-A7E0-91F0-003EBF8F551C}"/>
              </a:ext>
            </a:extLst>
          </p:cNvPr>
          <p:cNvSpPr txBox="1"/>
          <p:nvPr/>
        </p:nvSpPr>
        <p:spPr>
          <a:xfrm>
            <a:off x="581717" y="1619196"/>
            <a:ext cx="6096000" cy="577081"/>
          </a:xfrm>
          <a:prstGeom prst="rect">
            <a:avLst/>
          </a:prstGeom>
          <a:solidFill>
            <a:schemeClr val="tx1">
              <a:lumMod val="85000"/>
              <a:lumOff val="15000"/>
            </a:schemeClr>
          </a:solidFill>
        </p:spPr>
        <p:txBody>
          <a:bodyPr wrap="square">
            <a:spAutoFit/>
          </a:bodyPr>
          <a:lstStyle/>
          <a:p>
            <a:r>
              <a:rPr lang="es-AR" sz="1050" b="0" dirty="0" err="1">
                <a:solidFill>
                  <a:srgbClr val="569CD6"/>
                </a:solidFill>
                <a:effectLst/>
                <a:latin typeface="Consolas" panose="020B0609020204030204" pitchFamily="49" charset="0"/>
              </a:rPr>
              <a:t>class</a:t>
            </a:r>
            <a:r>
              <a:rPr lang="es-AR" sz="1050" b="0" dirty="0">
                <a:solidFill>
                  <a:srgbClr val="D4D4D4"/>
                </a:solidFill>
                <a:effectLst/>
                <a:latin typeface="Consolas" panose="020B0609020204030204" pitchFamily="49" charset="0"/>
              </a:rPr>
              <a:t> </a:t>
            </a:r>
            <a:r>
              <a:rPr lang="es-AR" sz="1050" b="0" dirty="0" err="1">
                <a:solidFill>
                  <a:srgbClr val="4EC9B0"/>
                </a:solidFill>
                <a:effectLst/>
                <a:latin typeface="Consolas" panose="020B0609020204030204" pitchFamily="49" charset="0"/>
              </a:rPr>
              <a:t>FormularioArticulos</a:t>
            </a:r>
            <a:r>
              <a:rPr lang="es-AR" sz="1050" b="0" dirty="0">
                <a:solidFill>
                  <a:srgbClr val="D4D4D4"/>
                </a:solidFill>
                <a:effectLst/>
                <a:latin typeface="Consolas" panose="020B0609020204030204" pitchFamily="49" charset="0"/>
              </a:rPr>
              <a:t>:</a:t>
            </a:r>
          </a:p>
          <a:p>
            <a:r>
              <a:rPr lang="es-AR" sz="1050" b="0" dirty="0">
                <a:solidFill>
                  <a:srgbClr val="D4D4D4"/>
                </a:solidFill>
                <a:effectLst/>
                <a:latin typeface="Consolas" panose="020B0609020204030204" pitchFamily="49" charset="0"/>
              </a:rPr>
              <a:t>    </a:t>
            </a:r>
            <a:r>
              <a:rPr lang="es-AR" sz="1050" b="0" dirty="0" err="1">
                <a:solidFill>
                  <a:srgbClr val="569CD6"/>
                </a:solidFill>
                <a:effectLst/>
                <a:latin typeface="Consolas" panose="020B0609020204030204" pitchFamily="49" charset="0"/>
              </a:rPr>
              <a:t>def</a:t>
            </a:r>
            <a:r>
              <a:rPr lang="es-AR" sz="1050" b="0" dirty="0">
                <a:solidFill>
                  <a:srgbClr val="D4D4D4"/>
                </a:solidFill>
                <a:effectLst/>
                <a:latin typeface="Consolas" panose="020B0609020204030204" pitchFamily="49" charset="0"/>
              </a:rPr>
              <a:t> </a:t>
            </a:r>
            <a:r>
              <a:rPr lang="es-AR" sz="1050" b="0" dirty="0">
                <a:solidFill>
                  <a:srgbClr val="DCDCAA"/>
                </a:solidFill>
                <a:effectLst/>
                <a:latin typeface="Consolas" panose="020B0609020204030204" pitchFamily="49" charset="0"/>
              </a:rPr>
              <a:t>__</a:t>
            </a:r>
            <a:r>
              <a:rPr lang="es-AR" sz="1050" b="0" dirty="0" err="1">
                <a:solidFill>
                  <a:srgbClr val="DCDCAA"/>
                </a:solidFill>
                <a:effectLst/>
                <a:latin typeface="Consolas" panose="020B0609020204030204" pitchFamily="49" charset="0"/>
              </a:rPr>
              <a:t>init</a:t>
            </a:r>
            <a:r>
              <a:rPr lang="es-AR" sz="1050" b="0" dirty="0">
                <a:solidFill>
                  <a:srgbClr val="DCDCAA"/>
                </a:solidFill>
                <a:effectLst/>
                <a:latin typeface="Consolas" panose="020B0609020204030204" pitchFamily="49" charset="0"/>
              </a:rPr>
              <a:t>__</a:t>
            </a:r>
            <a:r>
              <a:rPr lang="es-AR" sz="1050" b="0" dirty="0">
                <a:solidFill>
                  <a:srgbClr val="D4D4D4"/>
                </a:solidFill>
                <a:effectLst/>
                <a:latin typeface="Consolas" panose="020B0609020204030204" pitchFamily="49" charset="0"/>
              </a:rPr>
              <a:t>(</a:t>
            </a:r>
            <a:r>
              <a:rPr lang="es-AR" sz="1050" b="0" dirty="0" err="1">
                <a:solidFill>
                  <a:srgbClr val="9CDCFE"/>
                </a:solidFill>
                <a:effectLst/>
                <a:latin typeface="Consolas" panose="020B0609020204030204" pitchFamily="49" charset="0"/>
              </a:rPr>
              <a:t>self</a:t>
            </a:r>
            <a:r>
              <a:rPr lang="es-AR" sz="1050" b="0" dirty="0">
                <a:solidFill>
                  <a:srgbClr val="D4D4D4"/>
                </a:solidFill>
                <a:effectLst/>
                <a:latin typeface="Consolas" panose="020B0609020204030204" pitchFamily="49" charset="0"/>
              </a:rPr>
              <a:t>):</a:t>
            </a:r>
          </a:p>
          <a:p>
            <a:r>
              <a:rPr lang="es-AR" sz="1050" b="0" dirty="0">
                <a:solidFill>
                  <a:srgbClr val="D4D4D4"/>
                </a:solidFill>
                <a:effectLst/>
                <a:latin typeface="Consolas" panose="020B0609020204030204" pitchFamily="49" charset="0"/>
              </a:rPr>
              <a:t>        </a:t>
            </a:r>
            <a:r>
              <a:rPr lang="es-AR" sz="1050" b="0" dirty="0">
                <a:solidFill>
                  <a:srgbClr val="9CDCFE"/>
                </a:solidFill>
                <a:effectLst/>
                <a:latin typeface="Consolas" panose="020B0609020204030204" pitchFamily="49" charset="0"/>
              </a:rPr>
              <a:t>self</a:t>
            </a:r>
            <a:r>
              <a:rPr lang="es-AR" sz="1050" b="0" dirty="0">
                <a:solidFill>
                  <a:srgbClr val="D4D4D4"/>
                </a:solidFill>
                <a:effectLst/>
                <a:latin typeface="Consolas" panose="020B0609020204030204" pitchFamily="49" charset="0"/>
              </a:rPr>
              <a:t>.</a:t>
            </a:r>
            <a:r>
              <a:rPr lang="es-AR" sz="1050" b="0" dirty="0">
                <a:solidFill>
                  <a:srgbClr val="9CDCFE"/>
                </a:solidFill>
                <a:effectLst/>
                <a:latin typeface="Consolas" panose="020B0609020204030204" pitchFamily="49" charset="0"/>
              </a:rPr>
              <a:t>articulo1</a:t>
            </a:r>
            <a:r>
              <a:rPr lang="es-AR" sz="1050" b="0" dirty="0">
                <a:solidFill>
                  <a:srgbClr val="D4D4D4"/>
                </a:solidFill>
                <a:effectLst/>
                <a:latin typeface="Consolas" panose="020B0609020204030204" pitchFamily="49" charset="0"/>
              </a:rPr>
              <a:t>=</a:t>
            </a:r>
            <a:r>
              <a:rPr lang="es-AR" sz="1050" b="0" dirty="0" err="1">
                <a:solidFill>
                  <a:srgbClr val="4EC9B0"/>
                </a:solidFill>
                <a:effectLst/>
                <a:latin typeface="Consolas" panose="020B0609020204030204" pitchFamily="49" charset="0"/>
              </a:rPr>
              <a:t>articulos</a:t>
            </a:r>
            <a:r>
              <a:rPr lang="es-AR" sz="1050" b="0" dirty="0" err="1">
                <a:solidFill>
                  <a:srgbClr val="D4D4D4"/>
                </a:solidFill>
                <a:effectLst/>
                <a:latin typeface="Consolas" panose="020B0609020204030204" pitchFamily="49" charset="0"/>
              </a:rPr>
              <a:t>.</a:t>
            </a:r>
            <a:r>
              <a:rPr lang="es-AR" sz="1050" b="0" dirty="0" err="1">
                <a:solidFill>
                  <a:srgbClr val="4EC9B0"/>
                </a:solidFill>
                <a:effectLst/>
                <a:latin typeface="Consolas" panose="020B0609020204030204" pitchFamily="49" charset="0"/>
              </a:rPr>
              <a:t>Articulos</a:t>
            </a:r>
            <a:r>
              <a:rPr lang="es-AR" sz="1050" b="0" dirty="0">
                <a:solidFill>
                  <a:srgbClr val="D4D4D4"/>
                </a:solidFill>
                <a:effectLst/>
                <a:latin typeface="Consolas" panose="020B0609020204030204" pitchFamily="49" charset="0"/>
              </a:rPr>
              <a:t>()</a:t>
            </a:r>
          </a:p>
        </p:txBody>
      </p:sp>
      <p:sp>
        <p:nvSpPr>
          <p:cNvPr id="12" name="CuadroTexto 11">
            <a:extLst>
              <a:ext uri="{FF2B5EF4-FFF2-40B4-BE49-F238E27FC236}">
                <a16:creationId xmlns:a16="http://schemas.microsoft.com/office/drawing/2014/main" id="{670509F8-79FF-E260-6A0B-39D746948377}"/>
              </a:ext>
            </a:extLst>
          </p:cNvPr>
          <p:cNvSpPr txBox="1"/>
          <p:nvPr/>
        </p:nvSpPr>
        <p:spPr>
          <a:xfrm>
            <a:off x="616475" y="2953564"/>
            <a:ext cx="6096000" cy="1708160"/>
          </a:xfrm>
          <a:prstGeom prst="rect">
            <a:avLst/>
          </a:prstGeom>
          <a:solidFill>
            <a:schemeClr val="tx1">
              <a:lumMod val="85000"/>
              <a:lumOff val="15000"/>
            </a:schemeClr>
          </a:solidFill>
        </p:spPr>
        <p:txBody>
          <a:bodyPr wrap="square">
            <a:spAutoFit/>
          </a:bodyPr>
          <a:lstStyle/>
          <a:p>
            <a:r>
              <a:rPr lang="es-AR" sz="1050" b="0" dirty="0">
                <a:solidFill>
                  <a:srgbClr val="D4D4D4"/>
                </a:solidFill>
                <a:effectLst/>
                <a:latin typeface="Consolas" panose="020B0609020204030204" pitchFamily="49" charset="0"/>
              </a:rPr>
              <a:t>        </a:t>
            </a:r>
            <a:r>
              <a:rPr lang="es-AR" sz="1050" b="0" dirty="0">
                <a:solidFill>
                  <a:srgbClr val="9CDCFE"/>
                </a:solidFill>
                <a:effectLst/>
                <a:latin typeface="Consolas" panose="020B0609020204030204" pitchFamily="49" charset="0"/>
              </a:rPr>
              <a:t>self</a:t>
            </a:r>
            <a:r>
              <a:rPr lang="es-AR" sz="1050" b="0" dirty="0">
                <a:solidFill>
                  <a:srgbClr val="D4D4D4"/>
                </a:solidFill>
                <a:effectLst/>
                <a:latin typeface="Consolas" panose="020B0609020204030204" pitchFamily="49" charset="0"/>
              </a:rPr>
              <a:t>.</a:t>
            </a:r>
            <a:r>
              <a:rPr lang="es-AR" sz="1050" b="0" dirty="0">
                <a:solidFill>
                  <a:srgbClr val="9CDCFE"/>
                </a:solidFill>
                <a:effectLst/>
                <a:latin typeface="Consolas" panose="020B0609020204030204" pitchFamily="49" charset="0"/>
              </a:rPr>
              <a:t>ventana1</a:t>
            </a:r>
            <a:r>
              <a:rPr lang="es-AR" sz="1050" b="0" dirty="0">
                <a:solidFill>
                  <a:srgbClr val="D4D4D4"/>
                </a:solidFill>
                <a:effectLst/>
                <a:latin typeface="Consolas" panose="020B0609020204030204" pitchFamily="49" charset="0"/>
              </a:rPr>
              <a:t>=</a:t>
            </a:r>
            <a:r>
              <a:rPr lang="es-AR" sz="1050" b="0" dirty="0" err="1">
                <a:solidFill>
                  <a:srgbClr val="4EC9B0"/>
                </a:solidFill>
                <a:effectLst/>
                <a:latin typeface="Consolas" panose="020B0609020204030204" pitchFamily="49" charset="0"/>
              </a:rPr>
              <a:t>tk</a:t>
            </a:r>
            <a:r>
              <a:rPr lang="es-AR" sz="1050" b="0" dirty="0" err="1">
                <a:solidFill>
                  <a:srgbClr val="D4D4D4"/>
                </a:solidFill>
                <a:effectLst/>
                <a:latin typeface="Consolas" panose="020B0609020204030204" pitchFamily="49" charset="0"/>
              </a:rPr>
              <a:t>.</a:t>
            </a:r>
            <a:r>
              <a:rPr lang="es-AR" sz="1050" b="0" dirty="0" err="1">
                <a:solidFill>
                  <a:srgbClr val="4EC9B0"/>
                </a:solidFill>
                <a:effectLst/>
                <a:latin typeface="Consolas" panose="020B0609020204030204" pitchFamily="49" charset="0"/>
              </a:rPr>
              <a:t>Tk</a:t>
            </a:r>
            <a:r>
              <a:rPr lang="es-AR" sz="1050" b="0" dirty="0">
                <a:solidFill>
                  <a:srgbClr val="D4D4D4"/>
                </a:solidFill>
                <a:effectLst/>
                <a:latin typeface="Consolas" panose="020B0609020204030204" pitchFamily="49" charset="0"/>
              </a:rPr>
              <a:t>()</a:t>
            </a:r>
          </a:p>
          <a:p>
            <a:r>
              <a:rPr lang="es-AR" sz="1050" b="0" dirty="0">
                <a:solidFill>
                  <a:srgbClr val="D4D4D4"/>
                </a:solidFill>
                <a:effectLst/>
                <a:latin typeface="Consolas" panose="020B0609020204030204" pitchFamily="49" charset="0"/>
              </a:rPr>
              <a:t>        </a:t>
            </a:r>
            <a:r>
              <a:rPr lang="es-AR" sz="1050" b="0" dirty="0">
                <a:solidFill>
                  <a:srgbClr val="9CDCFE"/>
                </a:solidFill>
                <a:effectLst/>
                <a:latin typeface="Consolas" panose="020B0609020204030204" pitchFamily="49" charset="0"/>
              </a:rPr>
              <a:t>self</a:t>
            </a:r>
            <a:r>
              <a:rPr lang="es-AR" sz="1050" b="0" dirty="0">
                <a:solidFill>
                  <a:srgbClr val="D4D4D4"/>
                </a:solidFill>
                <a:effectLst/>
                <a:latin typeface="Consolas" panose="020B0609020204030204" pitchFamily="49" charset="0"/>
              </a:rPr>
              <a:t>.</a:t>
            </a:r>
            <a:r>
              <a:rPr lang="es-AR" sz="1050" b="0" dirty="0">
                <a:solidFill>
                  <a:srgbClr val="9CDCFE"/>
                </a:solidFill>
                <a:effectLst/>
                <a:latin typeface="Consolas" panose="020B0609020204030204" pitchFamily="49" charset="0"/>
              </a:rPr>
              <a:t>ventana1</a:t>
            </a:r>
            <a:r>
              <a:rPr lang="es-AR" sz="1050" b="0" dirty="0">
                <a:solidFill>
                  <a:srgbClr val="D4D4D4"/>
                </a:solidFill>
                <a:effectLst/>
                <a:latin typeface="Consolas" panose="020B0609020204030204" pitchFamily="49" charset="0"/>
              </a:rPr>
              <a:t>.</a:t>
            </a:r>
            <a:r>
              <a:rPr lang="es-AR" sz="1050" b="0" dirty="0">
                <a:solidFill>
                  <a:srgbClr val="9CDCFE"/>
                </a:solidFill>
                <a:effectLst/>
                <a:latin typeface="Consolas" panose="020B0609020204030204" pitchFamily="49" charset="0"/>
              </a:rPr>
              <a:t>title</a:t>
            </a:r>
            <a:r>
              <a:rPr lang="es-AR" sz="1050" b="0" dirty="0">
                <a:solidFill>
                  <a:srgbClr val="D4D4D4"/>
                </a:solidFill>
                <a:effectLst/>
                <a:latin typeface="Consolas" panose="020B0609020204030204" pitchFamily="49" charset="0"/>
              </a:rPr>
              <a:t>(</a:t>
            </a:r>
            <a:r>
              <a:rPr lang="es-AR" sz="1050" b="0" dirty="0">
                <a:solidFill>
                  <a:srgbClr val="CE9178"/>
                </a:solidFill>
                <a:effectLst/>
                <a:latin typeface="Consolas" panose="020B0609020204030204" pitchFamily="49" charset="0"/>
              </a:rPr>
              <a:t>"Mantenimiento de artículos"</a:t>
            </a:r>
            <a:r>
              <a:rPr lang="es-AR" sz="1050" b="0" dirty="0">
                <a:solidFill>
                  <a:srgbClr val="D4D4D4"/>
                </a:solidFill>
                <a:effectLst/>
                <a:latin typeface="Consolas" panose="020B0609020204030204" pitchFamily="49" charset="0"/>
              </a:rPr>
              <a:t>)</a:t>
            </a:r>
          </a:p>
          <a:p>
            <a:r>
              <a:rPr lang="es-AR" sz="1050" b="0" dirty="0">
                <a:solidFill>
                  <a:srgbClr val="D4D4D4"/>
                </a:solidFill>
                <a:effectLst/>
                <a:latin typeface="Consolas" panose="020B0609020204030204" pitchFamily="49" charset="0"/>
              </a:rPr>
              <a:t>        </a:t>
            </a:r>
            <a:r>
              <a:rPr lang="es-AR" sz="1050" b="0" dirty="0">
                <a:solidFill>
                  <a:srgbClr val="9CDCFE"/>
                </a:solidFill>
                <a:effectLst/>
                <a:latin typeface="Consolas" panose="020B0609020204030204" pitchFamily="49" charset="0"/>
              </a:rPr>
              <a:t>self</a:t>
            </a:r>
            <a:r>
              <a:rPr lang="es-AR" sz="1050" b="0" dirty="0">
                <a:solidFill>
                  <a:srgbClr val="D4D4D4"/>
                </a:solidFill>
                <a:effectLst/>
                <a:latin typeface="Consolas" panose="020B0609020204030204" pitchFamily="49" charset="0"/>
              </a:rPr>
              <a:t>.</a:t>
            </a:r>
            <a:r>
              <a:rPr lang="es-AR" sz="1050" b="0" dirty="0">
                <a:solidFill>
                  <a:srgbClr val="9CDCFE"/>
                </a:solidFill>
                <a:effectLst/>
                <a:latin typeface="Consolas" panose="020B0609020204030204" pitchFamily="49" charset="0"/>
              </a:rPr>
              <a:t>cuaderno1</a:t>
            </a:r>
            <a:r>
              <a:rPr lang="es-AR" sz="1050" b="0" dirty="0">
                <a:solidFill>
                  <a:srgbClr val="D4D4D4"/>
                </a:solidFill>
                <a:effectLst/>
                <a:latin typeface="Consolas" panose="020B0609020204030204" pitchFamily="49" charset="0"/>
              </a:rPr>
              <a:t> = </a:t>
            </a:r>
            <a:r>
              <a:rPr lang="es-AR" sz="1050" b="0" dirty="0" err="1">
                <a:solidFill>
                  <a:srgbClr val="4EC9B0"/>
                </a:solidFill>
                <a:effectLst/>
                <a:latin typeface="Consolas" panose="020B0609020204030204" pitchFamily="49" charset="0"/>
              </a:rPr>
              <a:t>ttk</a:t>
            </a:r>
            <a:r>
              <a:rPr lang="es-AR" sz="1050" b="0" dirty="0" err="1">
                <a:solidFill>
                  <a:srgbClr val="D4D4D4"/>
                </a:solidFill>
                <a:effectLst/>
                <a:latin typeface="Consolas" panose="020B0609020204030204" pitchFamily="49" charset="0"/>
              </a:rPr>
              <a:t>.</a:t>
            </a:r>
            <a:r>
              <a:rPr lang="es-AR" sz="1050" b="0" dirty="0" err="1">
                <a:solidFill>
                  <a:srgbClr val="4EC9B0"/>
                </a:solidFill>
                <a:effectLst/>
                <a:latin typeface="Consolas" panose="020B0609020204030204" pitchFamily="49" charset="0"/>
              </a:rPr>
              <a:t>Notebook</a:t>
            </a:r>
            <a:r>
              <a:rPr lang="es-AR" sz="1050" b="0" dirty="0">
                <a:solidFill>
                  <a:srgbClr val="D4D4D4"/>
                </a:solidFill>
                <a:effectLst/>
                <a:latin typeface="Consolas" panose="020B0609020204030204" pitchFamily="49" charset="0"/>
              </a:rPr>
              <a:t>(</a:t>
            </a:r>
            <a:r>
              <a:rPr lang="es-AR" sz="1050" b="0" dirty="0">
                <a:solidFill>
                  <a:srgbClr val="9CDCFE"/>
                </a:solidFill>
                <a:effectLst/>
                <a:latin typeface="Consolas" panose="020B0609020204030204" pitchFamily="49" charset="0"/>
              </a:rPr>
              <a:t>self</a:t>
            </a:r>
            <a:r>
              <a:rPr lang="es-AR" sz="1050" b="0" dirty="0">
                <a:solidFill>
                  <a:srgbClr val="D4D4D4"/>
                </a:solidFill>
                <a:effectLst/>
                <a:latin typeface="Consolas" panose="020B0609020204030204" pitchFamily="49" charset="0"/>
              </a:rPr>
              <a:t>.</a:t>
            </a:r>
            <a:r>
              <a:rPr lang="es-AR" sz="1050" b="0" dirty="0">
                <a:solidFill>
                  <a:srgbClr val="9CDCFE"/>
                </a:solidFill>
                <a:effectLst/>
                <a:latin typeface="Consolas" panose="020B0609020204030204" pitchFamily="49" charset="0"/>
              </a:rPr>
              <a:t>ventana1</a:t>
            </a:r>
            <a:r>
              <a:rPr lang="es-AR" sz="1050" b="0" dirty="0">
                <a:solidFill>
                  <a:srgbClr val="D4D4D4"/>
                </a:solidFill>
                <a:effectLst/>
                <a:latin typeface="Consolas" panose="020B0609020204030204" pitchFamily="49" charset="0"/>
              </a:rPr>
              <a:t>)        </a:t>
            </a:r>
          </a:p>
          <a:p>
            <a:r>
              <a:rPr lang="es-AR" sz="1050" b="0" dirty="0">
                <a:solidFill>
                  <a:srgbClr val="D4D4D4"/>
                </a:solidFill>
                <a:effectLst/>
                <a:latin typeface="Consolas" panose="020B0609020204030204" pitchFamily="49" charset="0"/>
              </a:rPr>
              <a:t>        </a:t>
            </a:r>
            <a:r>
              <a:rPr lang="es-AR" sz="1050" b="0" dirty="0" err="1">
                <a:solidFill>
                  <a:srgbClr val="9CDCFE"/>
                </a:solidFill>
                <a:effectLst/>
                <a:latin typeface="Consolas" panose="020B0609020204030204" pitchFamily="49" charset="0"/>
              </a:rPr>
              <a:t>self</a:t>
            </a:r>
            <a:r>
              <a:rPr lang="es-AR" sz="1050" b="0" dirty="0" err="1">
                <a:solidFill>
                  <a:srgbClr val="D4D4D4"/>
                </a:solidFill>
                <a:effectLst/>
                <a:latin typeface="Consolas" panose="020B0609020204030204" pitchFamily="49" charset="0"/>
              </a:rPr>
              <a:t>.</a:t>
            </a:r>
            <a:r>
              <a:rPr lang="es-AR" sz="1050" b="0" dirty="0" err="1">
                <a:solidFill>
                  <a:srgbClr val="DCDCAA"/>
                </a:solidFill>
                <a:effectLst/>
                <a:latin typeface="Consolas" panose="020B0609020204030204" pitchFamily="49" charset="0"/>
              </a:rPr>
              <a:t>carga_articulos</a:t>
            </a:r>
            <a:r>
              <a:rPr lang="es-AR" sz="1050" b="0" dirty="0">
                <a:solidFill>
                  <a:srgbClr val="D4D4D4"/>
                </a:solidFill>
                <a:effectLst/>
                <a:latin typeface="Consolas" panose="020B0609020204030204" pitchFamily="49" charset="0"/>
              </a:rPr>
              <a:t>()</a:t>
            </a:r>
          </a:p>
          <a:p>
            <a:r>
              <a:rPr lang="es-AR" sz="1050" b="0" dirty="0">
                <a:solidFill>
                  <a:srgbClr val="D4D4D4"/>
                </a:solidFill>
                <a:effectLst/>
                <a:latin typeface="Consolas" panose="020B0609020204030204" pitchFamily="49" charset="0"/>
              </a:rPr>
              <a:t>        </a:t>
            </a:r>
            <a:r>
              <a:rPr lang="es-AR" sz="1050" b="0" dirty="0" err="1">
                <a:solidFill>
                  <a:srgbClr val="9CDCFE"/>
                </a:solidFill>
                <a:effectLst/>
                <a:latin typeface="Consolas" panose="020B0609020204030204" pitchFamily="49" charset="0"/>
              </a:rPr>
              <a:t>self</a:t>
            </a:r>
            <a:r>
              <a:rPr lang="es-AR" sz="1050" b="0" dirty="0" err="1">
                <a:solidFill>
                  <a:srgbClr val="D4D4D4"/>
                </a:solidFill>
                <a:effectLst/>
                <a:latin typeface="Consolas" panose="020B0609020204030204" pitchFamily="49" charset="0"/>
              </a:rPr>
              <a:t>.</a:t>
            </a:r>
            <a:r>
              <a:rPr lang="es-AR" sz="1050" b="0" dirty="0" err="1">
                <a:solidFill>
                  <a:srgbClr val="DCDCAA"/>
                </a:solidFill>
                <a:effectLst/>
                <a:latin typeface="Consolas" panose="020B0609020204030204" pitchFamily="49" charset="0"/>
              </a:rPr>
              <a:t>consulta_por_codigo</a:t>
            </a:r>
            <a:r>
              <a:rPr lang="es-AR" sz="1050" b="0" dirty="0">
                <a:solidFill>
                  <a:srgbClr val="D4D4D4"/>
                </a:solidFill>
                <a:effectLst/>
                <a:latin typeface="Consolas" panose="020B0609020204030204" pitchFamily="49" charset="0"/>
              </a:rPr>
              <a:t>()</a:t>
            </a:r>
          </a:p>
          <a:p>
            <a:r>
              <a:rPr lang="es-AR" sz="1050" b="0" dirty="0">
                <a:solidFill>
                  <a:srgbClr val="D4D4D4"/>
                </a:solidFill>
                <a:effectLst/>
                <a:latin typeface="Consolas" panose="020B0609020204030204" pitchFamily="49" charset="0"/>
              </a:rPr>
              <a:t>        </a:t>
            </a:r>
            <a:r>
              <a:rPr lang="es-AR" sz="1050" b="0" dirty="0" err="1">
                <a:solidFill>
                  <a:srgbClr val="9CDCFE"/>
                </a:solidFill>
                <a:effectLst/>
                <a:latin typeface="Consolas" panose="020B0609020204030204" pitchFamily="49" charset="0"/>
              </a:rPr>
              <a:t>self</a:t>
            </a:r>
            <a:r>
              <a:rPr lang="es-AR" sz="1050" b="0" dirty="0" err="1">
                <a:solidFill>
                  <a:srgbClr val="D4D4D4"/>
                </a:solidFill>
                <a:effectLst/>
                <a:latin typeface="Consolas" panose="020B0609020204030204" pitchFamily="49" charset="0"/>
              </a:rPr>
              <a:t>.</a:t>
            </a:r>
            <a:r>
              <a:rPr lang="es-AR" sz="1050" b="0" dirty="0" err="1">
                <a:solidFill>
                  <a:srgbClr val="DCDCAA"/>
                </a:solidFill>
                <a:effectLst/>
                <a:latin typeface="Consolas" panose="020B0609020204030204" pitchFamily="49" charset="0"/>
              </a:rPr>
              <a:t>listado_completo</a:t>
            </a:r>
            <a:r>
              <a:rPr lang="es-AR" sz="1050" b="0" dirty="0">
                <a:solidFill>
                  <a:srgbClr val="D4D4D4"/>
                </a:solidFill>
                <a:effectLst/>
                <a:latin typeface="Consolas" panose="020B0609020204030204" pitchFamily="49" charset="0"/>
              </a:rPr>
              <a:t>()</a:t>
            </a:r>
          </a:p>
          <a:p>
            <a:r>
              <a:rPr lang="es-AR" sz="1050" b="0" dirty="0">
                <a:solidFill>
                  <a:srgbClr val="D4D4D4"/>
                </a:solidFill>
                <a:effectLst/>
                <a:latin typeface="Consolas" panose="020B0609020204030204" pitchFamily="49" charset="0"/>
              </a:rPr>
              <a:t>        </a:t>
            </a:r>
            <a:r>
              <a:rPr lang="es-AR" sz="1050" b="0" dirty="0" err="1">
                <a:solidFill>
                  <a:srgbClr val="9CDCFE"/>
                </a:solidFill>
                <a:effectLst/>
                <a:latin typeface="Consolas" panose="020B0609020204030204" pitchFamily="49" charset="0"/>
              </a:rPr>
              <a:t>self</a:t>
            </a:r>
            <a:r>
              <a:rPr lang="es-AR" sz="1050" b="0" dirty="0" err="1">
                <a:solidFill>
                  <a:srgbClr val="D4D4D4"/>
                </a:solidFill>
                <a:effectLst/>
                <a:latin typeface="Consolas" panose="020B0609020204030204" pitchFamily="49" charset="0"/>
              </a:rPr>
              <a:t>.</a:t>
            </a:r>
            <a:r>
              <a:rPr lang="es-AR" sz="1050" b="0" dirty="0" err="1">
                <a:solidFill>
                  <a:srgbClr val="DCDCAA"/>
                </a:solidFill>
                <a:effectLst/>
                <a:latin typeface="Consolas" panose="020B0609020204030204" pitchFamily="49" charset="0"/>
              </a:rPr>
              <a:t>borrado</a:t>
            </a:r>
            <a:r>
              <a:rPr lang="es-AR" sz="1050" b="0" dirty="0">
                <a:solidFill>
                  <a:srgbClr val="D4D4D4"/>
                </a:solidFill>
                <a:effectLst/>
                <a:latin typeface="Consolas" panose="020B0609020204030204" pitchFamily="49" charset="0"/>
              </a:rPr>
              <a:t>()</a:t>
            </a:r>
          </a:p>
          <a:p>
            <a:r>
              <a:rPr lang="es-AR" sz="1050" b="0" dirty="0">
                <a:solidFill>
                  <a:srgbClr val="D4D4D4"/>
                </a:solidFill>
                <a:effectLst/>
                <a:latin typeface="Consolas" panose="020B0609020204030204" pitchFamily="49" charset="0"/>
              </a:rPr>
              <a:t>        </a:t>
            </a:r>
            <a:r>
              <a:rPr lang="es-AR" sz="1050" b="0" dirty="0" err="1">
                <a:solidFill>
                  <a:srgbClr val="9CDCFE"/>
                </a:solidFill>
                <a:effectLst/>
                <a:latin typeface="Consolas" panose="020B0609020204030204" pitchFamily="49" charset="0"/>
              </a:rPr>
              <a:t>self</a:t>
            </a:r>
            <a:r>
              <a:rPr lang="es-AR" sz="1050" b="0" dirty="0" err="1">
                <a:solidFill>
                  <a:srgbClr val="D4D4D4"/>
                </a:solidFill>
                <a:effectLst/>
                <a:latin typeface="Consolas" panose="020B0609020204030204" pitchFamily="49" charset="0"/>
              </a:rPr>
              <a:t>.</a:t>
            </a:r>
            <a:r>
              <a:rPr lang="es-AR" sz="1050" b="0" dirty="0" err="1">
                <a:solidFill>
                  <a:srgbClr val="DCDCAA"/>
                </a:solidFill>
                <a:effectLst/>
                <a:latin typeface="Consolas" panose="020B0609020204030204" pitchFamily="49" charset="0"/>
              </a:rPr>
              <a:t>modificar</a:t>
            </a:r>
            <a:r>
              <a:rPr lang="es-AR" sz="1050" b="0" dirty="0">
                <a:solidFill>
                  <a:srgbClr val="D4D4D4"/>
                </a:solidFill>
                <a:effectLst/>
                <a:latin typeface="Consolas" panose="020B0609020204030204" pitchFamily="49" charset="0"/>
              </a:rPr>
              <a:t>()</a:t>
            </a:r>
          </a:p>
          <a:p>
            <a:r>
              <a:rPr lang="es-AR" sz="1050" b="0" dirty="0">
                <a:solidFill>
                  <a:srgbClr val="D4D4D4"/>
                </a:solidFill>
                <a:effectLst/>
                <a:latin typeface="Consolas" panose="020B0609020204030204" pitchFamily="49" charset="0"/>
              </a:rPr>
              <a:t>        </a:t>
            </a:r>
            <a:r>
              <a:rPr lang="es-AR" sz="1050" b="0" dirty="0">
                <a:solidFill>
                  <a:srgbClr val="9CDCFE"/>
                </a:solidFill>
                <a:effectLst/>
                <a:latin typeface="Consolas" panose="020B0609020204030204" pitchFamily="49" charset="0"/>
              </a:rPr>
              <a:t>self</a:t>
            </a:r>
            <a:r>
              <a:rPr lang="es-AR" sz="1050" b="0" dirty="0">
                <a:solidFill>
                  <a:srgbClr val="D4D4D4"/>
                </a:solidFill>
                <a:effectLst/>
                <a:latin typeface="Consolas" panose="020B0609020204030204" pitchFamily="49" charset="0"/>
              </a:rPr>
              <a:t>.</a:t>
            </a:r>
            <a:r>
              <a:rPr lang="es-AR" sz="1050" b="0" dirty="0">
                <a:solidFill>
                  <a:srgbClr val="9CDCFE"/>
                </a:solidFill>
                <a:effectLst/>
                <a:latin typeface="Consolas" panose="020B0609020204030204" pitchFamily="49" charset="0"/>
              </a:rPr>
              <a:t>cuaderno1</a:t>
            </a:r>
            <a:r>
              <a:rPr lang="es-AR" sz="1050" b="0" dirty="0">
                <a:solidFill>
                  <a:srgbClr val="D4D4D4"/>
                </a:solidFill>
                <a:effectLst/>
                <a:latin typeface="Consolas" panose="020B0609020204030204" pitchFamily="49" charset="0"/>
              </a:rPr>
              <a:t>.</a:t>
            </a:r>
            <a:r>
              <a:rPr lang="es-AR" sz="1050" b="0" dirty="0">
                <a:solidFill>
                  <a:srgbClr val="9CDCFE"/>
                </a:solidFill>
                <a:effectLst/>
                <a:latin typeface="Consolas" panose="020B0609020204030204" pitchFamily="49" charset="0"/>
              </a:rPr>
              <a:t>grid</a:t>
            </a:r>
            <a:r>
              <a:rPr lang="es-AR" sz="1050" b="0" dirty="0">
                <a:solidFill>
                  <a:srgbClr val="D4D4D4"/>
                </a:solidFill>
                <a:effectLst/>
                <a:latin typeface="Consolas" panose="020B0609020204030204" pitchFamily="49" charset="0"/>
              </a:rPr>
              <a:t>(</a:t>
            </a:r>
            <a:r>
              <a:rPr lang="es-AR" sz="1050" b="0" dirty="0" err="1">
                <a:solidFill>
                  <a:srgbClr val="9CDCFE"/>
                </a:solidFill>
                <a:effectLst/>
                <a:latin typeface="Consolas" panose="020B0609020204030204" pitchFamily="49" charset="0"/>
              </a:rPr>
              <a:t>column</a:t>
            </a:r>
            <a:r>
              <a:rPr lang="es-AR" sz="1050" b="0" dirty="0">
                <a:solidFill>
                  <a:srgbClr val="D4D4D4"/>
                </a:solidFill>
                <a:effectLst/>
                <a:latin typeface="Consolas" panose="020B0609020204030204" pitchFamily="49" charset="0"/>
              </a:rPr>
              <a:t>=</a:t>
            </a:r>
            <a:r>
              <a:rPr lang="es-AR" sz="1050" b="0" dirty="0">
                <a:solidFill>
                  <a:srgbClr val="B5CEA8"/>
                </a:solidFill>
                <a:effectLst/>
                <a:latin typeface="Consolas" panose="020B0609020204030204" pitchFamily="49" charset="0"/>
              </a:rPr>
              <a:t>0</a:t>
            </a:r>
            <a:r>
              <a:rPr lang="es-AR" sz="1050" b="0" dirty="0">
                <a:solidFill>
                  <a:srgbClr val="D4D4D4"/>
                </a:solidFill>
                <a:effectLst/>
                <a:latin typeface="Consolas" panose="020B0609020204030204" pitchFamily="49" charset="0"/>
              </a:rPr>
              <a:t>, </a:t>
            </a:r>
            <a:r>
              <a:rPr lang="es-AR" sz="1050" b="0" dirty="0" err="1">
                <a:solidFill>
                  <a:srgbClr val="9CDCFE"/>
                </a:solidFill>
                <a:effectLst/>
                <a:latin typeface="Consolas" panose="020B0609020204030204" pitchFamily="49" charset="0"/>
              </a:rPr>
              <a:t>row</a:t>
            </a:r>
            <a:r>
              <a:rPr lang="es-AR" sz="1050" b="0" dirty="0">
                <a:solidFill>
                  <a:srgbClr val="D4D4D4"/>
                </a:solidFill>
                <a:effectLst/>
                <a:latin typeface="Consolas" panose="020B0609020204030204" pitchFamily="49" charset="0"/>
              </a:rPr>
              <a:t>=</a:t>
            </a:r>
            <a:r>
              <a:rPr lang="es-AR" sz="1050" b="0" dirty="0">
                <a:solidFill>
                  <a:srgbClr val="B5CEA8"/>
                </a:solidFill>
                <a:effectLst/>
                <a:latin typeface="Consolas" panose="020B0609020204030204" pitchFamily="49" charset="0"/>
              </a:rPr>
              <a:t>0</a:t>
            </a:r>
            <a:r>
              <a:rPr lang="es-AR" sz="1050" b="0" dirty="0">
                <a:solidFill>
                  <a:srgbClr val="D4D4D4"/>
                </a:solidFill>
                <a:effectLst/>
                <a:latin typeface="Consolas" panose="020B0609020204030204" pitchFamily="49" charset="0"/>
              </a:rPr>
              <a:t>, </a:t>
            </a:r>
            <a:r>
              <a:rPr lang="es-AR" sz="1050" b="0" dirty="0" err="1">
                <a:solidFill>
                  <a:srgbClr val="9CDCFE"/>
                </a:solidFill>
                <a:effectLst/>
                <a:latin typeface="Consolas" panose="020B0609020204030204" pitchFamily="49" charset="0"/>
              </a:rPr>
              <a:t>padx</a:t>
            </a:r>
            <a:r>
              <a:rPr lang="es-AR" sz="1050" b="0" dirty="0">
                <a:solidFill>
                  <a:srgbClr val="D4D4D4"/>
                </a:solidFill>
                <a:effectLst/>
                <a:latin typeface="Consolas" panose="020B0609020204030204" pitchFamily="49" charset="0"/>
              </a:rPr>
              <a:t>=</a:t>
            </a:r>
            <a:r>
              <a:rPr lang="es-AR" sz="1050" b="0" dirty="0">
                <a:solidFill>
                  <a:srgbClr val="B5CEA8"/>
                </a:solidFill>
                <a:effectLst/>
                <a:latin typeface="Consolas" panose="020B0609020204030204" pitchFamily="49" charset="0"/>
              </a:rPr>
              <a:t>10</a:t>
            </a:r>
            <a:r>
              <a:rPr lang="es-AR" sz="1050" b="0" dirty="0">
                <a:solidFill>
                  <a:srgbClr val="D4D4D4"/>
                </a:solidFill>
                <a:effectLst/>
                <a:latin typeface="Consolas" panose="020B0609020204030204" pitchFamily="49" charset="0"/>
              </a:rPr>
              <a:t>, </a:t>
            </a:r>
            <a:r>
              <a:rPr lang="es-AR" sz="1050" b="0" dirty="0" err="1">
                <a:solidFill>
                  <a:srgbClr val="9CDCFE"/>
                </a:solidFill>
                <a:effectLst/>
                <a:latin typeface="Consolas" panose="020B0609020204030204" pitchFamily="49" charset="0"/>
              </a:rPr>
              <a:t>pady</a:t>
            </a:r>
            <a:r>
              <a:rPr lang="es-AR" sz="1050" b="0" dirty="0">
                <a:solidFill>
                  <a:srgbClr val="D4D4D4"/>
                </a:solidFill>
                <a:effectLst/>
                <a:latin typeface="Consolas" panose="020B0609020204030204" pitchFamily="49" charset="0"/>
              </a:rPr>
              <a:t>=</a:t>
            </a:r>
            <a:r>
              <a:rPr lang="es-AR" sz="1050" b="0" dirty="0">
                <a:solidFill>
                  <a:srgbClr val="B5CEA8"/>
                </a:solidFill>
                <a:effectLst/>
                <a:latin typeface="Consolas" panose="020B0609020204030204" pitchFamily="49" charset="0"/>
              </a:rPr>
              <a:t>10</a:t>
            </a:r>
            <a:r>
              <a:rPr lang="es-AR" sz="1050" b="0" dirty="0">
                <a:solidFill>
                  <a:srgbClr val="D4D4D4"/>
                </a:solidFill>
                <a:effectLst/>
                <a:latin typeface="Consolas" panose="020B0609020204030204" pitchFamily="49" charset="0"/>
              </a:rPr>
              <a:t>)</a:t>
            </a:r>
          </a:p>
          <a:p>
            <a:r>
              <a:rPr lang="es-AR" sz="1050" b="0" dirty="0">
                <a:solidFill>
                  <a:srgbClr val="D4D4D4"/>
                </a:solidFill>
                <a:effectLst/>
                <a:latin typeface="Consolas" panose="020B0609020204030204" pitchFamily="49" charset="0"/>
              </a:rPr>
              <a:t>        </a:t>
            </a:r>
            <a:r>
              <a:rPr lang="es-AR" sz="1050" b="0" dirty="0">
                <a:solidFill>
                  <a:srgbClr val="9CDCFE"/>
                </a:solidFill>
                <a:effectLst/>
                <a:latin typeface="Consolas" panose="020B0609020204030204" pitchFamily="49" charset="0"/>
              </a:rPr>
              <a:t>self</a:t>
            </a:r>
            <a:r>
              <a:rPr lang="es-AR" sz="1050" b="0" dirty="0">
                <a:solidFill>
                  <a:srgbClr val="D4D4D4"/>
                </a:solidFill>
                <a:effectLst/>
                <a:latin typeface="Consolas" panose="020B0609020204030204" pitchFamily="49" charset="0"/>
              </a:rPr>
              <a:t>.</a:t>
            </a:r>
            <a:r>
              <a:rPr lang="es-AR" sz="1050" b="0" dirty="0">
                <a:solidFill>
                  <a:srgbClr val="9CDCFE"/>
                </a:solidFill>
                <a:effectLst/>
                <a:latin typeface="Consolas" panose="020B0609020204030204" pitchFamily="49" charset="0"/>
              </a:rPr>
              <a:t>ventana1</a:t>
            </a:r>
            <a:r>
              <a:rPr lang="es-AR" sz="1050" b="0" dirty="0">
                <a:solidFill>
                  <a:srgbClr val="D4D4D4"/>
                </a:solidFill>
                <a:effectLst/>
                <a:latin typeface="Consolas" panose="020B0609020204030204" pitchFamily="49" charset="0"/>
              </a:rPr>
              <a:t>.</a:t>
            </a:r>
            <a:r>
              <a:rPr lang="es-AR" sz="1050" b="0" dirty="0">
                <a:solidFill>
                  <a:srgbClr val="DCDCAA"/>
                </a:solidFill>
                <a:effectLst/>
                <a:latin typeface="Consolas" panose="020B0609020204030204" pitchFamily="49" charset="0"/>
              </a:rPr>
              <a:t>mainloop</a:t>
            </a:r>
            <a:r>
              <a:rPr lang="es-AR" sz="1050" b="0" dirty="0">
                <a:solidFill>
                  <a:srgbClr val="D4D4D4"/>
                </a:solidFill>
                <a:effectLst/>
                <a:latin typeface="Consolas" panose="020B0609020204030204" pitchFamily="49" charset="0"/>
              </a:rPr>
              <a:t>()</a:t>
            </a:r>
          </a:p>
        </p:txBody>
      </p:sp>
      <p:sp>
        <p:nvSpPr>
          <p:cNvPr id="14" name="CuadroTexto 13">
            <a:extLst>
              <a:ext uri="{FF2B5EF4-FFF2-40B4-BE49-F238E27FC236}">
                <a16:creationId xmlns:a16="http://schemas.microsoft.com/office/drawing/2014/main" id="{ECF6A2E6-5126-A927-9D9E-3A3688E2B536}"/>
              </a:ext>
            </a:extLst>
          </p:cNvPr>
          <p:cNvSpPr txBox="1"/>
          <p:nvPr/>
        </p:nvSpPr>
        <p:spPr>
          <a:xfrm>
            <a:off x="581717" y="5727874"/>
            <a:ext cx="6208294" cy="430887"/>
          </a:xfrm>
          <a:prstGeom prst="rect">
            <a:avLst/>
          </a:prstGeom>
          <a:solidFill>
            <a:schemeClr val="tx1">
              <a:lumMod val="85000"/>
              <a:lumOff val="15000"/>
            </a:schemeClr>
          </a:solidFill>
        </p:spPr>
        <p:txBody>
          <a:bodyPr wrap="square">
            <a:spAutoFit/>
          </a:bodyPr>
          <a:lstStyle/>
          <a:p>
            <a:r>
              <a:rPr lang="es-AR" sz="1050" b="0" dirty="0">
                <a:solidFill>
                  <a:srgbClr val="D4D4D4"/>
                </a:solidFill>
                <a:effectLst/>
                <a:latin typeface="Consolas" panose="020B0609020204030204" pitchFamily="49" charset="0"/>
              </a:rPr>
              <a:t>    </a:t>
            </a:r>
            <a:r>
              <a:rPr lang="es-AR" sz="1050" b="0" dirty="0" err="1">
                <a:solidFill>
                  <a:srgbClr val="569CD6"/>
                </a:solidFill>
                <a:effectLst/>
                <a:latin typeface="Consolas" panose="020B0609020204030204" pitchFamily="49" charset="0"/>
              </a:rPr>
              <a:t>def</a:t>
            </a:r>
            <a:r>
              <a:rPr lang="es-AR" sz="1050" b="0" dirty="0">
                <a:solidFill>
                  <a:srgbClr val="D4D4D4"/>
                </a:solidFill>
                <a:effectLst/>
                <a:latin typeface="Consolas" panose="020B0609020204030204" pitchFamily="49" charset="0"/>
              </a:rPr>
              <a:t> </a:t>
            </a:r>
            <a:r>
              <a:rPr lang="es-AR" sz="1050" b="0" dirty="0">
                <a:solidFill>
                  <a:srgbClr val="DCDCAA"/>
                </a:solidFill>
                <a:effectLst/>
                <a:latin typeface="Consolas" panose="020B0609020204030204" pitchFamily="49" charset="0"/>
              </a:rPr>
              <a:t>agregar</a:t>
            </a:r>
            <a:r>
              <a:rPr lang="es-AR" sz="1050" b="0" dirty="0">
                <a:solidFill>
                  <a:srgbClr val="D4D4D4"/>
                </a:solidFill>
                <a:effectLst/>
                <a:latin typeface="Consolas" panose="020B0609020204030204" pitchFamily="49" charset="0"/>
              </a:rPr>
              <a:t>(</a:t>
            </a:r>
            <a:r>
              <a:rPr lang="es-AR" sz="1050" b="0" dirty="0" err="1">
                <a:solidFill>
                  <a:srgbClr val="9CDCFE"/>
                </a:solidFill>
                <a:effectLst/>
                <a:latin typeface="Consolas" panose="020B0609020204030204" pitchFamily="49" charset="0"/>
              </a:rPr>
              <a:t>self</a:t>
            </a:r>
            <a:r>
              <a:rPr lang="es-AR" sz="1050" b="0" dirty="0">
                <a:solidFill>
                  <a:srgbClr val="D4D4D4"/>
                </a:solidFill>
                <a:effectLst/>
                <a:latin typeface="Consolas" panose="020B0609020204030204" pitchFamily="49" charset="0"/>
              </a:rPr>
              <a:t>):</a:t>
            </a:r>
          </a:p>
          <a:p>
            <a:r>
              <a:rPr lang="es-AR" sz="1050" b="0" dirty="0">
                <a:solidFill>
                  <a:srgbClr val="D4D4D4"/>
                </a:solidFill>
                <a:effectLst/>
                <a:latin typeface="Consolas" panose="020B0609020204030204" pitchFamily="49" charset="0"/>
              </a:rPr>
              <a:t>        </a:t>
            </a:r>
            <a:r>
              <a:rPr lang="es-AR" sz="1050" b="0" dirty="0">
                <a:solidFill>
                  <a:srgbClr val="9CDCFE"/>
                </a:solidFill>
                <a:effectLst/>
                <a:latin typeface="Consolas" panose="020B0609020204030204" pitchFamily="49" charset="0"/>
              </a:rPr>
              <a:t>datos</a:t>
            </a:r>
            <a:r>
              <a:rPr lang="es-AR" sz="1050" b="0" dirty="0">
                <a:solidFill>
                  <a:srgbClr val="D4D4D4"/>
                </a:solidFill>
                <a:effectLst/>
                <a:latin typeface="Consolas" panose="020B0609020204030204" pitchFamily="49" charset="0"/>
              </a:rPr>
              <a:t>=(</a:t>
            </a:r>
            <a:r>
              <a:rPr lang="es-AR" sz="1050" b="0" dirty="0" err="1">
                <a:solidFill>
                  <a:srgbClr val="9CDCFE"/>
                </a:solidFill>
                <a:effectLst/>
                <a:latin typeface="Consolas" panose="020B0609020204030204" pitchFamily="49" charset="0"/>
              </a:rPr>
              <a:t>self</a:t>
            </a:r>
            <a:r>
              <a:rPr lang="es-AR" sz="1050" b="0" dirty="0" err="1">
                <a:solidFill>
                  <a:srgbClr val="D4D4D4"/>
                </a:solidFill>
                <a:effectLst/>
                <a:latin typeface="Consolas" panose="020B0609020204030204" pitchFamily="49" charset="0"/>
              </a:rPr>
              <a:t>.</a:t>
            </a:r>
            <a:r>
              <a:rPr lang="es-AR" sz="1050" b="0" dirty="0" err="1">
                <a:solidFill>
                  <a:srgbClr val="9CDCFE"/>
                </a:solidFill>
                <a:effectLst/>
                <a:latin typeface="Consolas" panose="020B0609020204030204" pitchFamily="49" charset="0"/>
              </a:rPr>
              <a:t>descripcioncarga</a:t>
            </a:r>
            <a:r>
              <a:rPr lang="es-AR" sz="1050" b="0" dirty="0" err="1">
                <a:solidFill>
                  <a:srgbClr val="D4D4D4"/>
                </a:solidFill>
                <a:effectLst/>
                <a:latin typeface="Consolas" panose="020B0609020204030204" pitchFamily="49" charset="0"/>
              </a:rPr>
              <a:t>.</a:t>
            </a:r>
            <a:r>
              <a:rPr lang="es-AR" sz="1050" b="0" dirty="0" err="1">
                <a:solidFill>
                  <a:srgbClr val="DCDCAA"/>
                </a:solidFill>
                <a:effectLst/>
                <a:latin typeface="Consolas" panose="020B0609020204030204" pitchFamily="49" charset="0"/>
              </a:rPr>
              <a:t>get</a:t>
            </a:r>
            <a:r>
              <a:rPr lang="es-AR" sz="1050" b="0" dirty="0">
                <a:solidFill>
                  <a:srgbClr val="D4D4D4"/>
                </a:solidFill>
                <a:effectLst/>
                <a:latin typeface="Consolas" panose="020B0609020204030204" pitchFamily="49" charset="0"/>
              </a:rPr>
              <a:t>(), </a:t>
            </a:r>
            <a:r>
              <a:rPr lang="es-AR" sz="1050" b="0" dirty="0" err="1">
                <a:solidFill>
                  <a:srgbClr val="9CDCFE"/>
                </a:solidFill>
                <a:effectLst/>
                <a:latin typeface="Consolas" panose="020B0609020204030204" pitchFamily="49" charset="0"/>
              </a:rPr>
              <a:t>self</a:t>
            </a:r>
            <a:r>
              <a:rPr lang="es-AR" sz="1050" b="0" dirty="0" err="1">
                <a:solidFill>
                  <a:srgbClr val="D4D4D4"/>
                </a:solidFill>
                <a:effectLst/>
                <a:latin typeface="Consolas" panose="020B0609020204030204" pitchFamily="49" charset="0"/>
              </a:rPr>
              <a:t>.</a:t>
            </a:r>
            <a:r>
              <a:rPr lang="es-AR" sz="1050" b="0" dirty="0" err="1">
                <a:solidFill>
                  <a:srgbClr val="9CDCFE"/>
                </a:solidFill>
                <a:effectLst/>
                <a:latin typeface="Consolas" panose="020B0609020204030204" pitchFamily="49" charset="0"/>
              </a:rPr>
              <a:t>preciocarga</a:t>
            </a:r>
            <a:r>
              <a:rPr lang="es-AR" sz="1050" b="0" dirty="0" err="1">
                <a:solidFill>
                  <a:srgbClr val="D4D4D4"/>
                </a:solidFill>
                <a:effectLst/>
                <a:latin typeface="Consolas" panose="020B0609020204030204" pitchFamily="49" charset="0"/>
              </a:rPr>
              <a:t>.</a:t>
            </a:r>
            <a:r>
              <a:rPr lang="es-AR" sz="1050" b="0" dirty="0" err="1">
                <a:solidFill>
                  <a:srgbClr val="DCDCAA"/>
                </a:solidFill>
                <a:effectLst/>
                <a:latin typeface="Consolas" panose="020B0609020204030204" pitchFamily="49" charset="0"/>
              </a:rPr>
              <a:t>get</a:t>
            </a:r>
            <a:r>
              <a:rPr lang="es-AR" sz="1050" b="0" dirty="0">
                <a:solidFill>
                  <a:srgbClr val="D4D4D4"/>
                </a:solidFill>
                <a:effectLst/>
                <a:latin typeface="Consolas" panose="020B0609020204030204" pitchFamily="49" charset="0"/>
              </a:rPr>
              <a:t>())</a:t>
            </a:r>
          </a:p>
        </p:txBody>
      </p:sp>
    </p:spTree>
    <p:extLst>
      <p:ext uri="{BB962C8B-B14F-4D97-AF65-F5344CB8AC3E}">
        <p14:creationId xmlns:p14="http://schemas.microsoft.com/office/powerpoint/2010/main" val="180589502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Marcador de posición de imagen 41" descr="Patrón de fondo">
            <a:extLst>
              <a:ext uri="{FF2B5EF4-FFF2-40B4-BE49-F238E27FC236}">
                <a16:creationId xmlns:a16="http://schemas.microsoft.com/office/drawing/2014/main" id="{3138D68F-8D0D-1D2C-5657-DFBC07A58674}"/>
              </a:ext>
            </a:extLst>
          </p:cNvPr>
          <p:cNvPicPr>
            <a:picLocks noGrp="1" noChangeAspect="1"/>
          </p:cNvPicPr>
          <p:nvPr>
            <p:ph type="pic" idx="11"/>
          </p:nvPr>
        </p:nvPicPr>
        <p:blipFill>
          <a:blip r:embed="rId2">
            <a:extLst>
              <a:ext uri="{28A0092B-C50C-407E-A947-70E740481C1C}">
                <a14:useLocalDpi xmlns:a14="http://schemas.microsoft.com/office/drawing/2010/main" val="0"/>
              </a:ext>
            </a:extLst>
          </a:blip>
          <a:srcRect t="744" b="744"/>
          <a:stretch>
            <a:fillRect/>
          </a:stretch>
        </p:blipFill>
        <p:spPr/>
      </p:pic>
      <p:sp>
        <p:nvSpPr>
          <p:cNvPr id="3" name="CuadroTexto 2">
            <a:extLst>
              <a:ext uri="{FF2B5EF4-FFF2-40B4-BE49-F238E27FC236}">
                <a16:creationId xmlns:a16="http://schemas.microsoft.com/office/drawing/2014/main" id="{0EFF6845-D5E6-7F46-B998-02CCABC4A302}"/>
              </a:ext>
            </a:extLst>
          </p:cNvPr>
          <p:cNvSpPr txBox="1"/>
          <p:nvPr/>
        </p:nvSpPr>
        <p:spPr>
          <a:xfrm>
            <a:off x="240632" y="352054"/>
            <a:ext cx="6096000" cy="523220"/>
          </a:xfrm>
          <a:prstGeom prst="rect">
            <a:avLst/>
          </a:prstGeom>
          <a:noFill/>
        </p:spPr>
        <p:txBody>
          <a:bodyPr wrap="square">
            <a:spAutoFit/>
          </a:bodyPr>
          <a:lstStyle/>
          <a:p>
            <a:pPr algn="l"/>
            <a:r>
              <a:rPr lang="es-AR" sz="2800" b="0" i="0" dirty="0">
                <a:solidFill>
                  <a:srgbClr val="444444"/>
                </a:solidFill>
                <a:effectLst/>
                <a:latin typeface="-apple-system"/>
              </a:rPr>
              <a:t>Python GUI &amp; </a:t>
            </a:r>
            <a:r>
              <a:rPr lang="es-AR" sz="2800" b="0" i="0" dirty="0" err="1">
                <a:solidFill>
                  <a:srgbClr val="444444"/>
                </a:solidFill>
                <a:effectLst/>
                <a:latin typeface="-apple-system"/>
              </a:rPr>
              <a:t>DataBase</a:t>
            </a:r>
            <a:r>
              <a:rPr lang="es-AR" sz="2800" b="0" i="0" dirty="0">
                <a:solidFill>
                  <a:srgbClr val="444444"/>
                </a:solidFill>
                <a:effectLst/>
                <a:latin typeface="-apple-system"/>
              </a:rPr>
              <a:t> SQLite</a:t>
            </a:r>
          </a:p>
        </p:txBody>
      </p:sp>
      <p:pic>
        <p:nvPicPr>
          <p:cNvPr id="43" name="Imagen 42">
            <a:extLst>
              <a:ext uri="{FF2B5EF4-FFF2-40B4-BE49-F238E27FC236}">
                <a16:creationId xmlns:a16="http://schemas.microsoft.com/office/drawing/2014/main" id="{C5CE6FA1-B73B-F32C-6A21-B8DF0A32BA64}"/>
              </a:ext>
            </a:extLst>
          </p:cNvPr>
          <p:cNvPicPr>
            <a:picLocks noChangeAspect="1"/>
          </p:cNvPicPr>
          <p:nvPr/>
        </p:nvPicPr>
        <p:blipFill>
          <a:blip r:embed="rId3"/>
          <a:stretch>
            <a:fillRect/>
          </a:stretch>
        </p:blipFill>
        <p:spPr>
          <a:xfrm>
            <a:off x="11089106" y="6413477"/>
            <a:ext cx="914400" cy="254336"/>
          </a:xfrm>
          <a:prstGeom prst="rect">
            <a:avLst/>
          </a:prstGeom>
        </p:spPr>
      </p:pic>
      <p:sp>
        <p:nvSpPr>
          <p:cNvPr id="4" name="CuadroTexto 3">
            <a:extLst>
              <a:ext uri="{FF2B5EF4-FFF2-40B4-BE49-F238E27FC236}">
                <a16:creationId xmlns:a16="http://schemas.microsoft.com/office/drawing/2014/main" id="{7720C4D7-1929-0A8F-A320-A63525A82FB1}"/>
              </a:ext>
            </a:extLst>
          </p:cNvPr>
          <p:cNvSpPr txBox="1"/>
          <p:nvPr/>
        </p:nvSpPr>
        <p:spPr>
          <a:xfrm>
            <a:off x="305140" y="860062"/>
            <a:ext cx="6728517" cy="4401205"/>
          </a:xfrm>
          <a:prstGeom prst="rect">
            <a:avLst/>
          </a:prstGeom>
          <a:noFill/>
        </p:spPr>
        <p:txBody>
          <a:bodyPr wrap="square">
            <a:spAutoFit/>
          </a:bodyPr>
          <a:lstStyle/>
          <a:p>
            <a:r>
              <a:rPr lang="es-MX" sz="1600" b="1" dirty="0">
                <a:solidFill>
                  <a:srgbClr val="3A8995"/>
                </a:solidFill>
              </a:rPr>
              <a:t>Consulta por código</a:t>
            </a:r>
          </a:p>
          <a:p>
            <a:r>
              <a:rPr lang="es-MX" sz="1200" dirty="0"/>
              <a:t>Cuando se presiona el botón "Consultar" se ejecuta el método siguiente:</a:t>
            </a:r>
          </a:p>
          <a:p>
            <a:endParaRPr lang="es-MX" sz="1200" dirty="0">
              <a:solidFill>
                <a:srgbClr val="3A8995"/>
              </a:solidFill>
            </a:endParaRPr>
          </a:p>
          <a:p>
            <a:endParaRPr lang="es-MX" sz="1200" dirty="0">
              <a:solidFill>
                <a:srgbClr val="3A8995"/>
              </a:solidFill>
            </a:endParaRPr>
          </a:p>
          <a:p>
            <a:endParaRPr lang="es-MX" sz="1200" dirty="0">
              <a:solidFill>
                <a:srgbClr val="3A8995"/>
              </a:solidFill>
            </a:endParaRPr>
          </a:p>
          <a:p>
            <a:endParaRPr lang="es-MX" sz="1200" dirty="0">
              <a:solidFill>
                <a:srgbClr val="3A8995"/>
              </a:solidFill>
            </a:endParaRPr>
          </a:p>
          <a:p>
            <a:endParaRPr lang="es-MX" sz="1200" dirty="0">
              <a:solidFill>
                <a:srgbClr val="3A8995"/>
              </a:solidFill>
            </a:endParaRPr>
          </a:p>
          <a:p>
            <a:endParaRPr lang="es-MX" sz="1200" dirty="0">
              <a:solidFill>
                <a:srgbClr val="3A8995"/>
              </a:solidFill>
            </a:endParaRPr>
          </a:p>
          <a:p>
            <a:endParaRPr lang="es-MX" sz="1200" dirty="0">
              <a:solidFill>
                <a:srgbClr val="3A8995"/>
              </a:solidFill>
            </a:endParaRPr>
          </a:p>
          <a:p>
            <a:endParaRPr lang="es-MX" sz="1200" dirty="0">
              <a:solidFill>
                <a:srgbClr val="3A8995"/>
              </a:solidFill>
            </a:endParaRPr>
          </a:p>
          <a:p>
            <a:endParaRPr lang="es-MX" sz="1200" dirty="0">
              <a:solidFill>
                <a:srgbClr val="3A8995"/>
              </a:solidFill>
            </a:endParaRPr>
          </a:p>
          <a:p>
            <a:br>
              <a:rPr lang="es-MX" sz="1200" dirty="0">
                <a:solidFill>
                  <a:srgbClr val="3A8995"/>
                </a:solidFill>
              </a:rPr>
            </a:br>
            <a:endParaRPr lang="es-MX" sz="1200" dirty="0">
              <a:solidFill>
                <a:srgbClr val="3A8995"/>
              </a:solidFill>
            </a:endParaRPr>
          </a:p>
          <a:p>
            <a:r>
              <a:rPr lang="es-MX" sz="1200" dirty="0"/>
              <a:t>Creamos una </a:t>
            </a:r>
            <a:r>
              <a:rPr lang="es-MX" sz="1200" dirty="0" err="1"/>
              <a:t>tubla</a:t>
            </a:r>
            <a:r>
              <a:rPr lang="es-MX" sz="1200" dirty="0"/>
              <a:t> con un solo dato (es obligatoria la coma para que Python lo considere una tupla:</a:t>
            </a:r>
          </a:p>
          <a:p>
            <a:endParaRPr lang="es-MX" sz="1200" dirty="0">
              <a:solidFill>
                <a:srgbClr val="3A8995"/>
              </a:solidFill>
            </a:endParaRPr>
          </a:p>
          <a:p>
            <a:endParaRPr lang="es-MX" sz="1200" dirty="0">
              <a:solidFill>
                <a:srgbClr val="3A8995"/>
              </a:solidFill>
            </a:endParaRPr>
          </a:p>
          <a:p>
            <a:endParaRPr lang="es-MX" sz="1200" dirty="0">
              <a:solidFill>
                <a:srgbClr val="3A8995"/>
              </a:solidFill>
            </a:endParaRPr>
          </a:p>
          <a:p>
            <a:r>
              <a:rPr lang="es-MX" sz="1200" dirty="0"/>
              <a:t>Llamamos al método consulta de la clase '</a:t>
            </a:r>
            <a:r>
              <a:rPr lang="es-MX" sz="1200" dirty="0" err="1"/>
              <a:t>Articulos</a:t>
            </a:r>
            <a:r>
              <a:rPr lang="es-MX" sz="1200" dirty="0"/>
              <a:t>' que se encuentra en el otro módulo. El método 'consulta' retorna una lista vacía si no existe el código de artículo ingresado o una lista con una tupla en su interior.</a:t>
            </a:r>
          </a:p>
          <a:p>
            <a:endParaRPr lang="es-MX" sz="1200" dirty="0"/>
          </a:p>
          <a:p>
            <a:r>
              <a:rPr lang="es-MX" sz="1200" dirty="0"/>
              <a:t>El método 'consulta' de la clase '</a:t>
            </a:r>
            <a:r>
              <a:rPr lang="es-MX" sz="1200" dirty="0" err="1"/>
              <a:t>Articulos</a:t>
            </a:r>
            <a:r>
              <a:rPr lang="es-MX" sz="1200" dirty="0"/>
              <a:t>' llama al método '</a:t>
            </a:r>
            <a:r>
              <a:rPr lang="es-MX" sz="1200" dirty="0" err="1"/>
              <a:t>fetchall</a:t>
            </a:r>
            <a:r>
              <a:rPr lang="es-MX" sz="1200" dirty="0"/>
              <a:t>' del cursor respectivo:</a:t>
            </a:r>
          </a:p>
        </p:txBody>
      </p:sp>
      <p:pic>
        <p:nvPicPr>
          <p:cNvPr id="2" name="Picture 2" descr="insert SQLite python">
            <a:extLst>
              <a:ext uri="{FF2B5EF4-FFF2-40B4-BE49-F238E27FC236}">
                <a16:creationId xmlns:a16="http://schemas.microsoft.com/office/drawing/2014/main" id="{4F596635-A21C-3317-8D36-23171A0A7A7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65397" y="875274"/>
            <a:ext cx="2121463" cy="205440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select SQLite python">
            <a:extLst>
              <a:ext uri="{FF2B5EF4-FFF2-40B4-BE49-F238E27FC236}">
                <a16:creationId xmlns:a16="http://schemas.microsoft.com/office/drawing/2014/main" id="{B94D4E65-6746-BD66-B4D6-1EC65BD9239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08347" y="875274"/>
            <a:ext cx="2355811" cy="2225389"/>
          </a:xfrm>
          <a:prstGeom prst="rect">
            <a:avLst/>
          </a:prstGeom>
          <a:noFill/>
          <a:ln>
            <a:solidFill>
              <a:schemeClr val="accent2"/>
            </a:solidFill>
          </a:ln>
          <a:extLst>
            <a:ext uri="{909E8E84-426E-40DD-AFC4-6F175D3DCCD1}">
              <a14:hiddenFill xmlns:a14="http://schemas.microsoft.com/office/drawing/2010/main">
                <a:solidFill>
                  <a:srgbClr val="FFFFFF"/>
                </a:solidFill>
              </a14:hiddenFill>
            </a:ext>
          </a:extLst>
        </p:spPr>
      </p:pic>
      <p:pic>
        <p:nvPicPr>
          <p:cNvPr id="7" name="Picture 6" descr="insert SQLite python">
            <a:extLst>
              <a:ext uri="{FF2B5EF4-FFF2-40B4-BE49-F238E27FC236}">
                <a16:creationId xmlns:a16="http://schemas.microsoft.com/office/drawing/2014/main" id="{41E44574-853A-7EDE-D193-526E6A473E0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801727" y="3100663"/>
            <a:ext cx="2121462" cy="2054404"/>
          </a:xfrm>
          <a:prstGeom prst="rect">
            <a:avLst/>
          </a:prstGeom>
          <a:noFill/>
          <a:extLst>
            <a:ext uri="{909E8E84-426E-40DD-AFC4-6F175D3DCCD1}">
              <a14:hiddenFill xmlns:a14="http://schemas.microsoft.com/office/drawing/2010/main">
                <a:solidFill>
                  <a:srgbClr val="FFFFFF"/>
                </a:solidFill>
              </a14:hiddenFill>
            </a:ext>
          </a:extLst>
        </p:spPr>
      </p:pic>
      <p:pic>
        <p:nvPicPr>
          <p:cNvPr id="8" name="Imagen 7">
            <a:extLst>
              <a:ext uri="{FF2B5EF4-FFF2-40B4-BE49-F238E27FC236}">
                <a16:creationId xmlns:a16="http://schemas.microsoft.com/office/drawing/2014/main" id="{69A47D6D-7CA9-91BC-54C2-ABD87FAC3FC7}"/>
              </a:ext>
            </a:extLst>
          </p:cNvPr>
          <p:cNvPicPr>
            <a:picLocks noChangeAspect="1"/>
          </p:cNvPicPr>
          <p:nvPr/>
        </p:nvPicPr>
        <p:blipFill>
          <a:blip r:embed="rId7"/>
          <a:stretch>
            <a:fillRect/>
          </a:stretch>
        </p:blipFill>
        <p:spPr>
          <a:xfrm>
            <a:off x="7631543" y="3272980"/>
            <a:ext cx="1932615" cy="650933"/>
          </a:xfrm>
          <a:prstGeom prst="rect">
            <a:avLst/>
          </a:prstGeom>
        </p:spPr>
      </p:pic>
      <p:sp>
        <p:nvSpPr>
          <p:cNvPr id="10" name="CuadroTexto 9">
            <a:extLst>
              <a:ext uri="{FF2B5EF4-FFF2-40B4-BE49-F238E27FC236}">
                <a16:creationId xmlns:a16="http://schemas.microsoft.com/office/drawing/2014/main" id="{CCA79C76-0349-A387-7096-21BCF14F4384}"/>
              </a:ext>
            </a:extLst>
          </p:cNvPr>
          <p:cNvSpPr txBox="1"/>
          <p:nvPr/>
        </p:nvSpPr>
        <p:spPr>
          <a:xfrm>
            <a:off x="268811" y="1397312"/>
            <a:ext cx="6728517" cy="1785104"/>
          </a:xfrm>
          <a:prstGeom prst="rect">
            <a:avLst/>
          </a:prstGeom>
          <a:solidFill>
            <a:schemeClr val="tx1">
              <a:lumMod val="85000"/>
              <a:lumOff val="15000"/>
            </a:schemeClr>
          </a:solidFill>
        </p:spPr>
        <p:txBody>
          <a:bodyPr wrap="square">
            <a:spAutoFit/>
          </a:bodyPr>
          <a:lstStyle/>
          <a:p>
            <a:r>
              <a:rPr lang="es-AR" sz="1100" b="0" dirty="0">
                <a:solidFill>
                  <a:srgbClr val="D4D4D4"/>
                </a:solidFill>
                <a:effectLst/>
                <a:latin typeface="Consolas" panose="020B0609020204030204" pitchFamily="49" charset="0"/>
              </a:rPr>
              <a:t>    </a:t>
            </a:r>
            <a:r>
              <a:rPr lang="es-AR" sz="1100" b="0" dirty="0" err="1">
                <a:solidFill>
                  <a:srgbClr val="569CD6"/>
                </a:solidFill>
                <a:effectLst/>
                <a:latin typeface="Consolas" panose="020B0609020204030204" pitchFamily="49" charset="0"/>
              </a:rPr>
              <a:t>def</a:t>
            </a:r>
            <a:r>
              <a:rPr lang="es-AR" sz="1100" b="0" dirty="0">
                <a:solidFill>
                  <a:srgbClr val="D4D4D4"/>
                </a:solidFill>
                <a:effectLst/>
                <a:latin typeface="Consolas" panose="020B0609020204030204" pitchFamily="49" charset="0"/>
              </a:rPr>
              <a:t> </a:t>
            </a:r>
            <a:r>
              <a:rPr lang="es-AR" sz="1100" b="0" dirty="0">
                <a:solidFill>
                  <a:srgbClr val="DCDCAA"/>
                </a:solidFill>
                <a:effectLst/>
                <a:latin typeface="Consolas" panose="020B0609020204030204" pitchFamily="49" charset="0"/>
              </a:rPr>
              <a:t>consultar</a:t>
            </a:r>
            <a:r>
              <a:rPr lang="es-AR" sz="1100" b="0" dirty="0">
                <a:solidFill>
                  <a:srgbClr val="D4D4D4"/>
                </a:solidFill>
                <a:effectLst/>
                <a:latin typeface="Consolas" panose="020B0609020204030204" pitchFamily="49" charset="0"/>
              </a:rPr>
              <a:t>(</a:t>
            </a:r>
            <a:r>
              <a:rPr lang="es-AR" sz="1100" b="0" dirty="0" err="1">
                <a:solidFill>
                  <a:srgbClr val="9CDCFE"/>
                </a:solidFill>
                <a:effectLst/>
                <a:latin typeface="Consolas" panose="020B0609020204030204" pitchFamily="49" charset="0"/>
              </a:rPr>
              <a:t>self</a:t>
            </a:r>
            <a:r>
              <a:rPr lang="es-AR" sz="1100" b="0" dirty="0">
                <a:solidFill>
                  <a:srgbClr val="D4D4D4"/>
                </a:solidFill>
                <a:effectLst/>
                <a:latin typeface="Consolas" panose="020B0609020204030204" pitchFamily="49" charset="0"/>
              </a:rPr>
              <a:t>):</a:t>
            </a:r>
          </a:p>
          <a:p>
            <a:r>
              <a:rPr lang="es-AR" sz="1100" b="0" dirty="0">
                <a:solidFill>
                  <a:srgbClr val="D4D4D4"/>
                </a:solidFill>
                <a:effectLst/>
                <a:latin typeface="Consolas" panose="020B0609020204030204" pitchFamily="49" charset="0"/>
              </a:rPr>
              <a:t>        </a:t>
            </a:r>
            <a:r>
              <a:rPr lang="es-AR" sz="1100" b="0" dirty="0">
                <a:solidFill>
                  <a:srgbClr val="9CDCFE"/>
                </a:solidFill>
                <a:effectLst/>
                <a:latin typeface="Consolas" panose="020B0609020204030204" pitchFamily="49" charset="0"/>
              </a:rPr>
              <a:t>datos</a:t>
            </a:r>
            <a:r>
              <a:rPr lang="es-AR" sz="1100" b="0" dirty="0">
                <a:solidFill>
                  <a:srgbClr val="D4D4D4"/>
                </a:solidFill>
                <a:effectLst/>
                <a:latin typeface="Consolas" panose="020B0609020204030204" pitchFamily="49" charset="0"/>
              </a:rPr>
              <a:t>=(</a:t>
            </a:r>
            <a:r>
              <a:rPr lang="es-AR" sz="1100" b="0" dirty="0" err="1">
                <a:solidFill>
                  <a:srgbClr val="9CDCFE"/>
                </a:solidFill>
                <a:effectLst/>
                <a:latin typeface="Consolas" panose="020B0609020204030204" pitchFamily="49" charset="0"/>
              </a:rPr>
              <a:t>self</a:t>
            </a:r>
            <a:r>
              <a:rPr lang="es-AR" sz="1100" b="0" dirty="0" err="1">
                <a:solidFill>
                  <a:srgbClr val="D4D4D4"/>
                </a:solidFill>
                <a:effectLst/>
                <a:latin typeface="Consolas" panose="020B0609020204030204" pitchFamily="49" charset="0"/>
              </a:rPr>
              <a:t>.</a:t>
            </a:r>
            <a:r>
              <a:rPr lang="es-AR" sz="1100" b="0" dirty="0" err="1">
                <a:solidFill>
                  <a:srgbClr val="9CDCFE"/>
                </a:solidFill>
                <a:effectLst/>
                <a:latin typeface="Consolas" panose="020B0609020204030204" pitchFamily="49" charset="0"/>
              </a:rPr>
              <a:t>codigo</a:t>
            </a:r>
            <a:r>
              <a:rPr lang="es-AR" sz="1100" b="0" dirty="0" err="1">
                <a:solidFill>
                  <a:srgbClr val="D4D4D4"/>
                </a:solidFill>
                <a:effectLst/>
                <a:latin typeface="Consolas" panose="020B0609020204030204" pitchFamily="49" charset="0"/>
              </a:rPr>
              <a:t>.</a:t>
            </a:r>
            <a:r>
              <a:rPr lang="es-AR" sz="1100" b="0" dirty="0" err="1">
                <a:solidFill>
                  <a:srgbClr val="DCDCAA"/>
                </a:solidFill>
                <a:effectLst/>
                <a:latin typeface="Consolas" panose="020B0609020204030204" pitchFamily="49" charset="0"/>
              </a:rPr>
              <a:t>get</a:t>
            </a:r>
            <a:r>
              <a:rPr lang="es-AR" sz="1100" b="0" dirty="0">
                <a:solidFill>
                  <a:srgbClr val="D4D4D4"/>
                </a:solidFill>
                <a:effectLst/>
                <a:latin typeface="Consolas" panose="020B0609020204030204" pitchFamily="49" charset="0"/>
              </a:rPr>
              <a:t>(), )</a:t>
            </a:r>
          </a:p>
          <a:p>
            <a:r>
              <a:rPr lang="es-AR" sz="1100" b="0" dirty="0">
                <a:solidFill>
                  <a:srgbClr val="D4D4D4"/>
                </a:solidFill>
                <a:effectLst/>
                <a:latin typeface="Consolas" panose="020B0609020204030204" pitchFamily="49" charset="0"/>
              </a:rPr>
              <a:t>        </a:t>
            </a:r>
            <a:r>
              <a:rPr lang="es-AR" sz="1100" b="0" dirty="0">
                <a:solidFill>
                  <a:srgbClr val="9CDCFE"/>
                </a:solidFill>
                <a:effectLst/>
                <a:latin typeface="Consolas" panose="020B0609020204030204" pitchFamily="49" charset="0"/>
              </a:rPr>
              <a:t>respuesta</a:t>
            </a:r>
            <a:r>
              <a:rPr lang="es-AR" sz="1100" b="0" dirty="0">
                <a:solidFill>
                  <a:srgbClr val="D4D4D4"/>
                </a:solidFill>
                <a:effectLst/>
                <a:latin typeface="Consolas" panose="020B0609020204030204" pitchFamily="49" charset="0"/>
              </a:rPr>
              <a:t>=</a:t>
            </a:r>
            <a:r>
              <a:rPr lang="es-AR" sz="1100" b="0" dirty="0">
                <a:solidFill>
                  <a:srgbClr val="9CDCFE"/>
                </a:solidFill>
                <a:effectLst/>
                <a:latin typeface="Consolas" panose="020B0609020204030204" pitchFamily="49" charset="0"/>
              </a:rPr>
              <a:t>self</a:t>
            </a:r>
            <a:r>
              <a:rPr lang="es-AR" sz="1100" b="0" dirty="0">
                <a:solidFill>
                  <a:srgbClr val="D4D4D4"/>
                </a:solidFill>
                <a:effectLst/>
                <a:latin typeface="Consolas" panose="020B0609020204030204" pitchFamily="49" charset="0"/>
              </a:rPr>
              <a:t>.</a:t>
            </a:r>
            <a:r>
              <a:rPr lang="es-AR" sz="1100" b="0" dirty="0">
                <a:solidFill>
                  <a:srgbClr val="9CDCFE"/>
                </a:solidFill>
                <a:effectLst/>
                <a:latin typeface="Consolas" panose="020B0609020204030204" pitchFamily="49" charset="0"/>
              </a:rPr>
              <a:t>articulo1</a:t>
            </a:r>
            <a:r>
              <a:rPr lang="es-AR" sz="1100" b="0" dirty="0">
                <a:solidFill>
                  <a:srgbClr val="D4D4D4"/>
                </a:solidFill>
                <a:effectLst/>
                <a:latin typeface="Consolas" panose="020B0609020204030204" pitchFamily="49" charset="0"/>
              </a:rPr>
              <a:t>.</a:t>
            </a:r>
            <a:r>
              <a:rPr lang="es-AR" sz="1100" b="0" dirty="0">
                <a:solidFill>
                  <a:srgbClr val="DCDCAA"/>
                </a:solidFill>
                <a:effectLst/>
                <a:latin typeface="Consolas" panose="020B0609020204030204" pitchFamily="49" charset="0"/>
              </a:rPr>
              <a:t>consulta</a:t>
            </a:r>
            <a:r>
              <a:rPr lang="es-AR" sz="1100" b="0" dirty="0">
                <a:solidFill>
                  <a:srgbClr val="D4D4D4"/>
                </a:solidFill>
                <a:effectLst/>
                <a:latin typeface="Consolas" panose="020B0609020204030204" pitchFamily="49" charset="0"/>
              </a:rPr>
              <a:t>(</a:t>
            </a:r>
            <a:r>
              <a:rPr lang="es-AR" sz="1100" b="0" dirty="0">
                <a:solidFill>
                  <a:srgbClr val="9CDCFE"/>
                </a:solidFill>
                <a:effectLst/>
                <a:latin typeface="Consolas" panose="020B0609020204030204" pitchFamily="49" charset="0"/>
              </a:rPr>
              <a:t>datos</a:t>
            </a:r>
            <a:r>
              <a:rPr lang="es-AR" sz="1100" b="0" dirty="0">
                <a:solidFill>
                  <a:srgbClr val="D4D4D4"/>
                </a:solidFill>
                <a:effectLst/>
                <a:latin typeface="Consolas" panose="020B0609020204030204" pitchFamily="49" charset="0"/>
              </a:rPr>
              <a:t>)</a:t>
            </a:r>
          </a:p>
          <a:p>
            <a:r>
              <a:rPr lang="es-AR" sz="1100" b="0" dirty="0">
                <a:solidFill>
                  <a:srgbClr val="D4D4D4"/>
                </a:solidFill>
                <a:effectLst/>
                <a:latin typeface="Consolas" panose="020B0609020204030204" pitchFamily="49" charset="0"/>
              </a:rPr>
              <a:t>        </a:t>
            </a:r>
            <a:r>
              <a:rPr lang="es-AR" sz="1100" b="0" dirty="0" err="1">
                <a:solidFill>
                  <a:srgbClr val="C586C0"/>
                </a:solidFill>
                <a:effectLst/>
                <a:latin typeface="Consolas" panose="020B0609020204030204" pitchFamily="49" charset="0"/>
              </a:rPr>
              <a:t>if</a:t>
            </a:r>
            <a:r>
              <a:rPr lang="es-AR" sz="1100" b="0" dirty="0">
                <a:solidFill>
                  <a:srgbClr val="D4D4D4"/>
                </a:solidFill>
                <a:effectLst/>
                <a:latin typeface="Consolas" panose="020B0609020204030204" pitchFamily="49" charset="0"/>
              </a:rPr>
              <a:t> </a:t>
            </a:r>
            <a:r>
              <a:rPr lang="es-AR" sz="1100" b="0" dirty="0" err="1">
                <a:solidFill>
                  <a:srgbClr val="DCDCAA"/>
                </a:solidFill>
                <a:effectLst/>
                <a:latin typeface="Consolas" panose="020B0609020204030204" pitchFamily="49" charset="0"/>
              </a:rPr>
              <a:t>len</a:t>
            </a:r>
            <a:r>
              <a:rPr lang="es-AR" sz="1100" b="0" dirty="0">
                <a:solidFill>
                  <a:srgbClr val="D4D4D4"/>
                </a:solidFill>
                <a:effectLst/>
                <a:latin typeface="Consolas" panose="020B0609020204030204" pitchFamily="49" charset="0"/>
              </a:rPr>
              <a:t>(</a:t>
            </a:r>
            <a:r>
              <a:rPr lang="es-AR" sz="1100" b="0" dirty="0">
                <a:solidFill>
                  <a:srgbClr val="9CDCFE"/>
                </a:solidFill>
                <a:effectLst/>
                <a:latin typeface="Consolas" panose="020B0609020204030204" pitchFamily="49" charset="0"/>
              </a:rPr>
              <a:t>respuesta</a:t>
            </a:r>
            <a:r>
              <a:rPr lang="es-AR" sz="1100" b="0" dirty="0">
                <a:solidFill>
                  <a:srgbClr val="D4D4D4"/>
                </a:solidFill>
                <a:effectLst/>
                <a:latin typeface="Consolas" panose="020B0609020204030204" pitchFamily="49" charset="0"/>
              </a:rPr>
              <a:t>)&gt;</a:t>
            </a:r>
            <a:r>
              <a:rPr lang="es-AR" sz="1100" b="0" dirty="0">
                <a:solidFill>
                  <a:srgbClr val="B5CEA8"/>
                </a:solidFill>
                <a:effectLst/>
                <a:latin typeface="Consolas" panose="020B0609020204030204" pitchFamily="49" charset="0"/>
              </a:rPr>
              <a:t>0</a:t>
            </a:r>
            <a:r>
              <a:rPr lang="es-AR" sz="1100" b="0" dirty="0">
                <a:solidFill>
                  <a:srgbClr val="D4D4D4"/>
                </a:solidFill>
                <a:effectLst/>
                <a:latin typeface="Consolas" panose="020B0609020204030204" pitchFamily="49" charset="0"/>
              </a:rPr>
              <a:t>:</a:t>
            </a:r>
          </a:p>
          <a:p>
            <a:r>
              <a:rPr lang="es-AR" sz="1100" b="0" dirty="0">
                <a:solidFill>
                  <a:srgbClr val="D4D4D4"/>
                </a:solidFill>
                <a:effectLst/>
                <a:latin typeface="Consolas" panose="020B0609020204030204" pitchFamily="49" charset="0"/>
              </a:rPr>
              <a:t>            </a:t>
            </a:r>
            <a:r>
              <a:rPr lang="es-AR" sz="1100" b="0" dirty="0" err="1">
                <a:solidFill>
                  <a:srgbClr val="9CDCFE"/>
                </a:solidFill>
                <a:effectLst/>
                <a:latin typeface="Consolas" panose="020B0609020204030204" pitchFamily="49" charset="0"/>
              </a:rPr>
              <a:t>self</a:t>
            </a:r>
            <a:r>
              <a:rPr lang="es-AR" sz="1100" b="0" dirty="0" err="1">
                <a:solidFill>
                  <a:srgbClr val="D4D4D4"/>
                </a:solidFill>
                <a:effectLst/>
                <a:latin typeface="Consolas" panose="020B0609020204030204" pitchFamily="49" charset="0"/>
              </a:rPr>
              <a:t>.</a:t>
            </a:r>
            <a:r>
              <a:rPr lang="es-AR" sz="1100" b="0" dirty="0" err="1">
                <a:solidFill>
                  <a:srgbClr val="9CDCFE"/>
                </a:solidFill>
                <a:effectLst/>
                <a:latin typeface="Consolas" panose="020B0609020204030204" pitchFamily="49" charset="0"/>
              </a:rPr>
              <a:t>descripcion</a:t>
            </a:r>
            <a:r>
              <a:rPr lang="es-AR" sz="1100" b="0" dirty="0" err="1">
                <a:solidFill>
                  <a:srgbClr val="D4D4D4"/>
                </a:solidFill>
                <a:effectLst/>
                <a:latin typeface="Consolas" panose="020B0609020204030204" pitchFamily="49" charset="0"/>
              </a:rPr>
              <a:t>.</a:t>
            </a:r>
            <a:r>
              <a:rPr lang="es-AR" sz="1100" b="0" dirty="0" err="1">
                <a:solidFill>
                  <a:srgbClr val="DCDCAA"/>
                </a:solidFill>
                <a:effectLst/>
                <a:latin typeface="Consolas" panose="020B0609020204030204" pitchFamily="49" charset="0"/>
              </a:rPr>
              <a:t>set</a:t>
            </a:r>
            <a:r>
              <a:rPr lang="es-AR" sz="1100" b="0" dirty="0">
                <a:solidFill>
                  <a:srgbClr val="D4D4D4"/>
                </a:solidFill>
                <a:effectLst/>
                <a:latin typeface="Consolas" panose="020B0609020204030204" pitchFamily="49" charset="0"/>
              </a:rPr>
              <a:t>(</a:t>
            </a:r>
            <a:r>
              <a:rPr lang="es-AR" sz="1100" b="0" dirty="0">
                <a:solidFill>
                  <a:srgbClr val="9CDCFE"/>
                </a:solidFill>
                <a:effectLst/>
                <a:latin typeface="Consolas" panose="020B0609020204030204" pitchFamily="49" charset="0"/>
              </a:rPr>
              <a:t>respuesta</a:t>
            </a:r>
            <a:r>
              <a:rPr lang="es-AR" sz="1100" b="0" dirty="0">
                <a:solidFill>
                  <a:srgbClr val="D4D4D4"/>
                </a:solidFill>
                <a:effectLst/>
                <a:latin typeface="Consolas" panose="020B0609020204030204" pitchFamily="49" charset="0"/>
              </a:rPr>
              <a:t>[</a:t>
            </a:r>
            <a:r>
              <a:rPr lang="es-AR" sz="1100" b="0" dirty="0">
                <a:solidFill>
                  <a:srgbClr val="B5CEA8"/>
                </a:solidFill>
                <a:effectLst/>
                <a:latin typeface="Consolas" panose="020B0609020204030204" pitchFamily="49" charset="0"/>
              </a:rPr>
              <a:t>0</a:t>
            </a:r>
            <a:r>
              <a:rPr lang="es-AR" sz="1100" b="0" dirty="0">
                <a:solidFill>
                  <a:srgbClr val="D4D4D4"/>
                </a:solidFill>
                <a:effectLst/>
                <a:latin typeface="Consolas" panose="020B0609020204030204" pitchFamily="49" charset="0"/>
              </a:rPr>
              <a:t>][</a:t>
            </a:r>
            <a:r>
              <a:rPr lang="es-AR" sz="1100" b="0" dirty="0">
                <a:solidFill>
                  <a:srgbClr val="B5CEA8"/>
                </a:solidFill>
                <a:effectLst/>
                <a:latin typeface="Consolas" panose="020B0609020204030204" pitchFamily="49" charset="0"/>
              </a:rPr>
              <a:t>0</a:t>
            </a:r>
            <a:r>
              <a:rPr lang="es-AR" sz="1100" b="0" dirty="0">
                <a:solidFill>
                  <a:srgbClr val="D4D4D4"/>
                </a:solidFill>
                <a:effectLst/>
                <a:latin typeface="Consolas" panose="020B0609020204030204" pitchFamily="49" charset="0"/>
              </a:rPr>
              <a:t>])</a:t>
            </a:r>
          </a:p>
          <a:p>
            <a:r>
              <a:rPr lang="es-AR" sz="1100" b="0" dirty="0">
                <a:solidFill>
                  <a:srgbClr val="D4D4D4"/>
                </a:solidFill>
                <a:effectLst/>
                <a:latin typeface="Consolas" panose="020B0609020204030204" pitchFamily="49" charset="0"/>
              </a:rPr>
              <a:t>            </a:t>
            </a:r>
            <a:r>
              <a:rPr lang="es-AR" sz="1100" b="0" dirty="0" err="1">
                <a:solidFill>
                  <a:srgbClr val="9CDCFE"/>
                </a:solidFill>
                <a:effectLst/>
                <a:latin typeface="Consolas" panose="020B0609020204030204" pitchFamily="49" charset="0"/>
              </a:rPr>
              <a:t>self</a:t>
            </a:r>
            <a:r>
              <a:rPr lang="es-AR" sz="1100" b="0" dirty="0" err="1">
                <a:solidFill>
                  <a:srgbClr val="D4D4D4"/>
                </a:solidFill>
                <a:effectLst/>
                <a:latin typeface="Consolas" panose="020B0609020204030204" pitchFamily="49" charset="0"/>
              </a:rPr>
              <a:t>.</a:t>
            </a:r>
            <a:r>
              <a:rPr lang="es-AR" sz="1100" b="0" dirty="0" err="1">
                <a:solidFill>
                  <a:srgbClr val="9CDCFE"/>
                </a:solidFill>
                <a:effectLst/>
                <a:latin typeface="Consolas" panose="020B0609020204030204" pitchFamily="49" charset="0"/>
              </a:rPr>
              <a:t>precio</a:t>
            </a:r>
            <a:r>
              <a:rPr lang="es-AR" sz="1100" b="0" dirty="0" err="1">
                <a:solidFill>
                  <a:srgbClr val="D4D4D4"/>
                </a:solidFill>
                <a:effectLst/>
                <a:latin typeface="Consolas" panose="020B0609020204030204" pitchFamily="49" charset="0"/>
              </a:rPr>
              <a:t>.</a:t>
            </a:r>
            <a:r>
              <a:rPr lang="es-AR" sz="1100" b="0" dirty="0" err="1">
                <a:solidFill>
                  <a:srgbClr val="DCDCAA"/>
                </a:solidFill>
                <a:effectLst/>
                <a:latin typeface="Consolas" panose="020B0609020204030204" pitchFamily="49" charset="0"/>
              </a:rPr>
              <a:t>set</a:t>
            </a:r>
            <a:r>
              <a:rPr lang="es-AR" sz="1100" b="0" dirty="0">
                <a:solidFill>
                  <a:srgbClr val="D4D4D4"/>
                </a:solidFill>
                <a:effectLst/>
                <a:latin typeface="Consolas" panose="020B0609020204030204" pitchFamily="49" charset="0"/>
              </a:rPr>
              <a:t>(</a:t>
            </a:r>
            <a:r>
              <a:rPr lang="es-AR" sz="1100" b="0" dirty="0">
                <a:solidFill>
                  <a:srgbClr val="9CDCFE"/>
                </a:solidFill>
                <a:effectLst/>
                <a:latin typeface="Consolas" panose="020B0609020204030204" pitchFamily="49" charset="0"/>
              </a:rPr>
              <a:t>respuesta</a:t>
            </a:r>
            <a:r>
              <a:rPr lang="es-AR" sz="1100" b="0" dirty="0">
                <a:solidFill>
                  <a:srgbClr val="D4D4D4"/>
                </a:solidFill>
                <a:effectLst/>
                <a:latin typeface="Consolas" panose="020B0609020204030204" pitchFamily="49" charset="0"/>
              </a:rPr>
              <a:t>[</a:t>
            </a:r>
            <a:r>
              <a:rPr lang="es-AR" sz="1100" b="0" dirty="0">
                <a:solidFill>
                  <a:srgbClr val="B5CEA8"/>
                </a:solidFill>
                <a:effectLst/>
                <a:latin typeface="Consolas" panose="020B0609020204030204" pitchFamily="49" charset="0"/>
              </a:rPr>
              <a:t>0</a:t>
            </a:r>
            <a:r>
              <a:rPr lang="es-AR" sz="1100" b="0" dirty="0">
                <a:solidFill>
                  <a:srgbClr val="D4D4D4"/>
                </a:solidFill>
                <a:effectLst/>
                <a:latin typeface="Consolas" panose="020B0609020204030204" pitchFamily="49" charset="0"/>
              </a:rPr>
              <a:t>][</a:t>
            </a:r>
            <a:r>
              <a:rPr lang="es-AR" sz="1100" b="0" dirty="0">
                <a:solidFill>
                  <a:srgbClr val="B5CEA8"/>
                </a:solidFill>
                <a:effectLst/>
                <a:latin typeface="Consolas" panose="020B0609020204030204" pitchFamily="49" charset="0"/>
              </a:rPr>
              <a:t>1</a:t>
            </a:r>
            <a:r>
              <a:rPr lang="es-AR" sz="1100" b="0" dirty="0">
                <a:solidFill>
                  <a:srgbClr val="D4D4D4"/>
                </a:solidFill>
                <a:effectLst/>
                <a:latin typeface="Consolas" panose="020B0609020204030204" pitchFamily="49" charset="0"/>
              </a:rPr>
              <a:t>])</a:t>
            </a:r>
          </a:p>
          <a:p>
            <a:r>
              <a:rPr lang="es-AR" sz="1100" b="0" dirty="0">
                <a:solidFill>
                  <a:srgbClr val="D4D4D4"/>
                </a:solidFill>
                <a:effectLst/>
                <a:latin typeface="Consolas" panose="020B0609020204030204" pitchFamily="49" charset="0"/>
              </a:rPr>
              <a:t>        </a:t>
            </a:r>
            <a:r>
              <a:rPr lang="es-AR" sz="1100" b="0" dirty="0" err="1">
                <a:solidFill>
                  <a:srgbClr val="C586C0"/>
                </a:solidFill>
                <a:effectLst/>
                <a:latin typeface="Consolas" panose="020B0609020204030204" pitchFamily="49" charset="0"/>
              </a:rPr>
              <a:t>else</a:t>
            </a:r>
            <a:r>
              <a:rPr lang="es-AR" sz="1100" b="0" dirty="0">
                <a:solidFill>
                  <a:srgbClr val="D4D4D4"/>
                </a:solidFill>
                <a:effectLst/>
                <a:latin typeface="Consolas" panose="020B0609020204030204" pitchFamily="49" charset="0"/>
              </a:rPr>
              <a:t>:</a:t>
            </a:r>
          </a:p>
          <a:p>
            <a:r>
              <a:rPr lang="es-AR" sz="1100" b="0" dirty="0">
                <a:solidFill>
                  <a:srgbClr val="D4D4D4"/>
                </a:solidFill>
                <a:effectLst/>
                <a:latin typeface="Consolas" panose="020B0609020204030204" pitchFamily="49" charset="0"/>
              </a:rPr>
              <a:t>            </a:t>
            </a:r>
            <a:r>
              <a:rPr lang="es-AR" sz="1100" b="0" dirty="0" err="1">
                <a:solidFill>
                  <a:srgbClr val="9CDCFE"/>
                </a:solidFill>
                <a:effectLst/>
                <a:latin typeface="Consolas" panose="020B0609020204030204" pitchFamily="49" charset="0"/>
              </a:rPr>
              <a:t>self</a:t>
            </a:r>
            <a:r>
              <a:rPr lang="es-AR" sz="1100" b="0" dirty="0" err="1">
                <a:solidFill>
                  <a:srgbClr val="D4D4D4"/>
                </a:solidFill>
                <a:effectLst/>
                <a:latin typeface="Consolas" panose="020B0609020204030204" pitchFamily="49" charset="0"/>
              </a:rPr>
              <a:t>.</a:t>
            </a:r>
            <a:r>
              <a:rPr lang="es-AR" sz="1100" b="0" dirty="0" err="1">
                <a:solidFill>
                  <a:srgbClr val="9CDCFE"/>
                </a:solidFill>
                <a:effectLst/>
                <a:latin typeface="Consolas" panose="020B0609020204030204" pitchFamily="49" charset="0"/>
              </a:rPr>
              <a:t>descripcion</a:t>
            </a:r>
            <a:r>
              <a:rPr lang="es-AR" sz="1100" b="0" dirty="0" err="1">
                <a:solidFill>
                  <a:srgbClr val="D4D4D4"/>
                </a:solidFill>
                <a:effectLst/>
                <a:latin typeface="Consolas" panose="020B0609020204030204" pitchFamily="49" charset="0"/>
              </a:rPr>
              <a:t>.</a:t>
            </a:r>
            <a:r>
              <a:rPr lang="es-AR" sz="1100" b="0" dirty="0" err="1">
                <a:solidFill>
                  <a:srgbClr val="DCDCAA"/>
                </a:solidFill>
                <a:effectLst/>
                <a:latin typeface="Consolas" panose="020B0609020204030204" pitchFamily="49" charset="0"/>
              </a:rPr>
              <a:t>set</a:t>
            </a:r>
            <a:r>
              <a:rPr lang="es-AR" sz="1100" b="0" dirty="0">
                <a:solidFill>
                  <a:srgbClr val="D4D4D4"/>
                </a:solidFill>
                <a:effectLst/>
                <a:latin typeface="Consolas" panose="020B0609020204030204" pitchFamily="49" charset="0"/>
              </a:rPr>
              <a:t>(</a:t>
            </a:r>
            <a:r>
              <a:rPr lang="es-AR" sz="1100" b="0" dirty="0">
                <a:solidFill>
                  <a:srgbClr val="CE9178"/>
                </a:solidFill>
                <a:effectLst/>
                <a:latin typeface="Consolas" panose="020B0609020204030204" pitchFamily="49" charset="0"/>
              </a:rPr>
              <a:t>''</a:t>
            </a:r>
            <a:r>
              <a:rPr lang="es-AR" sz="1100" b="0" dirty="0">
                <a:solidFill>
                  <a:srgbClr val="D4D4D4"/>
                </a:solidFill>
                <a:effectLst/>
                <a:latin typeface="Consolas" panose="020B0609020204030204" pitchFamily="49" charset="0"/>
              </a:rPr>
              <a:t>)</a:t>
            </a:r>
          </a:p>
          <a:p>
            <a:r>
              <a:rPr lang="es-AR" sz="1100" b="0" dirty="0">
                <a:solidFill>
                  <a:srgbClr val="D4D4D4"/>
                </a:solidFill>
                <a:effectLst/>
                <a:latin typeface="Consolas" panose="020B0609020204030204" pitchFamily="49" charset="0"/>
              </a:rPr>
              <a:t>            </a:t>
            </a:r>
            <a:r>
              <a:rPr lang="es-AR" sz="1100" b="0" dirty="0" err="1">
                <a:solidFill>
                  <a:srgbClr val="9CDCFE"/>
                </a:solidFill>
                <a:effectLst/>
                <a:latin typeface="Consolas" panose="020B0609020204030204" pitchFamily="49" charset="0"/>
              </a:rPr>
              <a:t>self</a:t>
            </a:r>
            <a:r>
              <a:rPr lang="es-AR" sz="1100" b="0" dirty="0" err="1">
                <a:solidFill>
                  <a:srgbClr val="D4D4D4"/>
                </a:solidFill>
                <a:effectLst/>
                <a:latin typeface="Consolas" panose="020B0609020204030204" pitchFamily="49" charset="0"/>
              </a:rPr>
              <a:t>.</a:t>
            </a:r>
            <a:r>
              <a:rPr lang="es-AR" sz="1100" b="0" dirty="0" err="1">
                <a:solidFill>
                  <a:srgbClr val="9CDCFE"/>
                </a:solidFill>
                <a:effectLst/>
                <a:latin typeface="Consolas" panose="020B0609020204030204" pitchFamily="49" charset="0"/>
              </a:rPr>
              <a:t>precio</a:t>
            </a:r>
            <a:r>
              <a:rPr lang="es-AR" sz="1100" b="0" dirty="0" err="1">
                <a:solidFill>
                  <a:srgbClr val="D4D4D4"/>
                </a:solidFill>
                <a:effectLst/>
                <a:latin typeface="Consolas" panose="020B0609020204030204" pitchFamily="49" charset="0"/>
              </a:rPr>
              <a:t>.</a:t>
            </a:r>
            <a:r>
              <a:rPr lang="es-AR" sz="1100" b="0" dirty="0" err="1">
                <a:solidFill>
                  <a:srgbClr val="DCDCAA"/>
                </a:solidFill>
                <a:effectLst/>
                <a:latin typeface="Consolas" panose="020B0609020204030204" pitchFamily="49" charset="0"/>
              </a:rPr>
              <a:t>set</a:t>
            </a:r>
            <a:r>
              <a:rPr lang="es-AR" sz="1100" b="0" dirty="0">
                <a:solidFill>
                  <a:srgbClr val="D4D4D4"/>
                </a:solidFill>
                <a:effectLst/>
                <a:latin typeface="Consolas" panose="020B0609020204030204" pitchFamily="49" charset="0"/>
              </a:rPr>
              <a:t>(</a:t>
            </a:r>
            <a:r>
              <a:rPr lang="es-AR" sz="1100" b="0" dirty="0">
                <a:solidFill>
                  <a:srgbClr val="CE9178"/>
                </a:solidFill>
                <a:effectLst/>
                <a:latin typeface="Consolas" panose="020B0609020204030204" pitchFamily="49" charset="0"/>
              </a:rPr>
              <a:t>''</a:t>
            </a:r>
            <a:r>
              <a:rPr lang="es-AR" sz="1100" b="0" dirty="0">
                <a:solidFill>
                  <a:srgbClr val="D4D4D4"/>
                </a:solidFill>
                <a:effectLst/>
                <a:latin typeface="Consolas" panose="020B0609020204030204" pitchFamily="49" charset="0"/>
              </a:rPr>
              <a:t>)</a:t>
            </a:r>
          </a:p>
          <a:p>
            <a:r>
              <a:rPr lang="es-AR" sz="1100" b="0" dirty="0">
                <a:solidFill>
                  <a:srgbClr val="D4D4D4"/>
                </a:solidFill>
                <a:effectLst/>
                <a:latin typeface="Consolas" panose="020B0609020204030204" pitchFamily="49" charset="0"/>
              </a:rPr>
              <a:t>            </a:t>
            </a:r>
            <a:r>
              <a:rPr lang="es-AR" sz="1100" b="0" dirty="0" err="1">
                <a:solidFill>
                  <a:srgbClr val="4EC9B0"/>
                </a:solidFill>
                <a:effectLst/>
                <a:latin typeface="Consolas" panose="020B0609020204030204" pitchFamily="49" charset="0"/>
              </a:rPr>
              <a:t>mb</a:t>
            </a:r>
            <a:r>
              <a:rPr lang="es-AR" sz="1100" b="0" dirty="0" err="1">
                <a:solidFill>
                  <a:srgbClr val="D4D4D4"/>
                </a:solidFill>
                <a:effectLst/>
                <a:latin typeface="Consolas" panose="020B0609020204030204" pitchFamily="49" charset="0"/>
              </a:rPr>
              <a:t>.</a:t>
            </a:r>
            <a:r>
              <a:rPr lang="es-AR" sz="1100" b="0" dirty="0" err="1">
                <a:solidFill>
                  <a:srgbClr val="DCDCAA"/>
                </a:solidFill>
                <a:effectLst/>
                <a:latin typeface="Consolas" panose="020B0609020204030204" pitchFamily="49" charset="0"/>
              </a:rPr>
              <a:t>showinfo</a:t>
            </a:r>
            <a:r>
              <a:rPr lang="es-AR" sz="1100" b="0" dirty="0">
                <a:solidFill>
                  <a:srgbClr val="D4D4D4"/>
                </a:solidFill>
                <a:effectLst/>
                <a:latin typeface="Consolas" panose="020B0609020204030204" pitchFamily="49" charset="0"/>
              </a:rPr>
              <a:t>(</a:t>
            </a:r>
            <a:r>
              <a:rPr lang="es-AR" sz="1100" b="0" dirty="0">
                <a:solidFill>
                  <a:srgbClr val="CE9178"/>
                </a:solidFill>
                <a:effectLst/>
                <a:latin typeface="Consolas" panose="020B0609020204030204" pitchFamily="49" charset="0"/>
              </a:rPr>
              <a:t>"Información"</a:t>
            </a:r>
            <a:r>
              <a:rPr lang="es-AR" sz="1100" b="0" dirty="0">
                <a:solidFill>
                  <a:srgbClr val="D4D4D4"/>
                </a:solidFill>
                <a:effectLst/>
                <a:latin typeface="Consolas" panose="020B0609020204030204" pitchFamily="49" charset="0"/>
              </a:rPr>
              <a:t>, </a:t>
            </a:r>
            <a:r>
              <a:rPr lang="es-AR" sz="1100" b="0" dirty="0">
                <a:solidFill>
                  <a:srgbClr val="CE9178"/>
                </a:solidFill>
                <a:effectLst/>
                <a:latin typeface="Consolas" panose="020B0609020204030204" pitchFamily="49" charset="0"/>
              </a:rPr>
              <a:t>"No existe un artículo con dicho código"</a:t>
            </a:r>
            <a:r>
              <a:rPr lang="es-AR" sz="1100" b="0" dirty="0">
                <a:solidFill>
                  <a:srgbClr val="D4D4D4"/>
                </a:solidFill>
                <a:effectLst/>
                <a:latin typeface="Consolas" panose="020B0609020204030204" pitchFamily="49" charset="0"/>
              </a:rPr>
              <a:t>)</a:t>
            </a:r>
          </a:p>
        </p:txBody>
      </p:sp>
      <p:sp>
        <p:nvSpPr>
          <p:cNvPr id="12" name="CuadroTexto 11">
            <a:extLst>
              <a:ext uri="{FF2B5EF4-FFF2-40B4-BE49-F238E27FC236}">
                <a16:creationId xmlns:a16="http://schemas.microsoft.com/office/drawing/2014/main" id="{91739959-DA6A-0A8A-6419-AB57FCAD3427}"/>
              </a:ext>
            </a:extLst>
          </p:cNvPr>
          <p:cNvSpPr txBox="1"/>
          <p:nvPr/>
        </p:nvSpPr>
        <p:spPr>
          <a:xfrm>
            <a:off x="330349" y="3829629"/>
            <a:ext cx="6666979" cy="261610"/>
          </a:xfrm>
          <a:prstGeom prst="rect">
            <a:avLst/>
          </a:prstGeom>
          <a:solidFill>
            <a:schemeClr val="tx1">
              <a:lumMod val="85000"/>
              <a:lumOff val="15000"/>
            </a:schemeClr>
          </a:solidFill>
        </p:spPr>
        <p:txBody>
          <a:bodyPr wrap="square">
            <a:spAutoFit/>
          </a:bodyPr>
          <a:lstStyle/>
          <a:p>
            <a:r>
              <a:rPr lang="es-AR" sz="1100" b="0" dirty="0">
                <a:solidFill>
                  <a:srgbClr val="D4D4D4"/>
                </a:solidFill>
                <a:effectLst/>
                <a:latin typeface="Consolas" panose="020B0609020204030204" pitchFamily="49" charset="0"/>
              </a:rPr>
              <a:t>   </a:t>
            </a:r>
            <a:r>
              <a:rPr lang="es-AR" sz="1100" b="0" dirty="0">
                <a:solidFill>
                  <a:srgbClr val="9CDCFE"/>
                </a:solidFill>
                <a:effectLst/>
                <a:latin typeface="Consolas" panose="020B0609020204030204" pitchFamily="49" charset="0"/>
              </a:rPr>
              <a:t>datos</a:t>
            </a:r>
            <a:r>
              <a:rPr lang="es-AR" sz="1100" b="0" dirty="0">
                <a:solidFill>
                  <a:srgbClr val="D4D4D4"/>
                </a:solidFill>
                <a:effectLst/>
                <a:latin typeface="Consolas" panose="020B0609020204030204" pitchFamily="49" charset="0"/>
              </a:rPr>
              <a:t>=(</a:t>
            </a:r>
            <a:r>
              <a:rPr lang="es-AR" sz="1100" b="0" dirty="0" err="1">
                <a:solidFill>
                  <a:srgbClr val="9CDCFE"/>
                </a:solidFill>
                <a:effectLst/>
                <a:latin typeface="Consolas" panose="020B0609020204030204" pitchFamily="49" charset="0"/>
              </a:rPr>
              <a:t>self</a:t>
            </a:r>
            <a:r>
              <a:rPr lang="es-AR" sz="1100" b="0" dirty="0" err="1">
                <a:solidFill>
                  <a:srgbClr val="D4D4D4"/>
                </a:solidFill>
                <a:effectLst/>
                <a:latin typeface="Consolas" panose="020B0609020204030204" pitchFamily="49" charset="0"/>
              </a:rPr>
              <a:t>.</a:t>
            </a:r>
            <a:r>
              <a:rPr lang="es-AR" sz="1100" b="0" dirty="0" err="1">
                <a:solidFill>
                  <a:srgbClr val="9CDCFE"/>
                </a:solidFill>
                <a:effectLst/>
                <a:latin typeface="Consolas" panose="020B0609020204030204" pitchFamily="49" charset="0"/>
              </a:rPr>
              <a:t>codigo</a:t>
            </a:r>
            <a:r>
              <a:rPr lang="es-AR" sz="1100" b="0" dirty="0" err="1">
                <a:solidFill>
                  <a:srgbClr val="D4D4D4"/>
                </a:solidFill>
                <a:effectLst/>
                <a:latin typeface="Consolas" panose="020B0609020204030204" pitchFamily="49" charset="0"/>
              </a:rPr>
              <a:t>.</a:t>
            </a:r>
            <a:r>
              <a:rPr lang="es-AR" sz="1100" b="0" dirty="0" err="1">
                <a:solidFill>
                  <a:srgbClr val="DCDCAA"/>
                </a:solidFill>
                <a:effectLst/>
                <a:latin typeface="Consolas" panose="020B0609020204030204" pitchFamily="49" charset="0"/>
              </a:rPr>
              <a:t>get</a:t>
            </a:r>
            <a:r>
              <a:rPr lang="es-AR" sz="1100" b="0" dirty="0">
                <a:solidFill>
                  <a:srgbClr val="D4D4D4"/>
                </a:solidFill>
                <a:effectLst/>
                <a:latin typeface="Consolas" panose="020B0609020204030204" pitchFamily="49" charset="0"/>
              </a:rPr>
              <a:t>(), )</a:t>
            </a:r>
          </a:p>
        </p:txBody>
      </p:sp>
      <p:sp>
        <p:nvSpPr>
          <p:cNvPr id="14" name="CuadroTexto 13">
            <a:extLst>
              <a:ext uri="{FF2B5EF4-FFF2-40B4-BE49-F238E27FC236}">
                <a16:creationId xmlns:a16="http://schemas.microsoft.com/office/drawing/2014/main" id="{D7D53C0F-6AD4-89AF-07CA-273ADEE46DD2}"/>
              </a:ext>
            </a:extLst>
          </p:cNvPr>
          <p:cNvSpPr txBox="1"/>
          <p:nvPr/>
        </p:nvSpPr>
        <p:spPr>
          <a:xfrm>
            <a:off x="330349" y="5261267"/>
            <a:ext cx="6666979" cy="1546577"/>
          </a:xfrm>
          <a:prstGeom prst="rect">
            <a:avLst/>
          </a:prstGeom>
          <a:solidFill>
            <a:schemeClr val="tx1">
              <a:lumMod val="85000"/>
              <a:lumOff val="15000"/>
            </a:schemeClr>
          </a:solidFill>
        </p:spPr>
        <p:txBody>
          <a:bodyPr wrap="square">
            <a:spAutoFit/>
          </a:bodyPr>
          <a:lstStyle/>
          <a:p>
            <a:r>
              <a:rPr lang="es-AR" sz="1050" b="0" dirty="0">
                <a:solidFill>
                  <a:srgbClr val="D4D4D4"/>
                </a:solidFill>
                <a:effectLst/>
                <a:latin typeface="Consolas" panose="020B0609020204030204" pitchFamily="49" charset="0"/>
              </a:rPr>
              <a:t>    </a:t>
            </a:r>
            <a:r>
              <a:rPr lang="es-AR" sz="1050" b="0" dirty="0" err="1">
                <a:solidFill>
                  <a:srgbClr val="569CD6"/>
                </a:solidFill>
                <a:effectLst/>
                <a:latin typeface="Consolas" panose="020B0609020204030204" pitchFamily="49" charset="0"/>
              </a:rPr>
              <a:t>def</a:t>
            </a:r>
            <a:r>
              <a:rPr lang="es-AR" sz="1050" b="0" dirty="0">
                <a:solidFill>
                  <a:srgbClr val="D4D4D4"/>
                </a:solidFill>
                <a:effectLst/>
                <a:latin typeface="Consolas" panose="020B0609020204030204" pitchFamily="49" charset="0"/>
              </a:rPr>
              <a:t> </a:t>
            </a:r>
            <a:r>
              <a:rPr lang="es-AR" sz="1050" b="0" dirty="0">
                <a:solidFill>
                  <a:srgbClr val="DCDCAA"/>
                </a:solidFill>
                <a:effectLst/>
                <a:latin typeface="Consolas" panose="020B0609020204030204" pitchFamily="49" charset="0"/>
              </a:rPr>
              <a:t>consulta</a:t>
            </a:r>
            <a:r>
              <a:rPr lang="es-AR" sz="1050" b="0" dirty="0">
                <a:solidFill>
                  <a:srgbClr val="D4D4D4"/>
                </a:solidFill>
                <a:effectLst/>
                <a:latin typeface="Consolas" panose="020B0609020204030204" pitchFamily="49" charset="0"/>
              </a:rPr>
              <a:t>(</a:t>
            </a:r>
            <a:r>
              <a:rPr lang="es-AR" sz="1050" b="0" dirty="0" err="1">
                <a:solidFill>
                  <a:srgbClr val="9CDCFE"/>
                </a:solidFill>
                <a:effectLst/>
                <a:latin typeface="Consolas" panose="020B0609020204030204" pitchFamily="49" charset="0"/>
              </a:rPr>
              <a:t>self</a:t>
            </a:r>
            <a:r>
              <a:rPr lang="es-AR" sz="1050" b="0" dirty="0">
                <a:solidFill>
                  <a:srgbClr val="D4D4D4"/>
                </a:solidFill>
                <a:effectLst/>
                <a:latin typeface="Consolas" panose="020B0609020204030204" pitchFamily="49" charset="0"/>
              </a:rPr>
              <a:t>, </a:t>
            </a:r>
            <a:r>
              <a:rPr lang="es-AR" sz="1050" b="0" dirty="0">
                <a:solidFill>
                  <a:srgbClr val="9CDCFE"/>
                </a:solidFill>
                <a:effectLst/>
                <a:latin typeface="Consolas" panose="020B0609020204030204" pitchFamily="49" charset="0"/>
              </a:rPr>
              <a:t>datos</a:t>
            </a:r>
            <a:r>
              <a:rPr lang="es-AR" sz="1050" b="0" dirty="0">
                <a:solidFill>
                  <a:srgbClr val="D4D4D4"/>
                </a:solidFill>
                <a:effectLst/>
                <a:latin typeface="Consolas" panose="020B0609020204030204" pitchFamily="49" charset="0"/>
              </a:rPr>
              <a:t>):</a:t>
            </a:r>
          </a:p>
          <a:p>
            <a:r>
              <a:rPr lang="es-AR" sz="1050" b="0" dirty="0">
                <a:solidFill>
                  <a:srgbClr val="D4D4D4"/>
                </a:solidFill>
                <a:effectLst/>
                <a:latin typeface="Consolas" panose="020B0609020204030204" pitchFamily="49" charset="0"/>
              </a:rPr>
              <a:t>        </a:t>
            </a:r>
            <a:r>
              <a:rPr lang="es-AR" sz="1050" b="0" dirty="0">
                <a:solidFill>
                  <a:srgbClr val="C586C0"/>
                </a:solidFill>
                <a:effectLst/>
                <a:latin typeface="Consolas" panose="020B0609020204030204" pitchFamily="49" charset="0"/>
              </a:rPr>
              <a:t>try</a:t>
            </a:r>
            <a:r>
              <a:rPr lang="es-AR" sz="1050" b="0" dirty="0">
                <a:solidFill>
                  <a:srgbClr val="D4D4D4"/>
                </a:solidFill>
                <a:effectLst/>
                <a:latin typeface="Consolas" panose="020B0609020204030204" pitchFamily="49" charset="0"/>
              </a:rPr>
              <a:t>:</a:t>
            </a:r>
          </a:p>
          <a:p>
            <a:r>
              <a:rPr lang="es-AR" sz="1050" b="0" dirty="0">
                <a:solidFill>
                  <a:srgbClr val="D4D4D4"/>
                </a:solidFill>
                <a:effectLst/>
                <a:latin typeface="Consolas" panose="020B0609020204030204" pitchFamily="49" charset="0"/>
              </a:rPr>
              <a:t>            </a:t>
            </a:r>
            <a:r>
              <a:rPr lang="es-AR" sz="1050" b="0" dirty="0" err="1">
                <a:solidFill>
                  <a:srgbClr val="9CDCFE"/>
                </a:solidFill>
                <a:effectLst/>
                <a:latin typeface="Consolas" panose="020B0609020204030204" pitchFamily="49" charset="0"/>
              </a:rPr>
              <a:t>cone</a:t>
            </a:r>
            <a:r>
              <a:rPr lang="es-AR" sz="1050" b="0" dirty="0">
                <a:solidFill>
                  <a:srgbClr val="D4D4D4"/>
                </a:solidFill>
                <a:effectLst/>
                <a:latin typeface="Consolas" panose="020B0609020204030204" pitchFamily="49" charset="0"/>
              </a:rPr>
              <a:t>=</a:t>
            </a:r>
            <a:r>
              <a:rPr lang="es-AR" sz="1050" b="0" dirty="0" err="1">
                <a:solidFill>
                  <a:srgbClr val="9CDCFE"/>
                </a:solidFill>
                <a:effectLst/>
                <a:latin typeface="Consolas" panose="020B0609020204030204" pitchFamily="49" charset="0"/>
              </a:rPr>
              <a:t>self</a:t>
            </a:r>
            <a:r>
              <a:rPr lang="es-AR" sz="1050" b="0" dirty="0" err="1">
                <a:solidFill>
                  <a:srgbClr val="D4D4D4"/>
                </a:solidFill>
                <a:effectLst/>
                <a:latin typeface="Consolas" panose="020B0609020204030204" pitchFamily="49" charset="0"/>
              </a:rPr>
              <a:t>.abrir</a:t>
            </a:r>
            <a:r>
              <a:rPr lang="es-AR" sz="1050" b="0" dirty="0">
                <a:solidFill>
                  <a:srgbClr val="D4D4D4"/>
                </a:solidFill>
                <a:effectLst/>
                <a:latin typeface="Consolas" panose="020B0609020204030204" pitchFamily="49" charset="0"/>
              </a:rPr>
              <a:t>()</a:t>
            </a:r>
          </a:p>
          <a:p>
            <a:r>
              <a:rPr lang="es-AR" sz="1050" b="0" dirty="0">
                <a:solidFill>
                  <a:srgbClr val="D4D4D4"/>
                </a:solidFill>
                <a:effectLst/>
                <a:latin typeface="Consolas" panose="020B0609020204030204" pitchFamily="49" charset="0"/>
              </a:rPr>
              <a:t>            </a:t>
            </a:r>
            <a:r>
              <a:rPr lang="es-AR" sz="1050" b="0" dirty="0">
                <a:solidFill>
                  <a:srgbClr val="9CDCFE"/>
                </a:solidFill>
                <a:effectLst/>
                <a:latin typeface="Consolas" panose="020B0609020204030204" pitchFamily="49" charset="0"/>
              </a:rPr>
              <a:t>cursor</a:t>
            </a:r>
            <a:r>
              <a:rPr lang="es-AR" sz="1050" b="0" dirty="0">
                <a:solidFill>
                  <a:srgbClr val="D4D4D4"/>
                </a:solidFill>
                <a:effectLst/>
                <a:latin typeface="Consolas" panose="020B0609020204030204" pitchFamily="49" charset="0"/>
              </a:rPr>
              <a:t>=</a:t>
            </a:r>
            <a:r>
              <a:rPr lang="es-AR" sz="1050" b="0" dirty="0" err="1">
                <a:solidFill>
                  <a:srgbClr val="9CDCFE"/>
                </a:solidFill>
                <a:effectLst/>
                <a:latin typeface="Consolas" panose="020B0609020204030204" pitchFamily="49" charset="0"/>
              </a:rPr>
              <a:t>cone</a:t>
            </a:r>
            <a:r>
              <a:rPr lang="es-AR" sz="1050" b="0" dirty="0" err="1">
                <a:solidFill>
                  <a:srgbClr val="D4D4D4"/>
                </a:solidFill>
                <a:effectLst/>
                <a:latin typeface="Consolas" panose="020B0609020204030204" pitchFamily="49" charset="0"/>
              </a:rPr>
              <a:t>.cursor</a:t>
            </a:r>
            <a:r>
              <a:rPr lang="es-AR" sz="1050" b="0" dirty="0">
                <a:solidFill>
                  <a:srgbClr val="D4D4D4"/>
                </a:solidFill>
                <a:effectLst/>
                <a:latin typeface="Consolas" panose="020B0609020204030204" pitchFamily="49" charset="0"/>
              </a:rPr>
              <a:t>()</a:t>
            </a:r>
          </a:p>
          <a:p>
            <a:r>
              <a:rPr lang="es-AR" sz="1050" b="0" dirty="0">
                <a:solidFill>
                  <a:srgbClr val="D4D4D4"/>
                </a:solidFill>
                <a:effectLst/>
                <a:latin typeface="Consolas" panose="020B0609020204030204" pitchFamily="49" charset="0"/>
              </a:rPr>
              <a:t>            </a:t>
            </a:r>
            <a:r>
              <a:rPr lang="es-AR" sz="1050" b="0" dirty="0" err="1">
                <a:solidFill>
                  <a:srgbClr val="9CDCFE"/>
                </a:solidFill>
                <a:effectLst/>
                <a:latin typeface="Consolas" panose="020B0609020204030204" pitchFamily="49" charset="0"/>
              </a:rPr>
              <a:t>sql</a:t>
            </a:r>
            <a:r>
              <a:rPr lang="es-AR" sz="1050" b="0" dirty="0">
                <a:solidFill>
                  <a:srgbClr val="D4D4D4"/>
                </a:solidFill>
                <a:effectLst/>
                <a:latin typeface="Consolas" panose="020B0609020204030204" pitchFamily="49" charset="0"/>
              </a:rPr>
              <a:t>=</a:t>
            </a:r>
            <a:r>
              <a:rPr lang="es-AR" sz="1050" b="0" dirty="0">
                <a:solidFill>
                  <a:srgbClr val="CE9178"/>
                </a:solidFill>
                <a:effectLst/>
                <a:latin typeface="Consolas" panose="020B0609020204030204" pitchFamily="49" charset="0"/>
              </a:rPr>
              <a:t>"</a:t>
            </a:r>
            <a:r>
              <a:rPr lang="es-AR" sz="1050" b="0" dirty="0" err="1">
                <a:solidFill>
                  <a:srgbClr val="CE9178"/>
                </a:solidFill>
                <a:effectLst/>
                <a:latin typeface="Consolas" panose="020B0609020204030204" pitchFamily="49" charset="0"/>
              </a:rPr>
              <a:t>select</a:t>
            </a:r>
            <a:r>
              <a:rPr lang="es-AR" sz="1050" b="0" dirty="0">
                <a:solidFill>
                  <a:srgbClr val="CE9178"/>
                </a:solidFill>
                <a:effectLst/>
                <a:latin typeface="Consolas" panose="020B0609020204030204" pitchFamily="49" charset="0"/>
              </a:rPr>
              <a:t> </a:t>
            </a:r>
            <a:r>
              <a:rPr lang="es-AR" sz="1050" b="0" dirty="0" err="1">
                <a:solidFill>
                  <a:srgbClr val="CE9178"/>
                </a:solidFill>
                <a:effectLst/>
                <a:latin typeface="Consolas" panose="020B0609020204030204" pitchFamily="49" charset="0"/>
              </a:rPr>
              <a:t>descripcion</a:t>
            </a:r>
            <a:r>
              <a:rPr lang="es-AR" sz="1050" b="0" dirty="0">
                <a:solidFill>
                  <a:srgbClr val="CE9178"/>
                </a:solidFill>
                <a:effectLst/>
                <a:latin typeface="Consolas" panose="020B0609020204030204" pitchFamily="49" charset="0"/>
              </a:rPr>
              <a:t>, precio </a:t>
            </a:r>
            <a:r>
              <a:rPr lang="es-AR" sz="1050" b="0" dirty="0" err="1">
                <a:solidFill>
                  <a:srgbClr val="CE9178"/>
                </a:solidFill>
                <a:effectLst/>
                <a:latin typeface="Consolas" panose="020B0609020204030204" pitchFamily="49" charset="0"/>
              </a:rPr>
              <a:t>from</a:t>
            </a:r>
            <a:r>
              <a:rPr lang="es-AR" sz="1050" b="0" dirty="0">
                <a:solidFill>
                  <a:srgbClr val="CE9178"/>
                </a:solidFill>
                <a:effectLst/>
                <a:latin typeface="Consolas" panose="020B0609020204030204" pitchFamily="49" charset="0"/>
              </a:rPr>
              <a:t> </a:t>
            </a:r>
            <a:r>
              <a:rPr lang="es-AR" sz="1050" b="0" dirty="0" err="1">
                <a:solidFill>
                  <a:srgbClr val="CE9178"/>
                </a:solidFill>
                <a:effectLst/>
                <a:latin typeface="Consolas" panose="020B0609020204030204" pitchFamily="49" charset="0"/>
              </a:rPr>
              <a:t>articulos</a:t>
            </a:r>
            <a:r>
              <a:rPr lang="es-AR" sz="1050" b="0" dirty="0">
                <a:solidFill>
                  <a:srgbClr val="CE9178"/>
                </a:solidFill>
                <a:effectLst/>
                <a:latin typeface="Consolas" panose="020B0609020204030204" pitchFamily="49" charset="0"/>
              </a:rPr>
              <a:t> </a:t>
            </a:r>
            <a:r>
              <a:rPr lang="es-AR" sz="1050" b="0" dirty="0" err="1">
                <a:solidFill>
                  <a:srgbClr val="CE9178"/>
                </a:solidFill>
                <a:effectLst/>
                <a:latin typeface="Consolas" panose="020B0609020204030204" pitchFamily="49" charset="0"/>
              </a:rPr>
              <a:t>where</a:t>
            </a:r>
            <a:r>
              <a:rPr lang="es-AR" sz="1050" b="0" dirty="0">
                <a:solidFill>
                  <a:srgbClr val="CE9178"/>
                </a:solidFill>
                <a:effectLst/>
                <a:latin typeface="Consolas" panose="020B0609020204030204" pitchFamily="49" charset="0"/>
              </a:rPr>
              <a:t> </a:t>
            </a:r>
            <a:r>
              <a:rPr lang="es-AR" sz="1050" b="0" dirty="0" err="1">
                <a:solidFill>
                  <a:srgbClr val="CE9178"/>
                </a:solidFill>
                <a:effectLst/>
                <a:latin typeface="Consolas" panose="020B0609020204030204" pitchFamily="49" charset="0"/>
              </a:rPr>
              <a:t>codigo</a:t>
            </a:r>
            <a:r>
              <a:rPr lang="es-AR" sz="1050" b="0" dirty="0">
                <a:solidFill>
                  <a:srgbClr val="CE9178"/>
                </a:solidFill>
                <a:effectLst/>
                <a:latin typeface="Consolas" panose="020B0609020204030204" pitchFamily="49" charset="0"/>
              </a:rPr>
              <a:t>=?"</a:t>
            </a:r>
            <a:endParaRPr lang="es-AR" sz="1050" b="0" dirty="0">
              <a:solidFill>
                <a:srgbClr val="D4D4D4"/>
              </a:solidFill>
              <a:effectLst/>
              <a:latin typeface="Consolas" panose="020B0609020204030204" pitchFamily="49" charset="0"/>
            </a:endParaRPr>
          </a:p>
          <a:p>
            <a:r>
              <a:rPr lang="es-AR" sz="1050" b="0" dirty="0">
                <a:solidFill>
                  <a:srgbClr val="D4D4D4"/>
                </a:solidFill>
                <a:effectLst/>
                <a:latin typeface="Consolas" panose="020B0609020204030204" pitchFamily="49" charset="0"/>
              </a:rPr>
              <a:t>            </a:t>
            </a:r>
            <a:r>
              <a:rPr lang="es-AR" sz="1050" b="0" dirty="0" err="1">
                <a:solidFill>
                  <a:srgbClr val="9CDCFE"/>
                </a:solidFill>
                <a:effectLst/>
                <a:latin typeface="Consolas" panose="020B0609020204030204" pitchFamily="49" charset="0"/>
              </a:rPr>
              <a:t>cursor</a:t>
            </a:r>
            <a:r>
              <a:rPr lang="es-AR" sz="1050" b="0" dirty="0" err="1">
                <a:solidFill>
                  <a:srgbClr val="D4D4D4"/>
                </a:solidFill>
                <a:effectLst/>
                <a:latin typeface="Consolas" panose="020B0609020204030204" pitchFamily="49" charset="0"/>
              </a:rPr>
              <a:t>.execute</a:t>
            </a:r>
            <a:r>
              <a:rPr lang="es-AR" sz="1050" b="0" dirty="0">
                <a:solidFill>
                  <a:srgbClr val="D4D4D4"/>
                </a:solidFill>
                <a:effectLst/>
                <a:latin typeface="Consolas" panose="020B0609020204030204" pitchFamily="49" charset="0"/>
              </a:rPr>
              <a:t>(</a:t>
            </a:r>
            <a:r>
              <a:rPr lang="es-AR" sz="1050" b="0" dirty="0" err="1">
                <a:solidFill>
                  <a:srgbClr val="9CDCFE"/>
                </a:solidFill>
                <a:effectLst/>
                <a:latin typeface="Consolas" panose="020B0609020204030204" pitchFamily="49" charset="0"/>
              </a:rPr>
              <a:t>sql</a:t>
            </a:r>
            <a:r>
              <a:rPr lang="es-AR" sz="1050" b="0" dirty="0">
                <a:solidFill>
                  <a:srgbClr val="D4D4D4"/>
                </a:solidFill>
                <a:effectLst/>
                <a:latin typeface="Consolas" panose="020B0609020204030204" pitchFamily="49" charset="0"/>
              </a:rPr>
              <a:t>, </a:t>
            </a:r>
            <a:r>
              <a:rPr lang="es-AR" sz="1050" b="0" dirty="0">
                <a:solidFill>
                  <a:srgbClr val="9CDCFE"/>
                </a:solidFill>
                <a:effectLst/>
                <a:latin typeface="Consolas" panose="020B0609020204030204" pitchFamily="49" charset="0"/>
              </a:rPr>
              <a:t>datos</a:t>
            </a:r>
            <a:r>
              <a:rPr lang="es-AR" sz="1050" b="0" dirty="0">
                <a:solidFill>
                  <a:srgbClr val="D4D4D4"/>
                </a:solidFill>
                <a:effectLst/>
                <a:latin typeface="Consolas" panose="020B0609020204030204" pitchFamily="49" charset="0"/>
              </a:rPr>
              <a:t>)</a:t>
            </a:r>
          </a:p>
          <a:p>
            <a:r>
              <a:rPr lang="es-AR" sz="1050" b="0" dirty="0">
                <a:solidFill>
                  <a:srgbClr val="D4D4D4"/>
                </a:solidFill>
                <a:effectLst/>
                <a:latin typeface="Consolas" panose="020B0609020204030204" pitchFamily="49" charset="0"/>
              </a:rPr>
              <a:t>            </a:t>
            </a:r>
            <a:r>
              <a:rPr lang="es-AR" sz="1050" b="0" dirty="0" err="1">
                <a:solidFill>
                  <a:srgbClr val="C586C0"/>
                </a:solidFill>
                <a:effectLst/>
                <a:latin typeface="Consolas" panose="020B0609020204030204" pitchFamily="49" charset="0"/>
              </a:rPr>
              <a:t>return</a:t>
            </a:r>
            <a:r>
              <a:rPr lang="es-AR" sz="1050" b="0" dirty="0">
                <a:solidFill>
                  <a:srgbClr val="D4D4D4"/>
                </a:solidFill>
                <a:effectLst/>
                <a:latin typeface="Consolas" panose="020B0609020204030204" pitchFamily="49" charset="0"/>
              </a:rPr>
              <a:t> </a:t>
            </a:r>
            <a:r>
              <a:rPr lang="es-AR" sz="1050" b="0" dirty="0" err="1">
                <a:solidFill>
                  <a:srgbClr val="9CDCFE"/>
                </a:solidFill>
                <a:effectLst/>
                <a:latin typeface="Consolas" panose="020B0609020204030204" pitchFamily="49" charset="0"/>
              </a:rPr>
              <a:t>cursor</a:t>
            </a:r>
            <a:r>
              <a:rPr lang="es-AR" sz="1050" b="0" dirty="0" err="1">
                <a:solidFill>
                  <a:srgbClr val="D4D4D4"/>
                </a:solidFill>
                <a:effectLst/>
                <a:latin typeface="Consolas" panose="020B0609020204030204" pitchFamily="49" charset="0"/>
              </a:rPr>
              <a:t>.fetchall</a:t>
            </a:r>
            <a:r>
              <a:rPr lang="es-AR" sz="1050" b="0" dirty="0">
                <a:solidFill>
                  <a:srgbClr val="D4D4D4"/>
                </a:solidFill>
                <a:effectLst/>
                <a:latin typeface="Consolas" panose="020B0609020204030204" pitchFamily="49" charset="0"/>
              </a:rPr>
              <a:t>()</a:t>
            </a:r>
          </a:p>
          <a:p>
            <a:r>
              <a:rPr lang="es-AR" sz="1050" b="0" dirty="0">
                <a:solidFill>
                  <a:srgbClr val="D4D4D4"/>
                </a:solidFill>
                <a:effectLst/>
                <a:latin typeface="Consolas" panose="020B0609020204030204" pitchFamily="49" charset="0"/>
              </a:rPr>
              <a:t>        </a:t>
            </a:r>
            <a:r>
              <a:rPr lang="es-AR" sz="1050" b="0" dirty="0" err="1">
                <a:solidFill>
                  <a:srgbClr val="C586C0"/>
                </a:solidFill>
                <a:effectLst/>
                <a:latin typeface="Consolas" panose="020B0609020204030204" pitchFamily="49" charset="0"/>
              </a:rPr>
              <a:t>finally</a:t>
            </a:r>
            <a:r>
              <a:rPr lang="es-AR" sz="1050" b="0" dirty="0">
                <a:solidFill>
                  <a:srgbClr val="D4D4D4"/>
                </a:solidFill>
                <a:effectLst/>
                <a:latin typeface="Consolas" panose="020B0609020204030204" pitchFamily="49" charset="0"/>
              </a:rPr>
              <a:t>:</a:t>
            </a:r>
          </a:p>
          <a:p>
            <a:r>
              <a:rPr lang="es-AR" sz="1050" b="0" dirty="0">
                <a:solidFill>
                  <a:srgbClr val="D4D4D4"/>
                </a:solidFill>
                <a:effectLst/>
                <a:latin typeface="Consolas" panose="020B0609020204030204" pitchFamily="49" charset="0"/>
              </a:rPr>
              <a:t>            </a:t>
            </a:r>
            <a:r>
              <a:rPr lang="es-AR" sz="1050" b="0" dirty="0" err="1">
                <a:solidFill>
                  <a:srgbClr val="9CDCFE"/>
                </a:solidFill>
                <a:effectLst/>
                <a:latin typeface="Consolas" panose="020B0609020204030204" pitchFamily="49" charset="0"/>
              </a:rPr>
              <a:t>cone</a:t>
            </a:r>
            <a:r>
              <a:rPr lang="es-AR" sz="1050" b="0" dirty="0" err="1">
                <a:solidFill>
                  <a:srgbClr val="D4D4D4"/>
                </a:solidFill>
                <a:effectLst/>
                <a:latin typeface="Consolas" panose="020B0609020204030204" pitchFamily="49" charset="0"/>
              </a:rPr>
              <a:t>.close</a:t>
            </a:r>
            <a:r>
              <a:rPr lang="es-AR" sz="1050" b="0" dirty="0">
                <a:solidFill>
                  <a:srgbClr val="D4D4D4"/>
                </a:solidFill>
                <a:effectLst/>
                <a:latin typeface="Consolas" panose="020B0609020204030204" pitchFamily="49" charset="0"/>
              </a:rPr>
              <a:t>()</a:t>
            </a:r>
          </a:p>
        </p:txBody>
      </p:sp>
      <p:pic>
        <p:nvPicPr>
          <p:cNvPr id="9" name="Cámara 8">
            <a:extLst>
              <a:ext uri="{FF2B5EF4-FFF2-40B4-BE49-F238E27FC236}">
                <a16:creationId xmlns:a16="http://schemas.microsoft.com/office/drawing/2014/main" id="{326AD35B-736E-42B2-4A54-4F450F9DE936}"/>
              </a:ext>
            </a:extLst>
          </p:cNvPr>
          <p:cNvPicPr>
            <a:picLocks noChangeAspect="1"/>
            <a:extLst>
              <a:ext uri="{51228E76-BA90-4043-B771-695A4F85340A}">
                <alf:liveFeedProps xmlns:alf="http://schemas.microsoft.com/office/drawing/2021/livefeed"/>
              </a:ext>
            </a:extLst>
          </p:cNvPicPr>
          <p:nvPr/>
        </p:nvPicPr>
        <p:blipFill>
          <a:blip r:embed="rId8">
            <a:extLst>
              <a:ext uri="{96DAC541-7B7A-43D3-8B79-37D633B846F1}">
                <asvg:svgBlip xmlns:asvg="http://schemas.microsoft.com/office/drawing/2016/SVG/main" r:embed="rId9"/>
              </a:ext>
            </a:extLst>
          </a:blip>
          <a:stretch>
            <a:fillRect/>
          </a:stretch>
        </p:blipFill>
        <p:spPr>
          <a:xfrm>
            <a:off x="7572518" y="4819112"/>
            <a:ext cx="1539112" cy="1539112"/>
          </a:xfrm>
          <a:prstGeom prst="ellipse">
            <a:avLst/>
          </a:prstGeom>
          <a:ln>
            <a:noFill/>
          </a:ln>
          <a:effectLst>
            <a:outerShdw blurRad="190500" algn="tl" rotWithShape="0">
              <a:srgbClr val="000000">
                <a:alpha val="30000"/>
              </a:srgbClr>
            </a:outerShdw>
          </a:effectLst>
        </p:spPr>
      </p:pic>
    </p:spTree>
    <p:extLst>
      <p:ext uri="{BB962C8B-B14F-4D97-AF65-F5344CB8AC3E}">
        <p14:creationId xmlns:p14="http://schemas.microsoft.com/office/powerpoint/2010/main" val="42749935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Marcador de posición de imagen 11" descr="Imagen en blanco y negro">
            <a:extLst>
              <a:ext uri="{FF2B5EF4-FFF2-40B4-BE49-F238E27FC236}">
                <a16:creationId xmlns:a16="http://schemas.microsoft.com/office/drawing/2014/main" id="{616419AE-0FC1-B6F5-A3D6-D5B249750254}"/>
              </a:ext>
            </a:extLst>
          </p:cNvPr>
          <p:cNvPicPr>
            <a:picLocks noGrp="1" noChangeAspect="1"/>
          </p:cNvPicPr>
          <p:nvPr>
            <p:ph type="pic" idx="11"/>
          </p:nvPr>
        </p:nvPicPr>
        <p:blipFill>
          <a:blip r:embed="rId2">
            <a:extLst>
              <a:ext uri="{28A0092B-C50C-407E-A947-70E740481C1C}">
                <a14:useLocalDpi xmlns:a14="http://schemas.microsoft.com/office/drawing/2010/main" val="0"/>
              </a:ext>
            </a:extLst>
          </a:blip>
          <a:srcRect t="5984" b="5984"/>
          <a:stretch>
            <a:fillRect/>
          </a:stretch>
        </p:blipFill>
        <p:spPr/>
      </p:pic>
      <p:sp>
        <p:nvSpPr>
          <p:cNvPr id="3" name="CuadroTexto 2">
            <a:extLst>
              <a:ext uri="{FF2B5EF4-FFF2-40B4-BE49-F238E27FC236}">
                <a16:creationId xmlns:a16="http://schemas.microsoft.com/office/drawing/2014/main" id="{4FA5DEA9-94D0-2BE4-18FA-F93147AED449}"/>
              </a:ext>
            </a:extLst>
          </p:cNvPr>
          <p:cNvSpPr txBox="1"/>
          <p:nvPr/>
        </p:nvSpPr>
        <p:spPr>
          <a:xfrm>
            <a:off x="190500" y="114692"/>
            <a:ext cx="6096000" cy="523220"/>
          </a:xfrm>
          <a:prstGeom prst="rect">
            <a:avLst/>
          </a:prstGeom>
          <a:noFill/>
        </p:spPr>
        <p:txBody>
          <a:bodyPr wrap="square">
            <a:spAutoFit/>
          </a:bodyPr>
          <a:lstStyle/>
          <a:p>
            <a:pPr algn="l"/>
            <a:r>
              <a:rPr lang="es-MX" sz="2800" b="0" i="0" dirty="0">
                <a:solidFill>
                  <a:srgbClr val="444444"/>
                </a:solidFill>
                <a:effectLst/>
                <a:latin typeface="-apple-system"/>
              </a:rPr>
              <a:t>Bibliotecas de GUI de Python</a:t>
            </a:r>
            <a:endParaRPr lang="es-AR" sz="2800" b="0" i="0" dirty="0">
              <a:solidFill>
                <a:srgbClr val="444444"/>
              </a:solidFill>
              <a:effectLst/>
              <a:latin typeface="-apple-system"/>
            </a:endParaRPr>
          </a:p>
        </p:txBody>
      </p:sp>
      <p:sp>
        <p:nvSpPr>
          <p:cNvPr id="5" name="CuadroTexto 4">
            <a:extLst>
              <a:ext uri="{FF2B5EF4-FFF2-40B4-BE49-F238E27FC236}">
                <a16:creationId xmlns:a16="http://schemas.microsoft.com/office/drawing/2014/main" id="{E2E42ED7-D9CE-E28B-538B-A8E4CD5500B5}"/>
              </a:ext>
            </a:extLst>
          </p:cNvPr>
          <p:cNvSpPr txBox="1"/>
          <p:nvPr/>
        </p:nvSpPr>
        <p:spPr>
          <a:xfrm>
            <a:off x="395426" y="637912"/>
            <a:ext cx="11401146" cy="3170099"/>
          </a:xfrm>
          <a:prstGeom prst="rect">
            <a:avLst/>
          </a:prstGeom>
          <a:noFill/>
        </p:spPr>
        <p:txBody>
          <a:bodyPr wrap="square">
            <a:spAutoFit/>
          </a:bodyPr>
          <a:lstStyle/>
          <a:p>
            <a:r>
              <a:rPr lang="es-MX" sz="2000" b="1" dirty="0">
                <a:solidFill>
                  <a:schemeClr val="accent1">
                    <a:lumMod val="50000"/>
                  </a:schemeClr>
                </a:solidFill>
              </a:rPr>
              <a:t>1. PyQT5</a:t>
            </a:r>
            <a:br>
              <a:rPr lang="es-MX" sz="1200" dirty="0"/>
            </a:br>
            <a:endParaRPr lang="es-MX" sz="1200" dirty="0"/>
          </a:p>
          <a:p>
            <a:r>
              <a:rPr lang="es-MX" sz="1200" dirty="0"/>
              <a:t>PyQT5 es un marco de interfaz gráfica de usuario (GUI) para Python. Es muy popular entre los desarrolladores y la GUI se puede crear </a:t>
            </a:r>
            <a:br>
              <a:rPr lang="es-MX" sz="1200" dirty="0"/>
            </a:br>
            <a:r>
              <a:rPr lang="es-MX" sz="1200" dirty="0"/>
              <a:t>mediante codificación o un diseñador QT. Un marco de desarrollo QT es un marco visual que permite arrastrar y soltar widgets para construir </a:t>
            </a:r>
            <a:br>
              <a:rPr lang="es-MX" sz="1200" dirty="0"/>
            </a:br>
            <a:r>
              <a:rPr lang="es-MX" sz="1200" dirty="0"/>
              <a:t>interfaces de usuario.</a:t>
            </a:r>
          </a:p>
          <a:p>
            <a:endParaRPr lang="es-MX" sz="1200" dirty="0"/>
          </a:p>
          <a:p>
            <a:r>
              <a:rPr lang="es-MX" sz="1200" dirty="0"/>
              <a:t>Es un software de enlace gratuito y de código abierto y se implementa para el marco de desarrollo de aplicaciones multiplataforma. </a:t>
            </a:r>
            <a:br>
              <a:rPr lang="es-MX" sz="1200" dirty="0"/>
            </a:br>
            <a:r>
              <a:rPr lang="es-MX" sz="1200" dirty="0"/>
              <a:t>Se utiliza en Windows, Mac, Android, Linux y Raspberry PI.</a:t>
            </a:r>
          </a:p>
          <a:p>
            <a:endParaRPr lang="es-MX" sz="1200" dirty="0"/>
          </a:p>
          <a:p>
            <a:r>
              <a:rPr lang="es-MX" sz="1200" dirty="0"/>
              <a:t>Para la instalación de PyQT5, puede utilizar el siguiente comando:</a:t>
            </a:r>
          </a:p>
          <a:p>
            <a:endParaRPr lang="es-MX" sz="1200" dirty="0"/>
          </a:p>
          <a:p>
            <a:r>
              <a:rPr lang="es-MX" sz="1200" dirty="0" err="1"/>
              <a:t>pip</a:t>
            </a:r>
            <a:r>
              <a:rPr lang="es-MX" sz="1200" dirty="0"/>
              <a:t> </a:t>
            </a:r>
            <a:r>
              <a:rPr lang="es-MX" sz="1200" dirty="0" err="1"/>
              <a:t>install</a:t>
            </a:r>
            <a:r>
              <a:rPr lang="es-MX" sz="1200" dirty="0"/>
              <a:t> pyqt5</a:t>
            </a:r>
            <a:br>
              <a:rPr lang="es-MX" sz="1200" dirty="0"/>
            </a:br>
            <a:endParaRPr lang="es-MX" sz="1200" dirty="0"/>
          </a:p>
          <a:p>
            <a:r>
              <a:rPr lang="es-MX" sz="1200" dirty="0"/>
              <a:t>Aquí se muestra un código simple:</a:t>
            </a:r>
          </a:p>
          <a:p>
            <a:endParaRPr lang="es-MX" sz="1200" dirty="0"/>
          </a:p>
          <a:p>
            <a:r>
              <a:rPr lang="es-MX" sz="1200" dirty="0"/>
              <a:t>.</a:t>
            </a:r>
            <a:endParaRPr lang="es-AR" sz="1200" dirty="0"/>
          </a:p>
        </p:txBody>
      </p:sp>
      <p:pic>
        <p:nvPicPr>
          <p:cNvPr id="13" name="Imagen 12">
            <a:extLst>
              <a:ext uri="{FF2B5EF4-FFF2-40B4-BE49-F238E27FC236}">
                <a16:creationId xmlns:a16="http://schemas.microsoft.com/office/drawing/2014/main" id="{C8648B35-4F12-B49D-8F57-6F0792835852}"/>
              </a:ext>
            </a:extLst>
          </p:cNvPr>
          <p:cNvPicPr>
            <a:picLocks noChangeAspect="1"/>
          </p:cNvPicPr>
          <p:nvPr/>
        </p:nvPicPr>
        <p:blipFill>
          <a:blip r:embed="rId3"/>
          <a:stretch>
            <a:fillRect/>
          </a:stretch>
        </p:blipFill>
        <p:spPr>
          <a:xfrm>
            <a:off x="10951203" y="6392574"/>
            <a:ext cx="914400" cy="254336"/>
          </a:xfrm>
          <a:prstGeom prst="rect">
            <a:avLst/>
          </a:prstGeom>
        </p:spPr>
      </p:pic>
      <p:pic>
        <p:nvPicPr>
          <p:cNvPr id="9" name="Imagen 8">
            <a:extLst>
              <a:ext uri="{FF2B5EF4-FFF2-40B4-BE49-F238E27FC236}">
                <a16:creationId xmlns:a16="http://schemas.microsoft.com/office/drawing/2014/main" id="{4B32E35A-27A4-D88E-16F0-EB170E45A6E0}"/>
              </a:ext>
            </a:extLst>
          </p:cNvPr>
          <p:cNvPicPr>
            <a:picLocks noChangeAspect="1"/>
          </p:cNvPicPr>
          <p:nvPr/>
        </p:nvPicPr>
        <p:blipFill>
          <a:blip r:embed="rId4"/>
          <a:stretch>
            <a:fillRect/>
          </a:stretch>
        </p:blipFill>
        <p:spPr>
          <a:xfrm>
            <a:off x="5816280" y="3351902"/>
            <a:ext cx="3248647" cy="2702414"/>
          </a:xfrm>
          <a:prstGeom prst="rect">
            <a:avLst/>
          </a:prstGeom>
        </p:spPr>
      </p:pic>
      <p:sp>
        <p:nvSpPr>
          <p:cNvPr id="11" name="CuadroTexto 10">
            <a:extLst>
              <a:ext uri="{FF2B5EF4-FFF2-40B4-BE49-F238E27FC236}">
                <a16:creationId xmlns:a16="http://schemas.microsoft.com/office/drawing/2014/main" id="{07E415C0-E5B9-6534-FD20-B0B6FF627B19}"/>
              </a:ext>
            </a:extLst>
          </p:cNvPr>
          <p:cNvSpPr txBox="1"/>
          <p:nvPr/>
        </p:nvSpPr>
        <p:spPr>
          <a:xfrm>
            <a:off x="9064927" y="3376660"/>
            <a:ext cx="3119759" cy="2677656"/>
          </a:xfrm>
          <a:prstGeom prst="rect">
            <a:avLst/>
          </a:prstGeom>
          <a:noFill/>
        </p:spPr>
        <p:txBody>
          <a:bodyPr wrap="square">
            <a:spAutoFit/>
          </a:bodyPr>
          <a:lstStyle/>
          <a:p>
            <a:r>
              <a:rPr lang="es-MX" sz="1200" dirty="0"/>
              <a:t>El equipo de desarrolladores de Python de </a:t>
            </a:r>
            <a:r>
              <a:rPr lang="es-MX" sz="1200" dirty="0" err="1"/>
              <a:t>ScienceSoft</a:t>
            </a:r>
            <a:r>
              <a:rPr lang="es-MX" sz="1200" dirty="0"/>
              <a:t> destaca los beneficios de usar </a:t>
            </a:r>
            <a:r>
              <a:rPr lang="es-MX" sz="1200" dirty="0" err="1"/>
              <a:t>PyQt</a:t>
            </a:r>
            <a:r>
              <a:rPr lang="es-MX" sz="1200" dirty="0"/>
              <a:t>:</a:t>
            </a:r>
          </a:p>
          <a:p>
            <a:endParaRPr lang="es-MX" sz="1200" dirty="0"/>
          </a:p>
          <a:p>
            <a:r>
              <a:rPr lang="es-MX" sz="1200" dirty="0" err="1"/>
              <a:t>PyQt</a:t>
            </a:r>
            <a:r>
              <a:rPr lang="es-MX" sz="1200" dirty="0"/>
              <a:t> es un conjunto maduro de enlaces de Python a Qt para el desarrollo multiplataforma de aplicaciones de escritorio. Ofrece una amplia selección de widgets y herramientas integradas para la creación de widgets personalizados para dar forma a GUI sofisticadas, así como un sólido soporte de base de datos SQL para conectarse e interactuar con bases de datos.</a:t>
            </a:r>
            <a:endParaRPr lang="es-AR" sz="1200" dirty="0"/>
          </a:p>
        </p:txBody>
      </p:sp>
      <p:pic>
        <p:nvPicPr>
          <p:cNvPr id="21" name="Imagen 20">
            <a:extLst>
              <a:ext uri="{FF2B5EF4-FFF2-40B4-BE49-F238E27FC236}">
                <a16:creationId xmlns:a16="http://schemas.microsoft.com/office/drawing/2014/main" id="{22E673ED-297C-178B-D463-987ECA6D0133}"/>
              </a:ext>
            </a:extLst>
          </p:cNvPr>
          <p:cNvPicPr>
            <a:picLocks noChangeAspect="1"/>
          </p:cNvPicPr>
          <p:nvPr/>
        </p:nvPicPr>
        <p:blipFill>
          <a:blip r:embed="rId5"/>
          <a:stretch>
            <a:fillRect/>
          </a:stretch>
        </p:blipFill>
        <p:spPr>
          <a:xfrm>
            <a:off x="494277" y="3258937"/>
            <a:ext cx="4017047" cy="3429000"/>
          </a:xfrm>
          <a:prstGeom prst="rect">
            <a:avLst/>
          </a:prstGeom>
        </p:spPr>
      </p:pic>
      <p:sp>
        <p:nvSpPr>
          <p:cNvPr id="23" name="CuadroTexto 22">
            <a:extLst>
              <a:ext uri="{FF2B5EF4-FFF2-40B4-BE49-F238E27FC236}">
                <a16:creationId xmlns:a16="http://schemas.microsoft.com/office/drawing/2014/main" id="{6A5B4B3A-3730-F944-9B38-2DE404FC9DC2}"/>
              </a:ext>
            </a:extLst>
          </p:cNvPr>
          <p:cNvSpPr txBox="1"/>
          <p:nvPr/>
        </p:nvSpPr>
        <p:spPr>
          <a:xfrm>
            <a:off x="5761983" y="6115575"/>
            <a:ext cx="6103620" cy="276999"/>
          </a:xfrm>
          <a:prstGeom prst="rect">
            <a:avLst/>
          </a:prstGeom>
          <a:noFill/>
        </p:spPr>
        <p:txBody>
          <a:bodyPr wrap="square">
            <a:spAutoFit/>
          </a:bodyPr>
          <a:lstStyle/>
          <a:p>
            <a:r>
              <a:rPr lang="es-MX" sz="1200" dirty="0"/>
              <a:t>El resultado del código anterior es el siguiente:</a:t>
            </a:r>
          </a:p>
        </p:txBody>
      </p:sp>
      <p:pic>
        <p:nvPicPr>
          <p:cNvPr id="24" name="Cámara 23">
            <a:extLst>
              <a:ext uri="{FF2B5EF4-FFF2-40B4-BE49-F238E27FC236}">
                <a16:creationId xmlns:a16="http://schemas.microsoft.com/office/drawing/2014/main" id="{4192854C-03AB-EB15-D078-D3CFDFDDFA0F}"/>
              </a:ext>
            </a:extLst>
          </p:cNvPr>
          <p:cNvPicPr>
            <a:picLocks noChangeAspect="1"/>
            <a:extLst>
              <a:ext uri="{51228E76-BA90-4043-B771-695A4F85340A}">
                <alf:liveFeedProps xmlns:alf="http://schemas.microsoft.com/office/drawing/2021/livefeed"/>
              </a:ext>
            </a:extLst>
          </p:cNvPicPr>
          <p:nvPr/>
        </p:nvPicPr>
        <p:blipFill>
          <a:blip r:embed="rId6">
            <a:extLst>
              <a:ext uri="{96DAC541-7B7A-43D3-8B79-37D633B846F1}">
                <asvg:svgBlip xmlns:asvg="http://schemas.microsoft.com/office/drawing/2016/SVG/main" r:embed="rId7"/>
              </a:ext>
            </a:extLst>
          </a:blip>
          <a:stretch>
            <a:fillRect/>
          </a:stretch>
        </p:blipFill>
        <p:spPr>
          <a:xfrm>
            <a:off x="10604310" y="57151"/>
            <a:ext cx="1539112" cy="1539112"/>
          </a:xfrm>
          <a:prstGeom prst="ellipse">
            <a:avLst/>
          </a:prstGeom>
          <a:ln>
            <a:noFill/>
          </a:ln>
          <a:effectLst>
            <a:outerShdw blurRad="190500" algn="tl" rotWithShape="0">
              <a:srgbClr val="000000">
                <a:alpha val="30000"/>
              </a:srgbClr>
            </a:outerShdw>
          </a:effectLst>
        </p:spPr>
      </p:pic>
      <p:pic>
        <p:nvPicPr>
          <p:cNvPr id="4" name="Imagen 3">
            <a:extLst>
              <a:ext uri="{FF2B5EF4-FFF2-40B4-BE49-F238E27FC236}">
                <a16:creationId xmlns:a16="http://schemas.microsoft.com/office/drawing/2014/main" id="{5535AD8A-A7F7-8D9A-0988-7C551EDB1632}"/>
              </a:ext>
            </a:extLst>
          </p:cNvPr>
          <p:cNvPicPr>
            <a:picLocks noChangeAspect="1"/>
          </p:cNvPicPr>
          <p:nvPr/>
        </p:nvPicPr>
        <p:blipFill>
          <a:blip r:embed="rId8"/>
          <a:stretch>
            <a:fillRect/>
          </a:stretch>
        </p:blipFill>
        <p:spPr>
          <a:xfrm>
            <a:off x="9515157" y="2119483"/>
            <a:ext cx="2178305" cy="860339"/>
          </a:xfrm>
          <a:prstGeom prst="rect">
            <a:avLst/>
          </a:prstGeom>
        </p:spPr>
      </p:pic>
    </p:spTree>
    <p:extLst>
      <p:ext uri="{BB962C8B-B14F-4D97-AF65-F5344CB8AC3E}">
        <p14:creationId xmlns:p14="http://schemas.microsoft.com/office/powerpoint/2010/main" val="172583044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Marcador de posición de imagen 41" descr="Patrón de fondo">
            <a:extLst>
              <a:ext uri="{FF2B5EF4-FFF2-40B4-BE49-F238E27FC236}">
                <a16:creationId xmlns:a16="http://schemas.microsoft.com/office/drawing/2014/main" id="{3138D68F-8D0D-1D2C-5657-DFBC07A58674}"/>
              </a:ext>
            </a:extLst>
          </p:cNvPr>
          <p:cNvPicPr>
            <a:picLocks noGrp="1" noChangeAspect="1"/>
          </p:cNvPicPr>
          <p:nvPr>
            <p:ph type="pic" idx="11"/>
          </p:nvPr>
        </p:nvPicPr>
        <p:blipFill>
          <a:blip r:embed="rId2">
            <a:extLst>
              <a:ext uri="{28A0092B-C50C-407E-A947-70E740481C1C}">
                <a14:useLocalDpi xmlns:a14="http://schemas.microsoft.com/office/drawing/2010/main" val="0"/>
              </a:ext>
            </a:extLst>
          </a:blip>
          <a:srcRect t="744" b="744"/>
          <a:stretch>
            <a:fillRect/>
          </a:stretch>
        </p:blipFill>
        <p:spPr/>
      </p:pic>
      <p:sp>
        <p:nvSpPr>
          <p:cNvPr id="3" name="CuadroTexto 2">
            <a:extLst>
              <a:ext uri="{FF2B5EF4-FFF2-40B4-BE49-F238E27FC236}">
                <a16:creationId xmlns:a16="http://schemas.microsoft.com/office/drawing/2014/main" id="{0EFF6845-D5E6-7F46-B998-02CCABC4A302}"/>
              </a:ext>
            </a:extLst>
          </p:cNvPr>
          <p:cNvSpPr txBox="1"/>
          <p:nvPr/>
        </p:nvSpPr>
        <p:spPr>
          <a:xfrm>
            <a:off x="240632" y="352054"/>
            <a:ext cx="6096000" cy="523220"/>
          </a:xfrm>
          <a:prstGeom prst="rect">
            <a:avLst/>
          </a:prstGeom>
          <a:noFill/>
        </p:spPr>
        <p:txBody>
          <a:bodyPr wrap="square">
            <a:spAutoFit/>
          </a:bodyPr>
          <a:lstStyle/>
          <a:p>
            <a:pPr algn="l"/>
            <a:r>
              <a:rPr lang="es-AR" sz="2800" b="0" i="0" dirty="0">
                <a:solidFill>
                  <a:srgbClr val="444444"/>
                </a:solidFill>
                <a:effectLst/>
                <a:latin typeface="-apple-system"/>
              </a:rPr>
              <a:t>Python GUI &amp; </a:t>
            </a:r>
            <a:r>
              <a:rPr lang="es-AR" sz="2800" b="0" i="0" dirty="0" err="1">
                <a:solidFill>
                  <a:srgbClr val="444444"/>
                </a:solidFill>
                <a:effectLst/>
                <a:latin typeface="-apple-system"/>
              </a:rPr>
              <a:t>DataBase</a:t>
            </a:r>
            <a:r>
              <a:rPr lang="es-AR" sz="2800" b="0" i="0" dirty="0">
                <a:solidFill>
                  <a:srgbClr val="444444"/>
                </a:solidFill>
                <a:effectLst/>
                <a:latin typeface="-apple-system"/>
              </a:rPr>
              <a:t> SQLite</a:t>
            </a:r>
          </a:p>
        </p:txBody>
      </p:sp>
      <p:pic>
        <p:nvPicPr>
          <p:cNvPr id="43" name="Imagen 42">
            <a:extLst>
              <a:ext uri="{FF2B5EF4-FFF2-40B4-BE49-F238E27FC236}">
                <a16:creationId xmlns:a16="http://schemas.microsoft.com/office/drawing/2014/main" id="{C5CE6FA1-B73B-F32C-6A21-B8DF0A32BA64}"/>
              </a:ext>
            </a:extLst>
          </p:cNvPr>
          <p:cNvPicPr>
            <a:picLocks noChangeAspect="1"/>
          </p:cNvPicPr>
          <p:nvPr/>
        </p:nvPicPr>
        <p:blipFill>
          <a:blip r:embed="rId3"/>
          <a:stretch>
            <a:fillRect/>
          </a:stretch>
        </p:blipFill>
        <p:spPr>
          <a:xfrm>
            <a:off x="11089106" y="6413477"/>
            <a:ext cx="914400" cy="254336"/>
          </a:xfrm>
          <a:prstGeom prst="rect">
            <a:avLst/>
          </a:prstGeom>
        </p:spPr>
      </p:pic>
      <p:sp>
        <p:nvSpPr>
          <p:cNvPr id="4" name="CuadroTexto 3">
            <a:extLst>
              <a:ext uri="{FF2B5EF4-FFF2-40B4-BE49-F238E27FC236}">
                <a16:creationId xmlns:a16="http://schemas.microsoft.com/office/drawing/2014/main" id="{7720C4D7-1929-0A8F-A320-A63525A82FB1}"/>
              </a:ext>
            </a:extLst>
          </p:cNvPr>
          <p:cNvSpPr txBox="1"/>
          <p:nvPr/>
        </p:nvSpPr>
        <p:spPr>
          <a:xfrm>
            <a:off x="530917" y="1077362"/>
            <a:ext cx="6096000" cy="3662541"/>
          </a:xfrm>
          <a:prstGeom prst="rect">
            <a:avLst/>
          </a:prstGeom>
          <a:noFill/>
        </p:spPr>
        <p:txBody>
          <a:bodyPr wrap="square">
            <a:spAutoFit/>
          </a:bodyPr>
          <a:lstStyle/>
          <a:p>
            <a:r>
              <a:rPr lang="es-MX" sz="1600" b="1" dirty="0">
                <a:solidFill>
                  <a:srgbClr val="3A8995"/>
                </a:solidFill>
              </a:rPr>
              <a:t>Listado completo</a:t>
            </a:r>
            <a:br>
              <a:rPr lang="es-MX" sz="1200" dirty="0"/>
            </a:br>
            <a:endParaRPr lang="es-MX" sz="1200" dirty="0"/>
          </a:p>
          <a:p>
            <a:r>
              <a:rPr lang="es-MX" sz="1200" dirty="0"/>
              <a:t>Para mostrar todas las filas de la tabla '</a:t>
            </a:r>
            <a:r>
              <a:rPr lang="es-MX" sz="1200" dirty="0" err="1"/>
              <a:t>articulos</a:t>
            </a:r>
            <a:r>
              <a:rPr lang="es-MX" sz="1200" dirty="0"/>
              <a:t>' hemos dispuesto un objeto de la clase '</a:t>
            </a:r>
            <a:r>
              <a:rPr lang="es-MX" sz="1200" dirty="0" err="1"/>
              <a:t>scrolledtext</a:t>
            </a:r>
            <a:r>
              <a:rPr lang="es-MX" sz="1200" dirty="0"/>
              <a:t>’:</a:t>
            </a:r>
          </a:p>
          <a:p>
            <a:endParaRPr lang="es-MX" sz="1200" dirty="0"/>
          </a:p>
          <a:p>
            <a:endParaRPr lang="es-MX" sz="1200" dirty="0"/>
          </a:p>
          <a:p>
            <a:endParaRPr lang="es-MX" sz="1200" dirty="0">
              <a:solidFill>
                <a:srgbClr val="3A8995"/>
              </a:solidFill>
            </a:endParaRPr>
          </a:p>
          <a:p>
            <a:endParaRPr lang="es-MX" sz="1200" dirty="0">
              <a:solidFill>
                <a:srgbClr val="3A8995"/>
              </a:solidFill>
            </a:endParaRPr>
          </a:p>
          <a:p>
            <a:endParaRPr lang="es-MX" sz="1200" dirty="0">
              <a:solidFill>
                <a:srgbClr val="3A8995"/>
              </a:solidFill>
            </a:endParaRPr>
          </a:p>
          <a:p>
            <a:endParaRPr lang="es-MX" sz="1200" dirty="0">
              <a:solidFill>
                <a:srgbClr val="3A8995"/>
              </a:solidFill>
            </a:endParaRPr>
          </a:p>
          <a:p>
            <a:endParaRPr lang="es-MX" sz="1200" dirty="0">
              <a:solidFill>
                <a:srgbClr val="3A8995"/>
              </a:solidFill>
            </a:endParaRPr>
          </a:p>
          <a:p>
            <a:endParaRPr lang="es-MX" sz="1200" dirty="0">
              <a:solidFill>
                <a:srgbClr val="3A8995"/>
              </a:solidFill>
            </a:endParaRPr>
          </a:p>
          <a:p>
            <a:br>
              <a:rPr lang="es-MX" sz="1200" dirty="0">
                <a:solidFill>
                  <a:srgbClr val="3A8995"/>
                </a:solidFill>
              </a:rPr>
            </a:br>
            <a:endParaRPr lang="es-MX" sz="1200" dirty="0">
              <a:solidFill>
                <a:srgbClr val="3A8995"/>
              </a:solidFill>
            </a:endParaRPr>
          </a:p>
          <a:p>
            <a:r>
              <a:rPr lang="es-MX" sz="1200" dirty="0"/>
              <a:t>Llamamos al método '</a:t>
            </a:r>
            <a:r>
              <a:rPr lang="es-MX" sz="1200" dirty="0" err="1"/>
              <a:t>recuperar_todos</a:t>
            </a:r>
            <a:r>
              <a:rPr lang="es-MX" sz="1200" dirty="0"/>
              <a:t>' de la clase '</a:t>
            </a:r>
            <a:r>
              <a:rPr lang="es-MX" sz="1200" dirty="0" err="1"/>
              <a:t>Articulos</a:t>
            </a:r>
            <a:r>
              <a:rPr lang="es-MX" sz="1200" dirty="0"/>
              <a:t>' y obtenemos una lista con un conjunto de tuplas con cada fila de la tabla.</a:t>
            </a:r>
          </a:p>
          <a:p>
            <a:endParaRPr lang="es-MX" sz="1200" dirty="0"/>
          </a:p>
          <a:p>
            <a:r>
              <a:rPr lang="es-MX" sz="1200" dirty="0"/>
              <a:t>El algoritmo '</a:t>
            </a:r>
            <a:r>
              <a:rPr lang="es-MX" sz="1200" dirty="0" err="1"/>
              <a:t>recuperar_todos</a:t>
            </a:r>
            <a:r>
              <a:rPr lang="es-MX" sz="1200" dirty="0"/>
              <a:t>' de la clase </a:t>
            </a:r>
            <a:r>
              <a:rPr lang="es-MX" sz="1200" dirty="0" err="1"/>
              <a:t>Articulos</a:t>
            </a:r>
            <a:r>
              <a:rPr lang="es-MX" sz="1200" dirty="0"/>
              <a:t> es:</a:t>
            </a:r>
          </a:p>
          <a:p>
            <a:endParaRPr lang="es-MX" sz="1200" dirty="0"/>
          </a:p>
        </p:txBody>
      </p:sp>
      <p:pic>
        <p:nvPicPr>
          <p:cNvPr id="2" name="Picture 2" descr="insert SQLite python">
            <a:extLst>
              <a:ext uri="{FF2B5EF4-FFF2-40B4-BE49-F238E27FC236}">
                <a16:creationId xmlns:a16="http://schemas.microsoft.com/office/drawing/2014/main" id="{FE844495-8F51-99A3-895A-7EC8EB39A36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17797" y="875274"/>
            <a:ext cx="2121463" cy="205440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select SQLite python">
            <a:extLst>
              <a:ext uri="{FF2B5EF4-FFF2-40B4-BE49-F238E27FC236}">
                <a16:creationId xmlns:a16="http://schemas.microsoft.com/office/drawing/2014/main" id="{DDBECBAF-CA3C-C519-0BF5-CDC821369A6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17797" y="3105472"/>
            <a:ext cx="2140416" cy="202191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insert SQLite python">
            <a:extLst>
              <a:ext uri="{FF2B5EF4-FFF2-40B4-BE49-F238E27FC236}">
                <a16:creationId xmlns:a16="http://schemas.microsoft.com/office/drawing/2014/main" id="{A69E2139-0814-4603-2493-045CECDB920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99696" y="875302"/>
            <a:ext cx="2652791" cy="2568938"/>
          </a:xfrm>
          <a:prstGeom prst="rect">
            <a:avLst/>
          </a:prstGeom>
          <a:noFill/>
          <a:extLst>
            <a:ext uri="{909E8E84-426E-40DD-AFC4-6F175D3DCCD1}">
              <a14:hiddenFill xmlns:a14="http://schemas.microsoft.com/office/drawing/2010/main">
                <a:solidFill>
                  <a:srgbClr val="FFFFFF"/>
                </a:solidFill>
              </a14:hiddenFill>
            </a:ext>
          </a:extLst>
        </p:spPr>
      </p:pic>
      <p:pic>
        <p:nvPicPr>
          <p:cNvPr id="8" name="Imagen 7">
            <a:extLst>
              <a:ext uri="{FF2B5EF4-FFF2-40B4-BE49-F238E27FC236}">
                <a16:creationId xmlns:a16="http://schemas.microsoft.com/office/drawing/2014/main" id="{7E970F8B-FC52-DBA5-5708-3294A8356F93}"/>
              </a:ext>
            </a:extLst>
          </p:cNvPr>
          <p:cNvPicPr>
            <a:picLocks noChangeAspect="1"/>
          </p:cNvPicPr>
          <p:nvPr/>
        </p:nvPicPr>
        <p:blipFill>
          <a:blip r:embed="rId7"/>
          <a:stretch>
            <a:fillRect/>
          </a:stretch>
        </p:blipFill>
        <p:spPr>
          <a:xfrm>
            <a:off x="7680043" y="3635724"/>
            <a:ext cx="1932615" cy="650933"/>
          </a:xfrm>
          <a:prstGeom prst="rect">
            <a:avLst/>
          </a:prstGeom>
        </p:spPr>
      </p:pic>
      <p:sp>
        <p:nvSpPr>
          <p:cNvPr id="10" name="CuadroTexto 9">
            <a:extLst>
              <a:ext uri="{FF2B5EF4-FFF2-40B4-BE49-F238E27FC236}">
                <a16:creationId xmlns:a16="http://schemas.microsoft.com/office/drawing/2014/main" id="{8EC414D1-8C82-5126-A797-BB276BEA0D47}"/>
              </a:ext>
            </a:extLst>
          </p:cNvPr>
          <p:cNvSpPr txBox="1"/>
          <p:nvPr/>
        </p:nvSpPr>
        <p:spPr>
          <a:xfrm>
            <a:off x="621398" y="2093482"/>
            <a:ext cx="6096000" cy="1446550"/>
          </a:xfrm>
          <a:prstGeom prst="rect">
            <a:avLst/>
          </a:prstGeom>
          <a:solidFill>
            <a:schemeClr val="tx1">
              <a:lumMod val="85000"/>
              <a:lumOff val="15000"/>
            </a:schemeClr>
          </a:solidFill>
        </p:spPr>
        <p:txBody>
          <a:bodyPr wrap="square">
            <a:spAutoFit/>
          </a:bodyPr>
          <a:lstStyle/>
          <a:p>
            <a:r>
              <a:rPr lang="es-AR" sz="1100" b="0" dirty="0">
                <a:solidFill>
                  <a:srgbClr val="D4D4D4"/>
                </a:solidFill>
                <a:effectLst/>
                <a:latin typeface="Consolas" panose="020B0609020204030204" pitchFamily="49" charset="0"/>
              </a:rPr>
              <a:t>    </a:t>
            </a:r>
            <a:r>
              <a:rPr lang="es-AR" sz="1100" b="0" dirty="0" err="1">
                <a:solidFill>
                  <a:srgbClr val="569CD6"/>
                </a:solidFill>
                <a:effectLst/>
                <a:latin typeface="Consolas" panose="020B0609020204030204" pitchFamily="49" charset="0"/>
              </a:rPr>
              <a:t>def</a:t>
            </a:r>
            <a:r>
              <a:rPr lang="es-AR" sz="1100" b="0" dirty="0">
                <a:solidFill>
                  <a:srgbClr val="D4D4D4"/>
                </a:solidFill>
                <a:effectLst/>
                <a:latin typeface="Consolas" panose="020B0609020204030204" pitchFamily="49" charset="0"/>
              </a:rPr>
              <a:t> </a:t>
            </a:r>
            <a:r>
              <a:rPr lang="es-AR" sz="1100" b="0" dirty="0">
                <a:solidFill>
                  <a:srgbClr val="DCDCAA"/>
                </a:solidFill>
                <a:effectLst/>
                <a:latin typeface="Consolas" panose="020B0609020204030204" pitchFamily="49" charset="0"/>
              </a:rPr>
              <a:t>listar</a:t>
            </a:r>
            <a:r>
              <a:rPr lang="es-AR" sz="1100" b="0" dirty="0">
                <a:solidFill>
                  <a:srgbClr val="D4D4D4"/>
                </a:solidFill>
                <a:effectLst/>
                <a:latin typeface="Consolas" panose="020B0609020204030204" pitchFamily="49" charset="0"/>
              </a:rPr>
              <a:t>(</a:t>
            </a:r>
            <a:r>
              <a:rPr lang="es-AR" sz="1100" b="0" dirty="0" err="1">
                <a:solidFill>
                  <a:srgbClr val="9CDCFE"/>
                </a:solidFill>
                <a:effectLst/>
                <a:latin typeface="Consolas" panose="020B0609020204030204" pitchFamily="49" charset="0"/>
              </a:rPr>
              <a:t>self</a:t>
            </a:r>
            <a:r>
              <a:rPr lang="es-AR" sz="1100" b="0" dirty="0">
                <a:solidFill>
                  <a:srgbClr val="D4D4D4"/>
                </a:solidFill>
                <a:effectLst/>
                <a:latin typeface="Consolas" panose="020B0609020204030204" pitchFamily="49" charset="0"/>
              </a:rPr>
              <a:t>):</a:t>
            </a:r>
          </a:p>
          <a:p>
            <a:r>
              <a:rPr lang="es-AR" sz="1100" b="0" dirty="0">
                <a:solidFill>
                  <a:srgbClr val="D4D4D4"/>
                </a:solidFill>
                <a:effectLst/>
                <a:latin typeface="Consolas" panose="020B0609020204030204" pitchFamily="49" charset="0"/>
              </a:rPr>
              <a:t>        </a:t>
            </a:r>
            <a:r>
              <a:rPr lang="es-AR" sz="1100" b="0" dirty="0">
                <a:solidFill>
                  <a:srgbClr val="9CDCFE"/>
                </a:solidFill>
                <a:effectLst/>
                <a:latin typeface="Consolas" panose="020B0609020204030204" pitchFamily="49" charset="0"/>
              </a:rPr>
              <a:t>respuesta</a:t>
            </a:r>
            <a:r>
              <a:rPr lang="es-AR" sz="1100" b="0" dirty="0">
                <a:solidFill>
                  <a:srgbClr val="D4D4D4"/>
                </a:solidFill>
                <a:effectLst/>
                <a:latin typeface="Consolas" panose="020B0609020204030204" pitchFamily="49" charset="0"/>
              </a:rPr>
              <a:t>=</a:t>
            </a:r>
            <a:r>
              <a:rPr lang="es-AR" sz="1100" b="0" dirty="0">
                <a:solidFill>
                  <a:srgbClr val="9CDCFE"/>
                </a:solidFill>
                <a:effectLst/>
                <a:latin typeface="Consolas" panose="020B0609020204030204" pitchFamily="49" charset="0"/>
              </a:rPr>
              <a:t>self</a:t>
            </a:r>
            <a:r>
              <a:rPr lang="es-AR" sz="1100" b="0" dirty="0">
                <a:solidFill>
                  <a:srgbClr val="D4D4D4"/>
                </a:solidFill>
                <a:effectLst/>
                <a:latin typeface="Consolas" panose="020B0609020204030204" pitchFamily="49" charset="0"/>
              </a:rPr>
              <a:t>.</a:t>
            </a:r>
            <a:r>
              <a:rPr lang="es-AR" sz="1100" b="0" dirty="0">
                <a:solidFill>
                  <a:srgbClr val="9CDCFE"/>
                </a:solidFill>
                <a:effectLst/>
                <a:latin typeface="Consolas" panose="020B0609020204030204" pitchFamily="49" charset="0"/>
              </a:rPr>
              <a:t>articulo1</a:t>
            </a:r>
            <a:r>
              <a:rPr lang="es-AR" sz="1100" b="0" dirty="0">
                <a:solidFill>
                  <a:srgbClr val="D4D4D4"/>
                </a:solidFill>
                <a:effectLst/>
                <a:latin typeface="Consolas" panose="020B0609020204030204" pitchFamily="49" charset="0"/>
              </a:rPr>
              <a:t>.</a:t>
            </a:r>
            <a:r>
              <a:rPr lang="es-AR" sz="1100" b="0" dirty="0">
                <a:solidFill>
                  <a:srgbClr val="DCDCAA"/>
                </a:solidFill>
                <a:effectLst/>
                <a:latin typeface="Consolas" panose="020B0609020204030204" pitchFamily="49" charset="0"/>
              </a:rPr>
              <a:t>recuperar_todos</a:t>
            </a:r>
            <a:r>
              <a:rPr lang="es-AR" sz="1100" b="0" dirty="0">
                <a:solidFill>
                  <a:srgbClr val="D4D4D4"/>
                </a:solidFill>
                <a:effectLst/>
                <a:latin typeface="Consolas" panose="020B0609020204030204" pitchFamily="49" charset="0"/>
              </a:rPr>
              <a:t>()</a:t>
            </a:r>
          </a:p>
          <a:p>
            <a:r>
              <a:rPr lang="es-AR" sz="1100" b="0" dirty="0">
                <a:solidFill>
                  <a:srgbClr val="D4D4D4"/>
                </a:solidFill>
                <a:effectLst/>
                <a:latin typeface="Consolas" panose="020B0609020204030204" pitchFamily="49" charset="0"/>
              </a:rPr>
              <a:t>        </a:t>
            </a:r>
            <a:r>
              <a:rPr lang="es-AR" sz="1100" b="0" dirty="0">
                <a:solidFill>
                  <a:srgbClr val="9CDCFE"/>
                </a:solidFill>
                <a:effectLst/>
                <a:latin typeface="Consolas" panose="020B0609020204030204" pitchFamily="49" charset="0"/>
              </a:rPr>
              <a:t>self</a:t>
            </a:r>
            <a:r>
              <a:rPr lang="es-AR" sz="1100" b="0" dirty="0">
                <a:solidFill>
                  <a:srgbClr val="D4D4D4"/>
                </a:solidFill>
                <a:effectLst/>
                <a:latin typeface="Consolas" panose="020B0609020204030204" pitchFamily="49" charset="0"/>
              </a:rPr>
              <a:t>.</a:t>
            </a:r>
            <a:r>
              <a:rPr lang="es-AR" sz="1100" b="0" dirty="0">
                <a:solidFill>
                  <a:srgbClr val="9CDCFE"/>
                </a:solidFill>
                <a:effectLst/>
                <a:latin typeface="Consolas" panose="020B0609020204030204" pitchFamily="49" charset="0"/>
              </a:rPr>
              <a:t>scrolledtext1</a:t>
            </a:r>
            <a:r>
              <a:rPr lang="es-AR" sz="1100" b="0" dirty="0">
                <a:solidFill>
                  <a:srgbClr val="D4D4D4"/>
                </a:solidFill>
                <a:effectLst/>
                <a:latin typeface="Consolas" panose="020B0609020204030204" pitchFamily="49" charset="0"/>
              </a:rPr>
              <a:t>.</a:t>
            </a:r>
            <a:r>
              <a:rPr lang="es-AR" sz="1100" b="0" dirty="0">
                <a:solidFill>
                  <a:srgbClr val="DCDCAA"/>
                </a:solidFill>
                <a:effectLst/>
                <a:latin typeface="Consolas" panose="020B0609020204030204" pitchFamily="49" charset="0"/>
              </a:rPr>
              <a:t>delete</a:t>
            </a:r>
            <a:r>
              <a:rPr lang="es-AR" sz="1100" b="0" dirty="0">
                <a:solidFill>
                  <a:srgbClr val="D4D4D4"/>
                </a:solidFill>
                <a:effectLst/>
                <a:latin typeface="Consolas" panose="020B0609020204030204" pitchFamily="49" charset="0"/>
              </a:rPr>
              <a:t>(</a:t>
            </a:r>
            <a:r>
              <a:rPr lang="es-AR" sz="1100" b="0" dirty="0">
                <a:solidFill>
                  <a:srgbClr val="CE9178"/>
                </a:solidFill>
                <a:effectLst/>
                <a:latin typeface="Consolas" panose="020B0609020204030204" pitchFamily="49" charset="0"/>
              </a:rPr>
              <a:t>"1.0"</a:t>
            </a:r>
            <a:r>
              <a:rPr lang="es-AR" sz="1100" b="0" dirty="0">
                <a:solidFill>
                  <a:srgbClr val="D4D4D4"/>
                </a:solidFill>
                <a:effectLst/>
                <a:latin typeface="Consolas" panose="020B0609020204030204" pitchFamily="49" charset="0"/>
              </a:rPr>
              <a:t>, </a:t>
            </a:r>
            <a:r>
              <a:rPr lang="es-AR" sz="1100" b="0" dirty="0" err="1">
                <a:solidFill>
                  <a:srgbClr val="4EC9B0"/>
                </a:solidFill>
                <a:effectLst/>
                <a:latin typeface="Consolas" panose="020B0609020204030204" pitchFamily="49" charset="0"/>
              </a:rPr>
              <a:t>tk</a:t>
            </a:r>
            <a:r>
              <a:rPr lang="es-AR" sz="1100" b="0" dirty="0" err="1">
                <a:solidFill>
                  <a:srgbClr val="D4D4D4"/>
                </a:solidFill>
                <a:effectLst/>
                <a:latin typeface="Consolas" panose="020B0609020204030204" pitchFamily="49" charset="0"/>
              </a:rPr>
              <a:t>.</a:t>
            </a:r>
            <a:r>
              <a:rPr lang="es-AR" sz="1100" b="0" dirty="0" err="1">
                <a:solidFill>
                  <a:srgbClr val="9CDCFE"/>
                </a:solidFill>
                <a:effectLst/>
                <a:latin typeface="Consolas" panose="020B0609020204030204" pitchFamily="49" charset="0"/>
              </a:rPr>
              <a:t>END</a:t>
            </a:r>
            <a:r>
              <a:rPr lang="es-AR" sz="1100" b="0" dirty="0">
                <a:solidFill>
                  <a:srgbClr val="D4D4D4"/>
                </a:solidFill>
                <a:effectLst/>
                <a:latin typeface="Consolas" panose="020B0609020204030204" pitchFamily="49" charset="0"/>
              </a:rPr>
              <a:t>)        </a:t>
            </a:r>
          </a:p>
          <a:p>
            <a:r>
              <a:rPr lang="es-AR" sz="1100" b="0" dirty="0">
                <a:solidFill>
                  <a:srgbClr val="D4D4D4"/>
                </a:solidFill>
                <a:effectLst/>
                <a:latin typeface="Consolas" panose="020B0609020204030204" pitchFamily="49" charset="0"/>
              </a:rPr>
              <a:t>        </a:t>
            </a:r>
            <a:r>
              <a:rPr lang="es-AR" sz="1100" b="0" dirty="0" err="1">
                <a:solidFill>
                  <a:srgbClr val="C586C0"/>
                </a:solidFill>
                <a:effectLst/>
                <a:latin typeface="Consolas" panose="020B0609020204030204" pitchFamily="49" charset="0"/>
              </a:rPr>
              <a:t>for</a:t>
            </a:r>
            <a:r>
              <a:rPr lang="es-AR" sz="1100" b="0" dirty="0">
                <a:solidFill>
                  <a:srgbClr val="D4D4D4"/>
                </a:solidFill>
                <a:effectLst/>
                <a:latin typeface="Consolas" panose="020B0609020204030204" pitchFamily="49" charset="0"/>
              </a:rPr>
              <a:t> </a:t>
            </a:r>
            <a:r>
              <a:rPr lang="es-AR" sz="1100" b="0" dirty="0">
                <a:solidFill>
                  <a:srgbClr val="9CDCFE"/>
                </a:solidFill>
                <a:effectLst/>
                <a:latin typeface="Consolas" panose="020B0609020204030204" pitchFamily="49" charset="0"/>
              </a:rPr>
              <a:t>fila</a:t>
            </a:r>
            <a:r>
              <a:rPr lang="es-AR" sz="1100" b="0" dirty="0">
                <a:solidFill>
                  <a:srgbClr val="D4D4D4"/>
                </a:solidFill>
                <a:effectLst/>
                <a:latin typeface="Consolas" panose="020B0609020204030204" pitchFamily="49" charset="0"/>
              </a:rPr>
              <a:t> </a:t>
            </a:r>
            <a:r>
              <a:rPr lang="es-AR" sz="1100" b="0" dirty="0">
                <a:solidFill>
                  <a:srgbClr val="C586C0"/>
                </a:solidFill>
                <a:effectLst/>
                <a:latin typeface="Consolas" panose="020B0609020204030204" pitchFamily="49" charset="0"/>
              </a:rPr>
              <a:t>in</a:t>
            </a:r>
            <a:r>
              <a:rPr lang="es-AR" sz="1100" b="0" dirty="0">
                <a:solidFill>
                  <a:srgbClr val="D4D4D4"/>
                </a:solidFill>
                <a:effectLst/>
                <a:latin typeface="Consolas" panose="020B0609020204030204" pitchFamily="49" charset="0"/>
              </a:rPr>
              <a:t> </a:t>
            </a:r>
            <a:r>
              <a:rPr lang="es-AR" sz="1100" b="0" dirty="0">
                <a:solidFill>
                  <a:srgbClr val="9CDCFE"/>
                </a:solidFill>
                <a:effectLst/>
                <a:latin typeface="Consolas" panose="020B0609020204030204" pitchFamily="49" charset="0"/>
              </a:rPr>
              <a:t>respuesta</a:t>
            </a:r>
            <a:r>
              <a:rPr lang="es-AR" sz="1100" b="0" dirty="0">
                <a:solidFill>
                  <a:srgbClr val="D4D4D4"/>
                </a:solidFill>
                <a:effectLst/>
                <a:latin typeface="Consolas" panose="020B0609020204030204" pitchFamily="49" charset="0"/>
              </a:rPr>
              <a:t>:</a:t>
            </a:r>
          </a:p>
          <a:p>
            <a:r>
              <a:rPr lang="es-AR" sz="1100" b="0" dirty="0">
                <a:solidFill>
                  <a:srgbClr val="D4D4D4"/>
                </a:solidFill>
                <a:effectLst/>
                <a:latin typeface="Consolas" panose="020B0609020204030204" pitchFamily="49" charset="0"/>
              </a:rPr>
              <a:t>            </a:t>
            </a:r>
            <a:r>
              <a:rPr lang="es-AR" sz="1100" b="0" dirty="0">
                <a:solidFill>
                  <a:srgbClr val="9CDCFE"/>
                </a:solidFill>
                <a:effectLst/>
                <a:latin typeface="Consolas" panose="020B0609020204030204" pitchFamily="49" charset="0"/>
              </a:rPr>
              <a:t>self</a:t>
            </a:r>
            <a:r>
              <a:rPr lang="es-AR" sz="1100" b="0" dirty="0">
                <a:solidFill>
                  <a:srgbClr val="D4D4D4"/>
                </a:solidFill>
                <a:effectLst/>
                <a:latin typeface="Consolas" panose="020B0609020204030204" pitchFamily="49" charset="0"/>
              </a:rPr>
              <a:t>.</a:t>
            </a:r>
            <a:r>
              <a:rPr lang="es-AR" sz="1100" b="0" dirty="0">
                <a:solidFill>
                  <a:srgbClr val="9CDCFE"/>
                </a:solidFill>
                <a:effectLst/>
                <a:latin typeface="Consolas" panose="020B0609020204030204" pitchFamily="49" charset="0"/>
              </a:rPr>
              <a:t>scrolledtext1</a:t>
            </a:r>
            <a:r>
              <a:rPr lang="es-AR" sz="1100" b="0" dirty="0">
                <a:solidFill>
                  <a:srgbClr val="D4D4D4"/>
                </a:solidFill>
                <a:effectLst/>
                <a:latin typeface="Consolas" panose="020B0609020204030204" pitchFamily="49" charset="0"/>
              </a:rPr>
              <a:t>.</a:t>
            </a:r>
            <a:r>
              <a:rPr lang="es-AR" sz="1100" b="0" dirty="0">
                <a:solidFill>
                  <a:srgbClr val="DCDCAA"/>
                </a:solidFill>
                <a:effectLst/>
                <a:latin typeface="Consolas" panose="020B0609020204030204" pitchFamily="49" charset="0"/>
              </a:rPr>
              <a:t>insert</a:t>
            </a:r>
            <a:r>
              <a:rPr lang="es-AR" sz="1100" b="0" dirty="0">
                <a:solidFill>
                  <a:srgbClr val="D4D4D4"/>
                </a:solidFill>
                <a:effectLst/>
                <a:latin typeface="Consolas" panose="020B0609020204030204" pitchFamily="49" charset="0"/>
              </a:rPr>
              <a:t>(</a:t>
            </a:r>
            <a:r>
              <a:rPr lang="es-AR" sz="1100" b="0" dirty="0" err="1">
                <a:solidFill>
                  <a:srgbClr val="4EC9B0"/>
                </a:solidFill>
                <a:effectLst/>
                <a:latin typeface="Consolas" panose="020B0609020204030204" pitchFamily="49" charset="0"/>
              </a:rPr>
              <a:t>tk</a:t>
            </a:r>
            <a:r>
              <a:rPr lang="es-AR" sz="1100" b="0" dirty="0" err="1">
                <a:solidFill>
                  <a:srgbClr val="D4D4D4"/>
                </a:solidFill>
                <a:effectLst/>
                <a:latin typeface="Consolas" panose="020B0609020204030204" pitchFamily="49" charset="0"/>
              </a:rPr>
              <a:t>.</a:t>
            </a:r>
            <a:r>
              <a:rPr lang="es-AR" sz="1100" b="0" dirty="0" err="1">
                <a:solidFill>
                  <a:srgbClr val="9CDCFE"/>
                </a:solidFill>
                <a:effectLst/>
                <a:latin typeface="Consolas" panose="020B0609020204030204" pitchFamily="49" charset="0"/>
              </a:rPr>
              <a:t>END</a:t>
            </a:r>
            <a:r>
              <a:rPr lang="es-AR" sz="1100" b="0" dirty="0">
                <a:solidFill>
                  <a:srgbClr val="D4D4D4"/>
                </a:solidFill>
                <a:effectLst/>
                <a:latin typeface="Consolas" panose="020B0609020204030204" pitchFamily="49" charset="0"/>
              </a:rPr>
              <a:t>, </a:t>
            </a:r>
            <a:r>
              <a:rPr lang="es-AR" sz="1100" b="0" dirty="0">
                <a:solidFill>
                  <a:srgbClr val="CE9178"/>
                </a:solidFill>
                <a:effectLst/>
                <a:latin typeface="Consolas" panose="020B0609020204030204" pitchFamily="49" charset="0"/>
              </a:rPr>
              <a:t>"código:"</a:t>
            </a:r>
            <a:r>
              <a:rPr lang="es-AR" sz="1100" b="0" dirty="0">
                <a:solidFill>
                  <a:srgbClr val="D4D4D4"/>
                </a:solidFill>
                <a:effectLst/>
                <a:latin typeface="Consolas" panose="020B0609020204030204" pitchFamily="49" charset="0"/>
              </a:rPr>
              <a:t>+</a:t>
            </a:r>
            <a:r>
              <a:rPr lang="es-AR" sz="1100" b="0" dirty="0" err="1">
                <a:solidFill>
                  <a:srgbClr val="4EC9B0"/>
                </a:solidFill>
                <a:effectLst/>
                <a:latin typeface="Consolas" panose="020B0609020204030204" pitchFamily="49" charset="0"/>
              </a:rPr>
              <a:t>str</a:t>
            </a:r>
            <a:r>
              <a:rPr lang="es-AR" sz="1100" b="0" dirty="0">
                <a:solidFill>
                  <a:srgbClr val="D4D4D4"/>
                </a:solidFill>
                <a:effectLst/>
                <a:latin typeface="Consolas" panose="020B0609020204030204" pitchFamily="49" charset="0"/>
              </a:rPr>
              <a:t>(</a:t>
            </a:r>
            <a:r>
              <a:rPr lang="es-AR" sz="1100" b="0" dirty="0">
                <a:solidFill>
                  <a:srgbClr val="9CDCFE"/>
                </a:solidFill>
                <a:effectLst/>
                <a:latin typeface="Consolas" panose="020B0609020204030204" pitchFamily="49" charset="0"/>
              </a:rPr>
              <a:t>fila</a:t>
            </a:r>
            <a:r>
              <a:rPr lang="es-AR" sz="1100" b="0" dirty="0">
                <a:solidFill>
                  <a:srgbClr val="D4D4D4"/>
                </a:solidFill>
                <a:effectLst/>
                <a:latin typeface="Consolas" panose="020B0609020204030204" pitchFamily="49" charset="0"/>
              </a:rPr>
              <a:t>[</a:t>
            </a:r>
            <a:r>
              <a:rPr lang="es-AR" sz="1100" b="0" dirty="0">
                <a:solidFill>
                  <a:srgbClr val="B5CEA8"/>
                </a:solidFill>
                <a:effectLst/>
                <a:latin typeface="Consolas" panose="020B0609020204030204" pitchFamily="49" charset="0"/>
              </a:rPr>
              <a:t>0</a:t>
            </a:r>
            <a:r>
              <a:rPr lang="es-AR" sz="1100" b="0" dirty="0">
                <a:solidFill>
                  <a:srgbClr val="D4D4D4"/>
                </a:solidFill>
                <a:effectLst/>
                <a:latin typeface="Consolas" panose="020B0609020204030204" pitchFamily="49" charset="0"/>
              </a:rPr>
              <a:t>])+</a:t>
            </a:r>
          </a:p>
          <a:p>
            <a:r>
              <a:rPr lang="es-AR" sz="1100" b="0" dirty="0">
                <a:solidFill>
                  <a:srgbClr val="D4D4D4"/>
                </a:solidFill>
                <a:effectLst/>
                <a:latin typeface="Consolas" panose="020B0609020204030204" pitchFamily="49" charset="0"/>
              </a:rPr>
              <a:t>                                              </a:t>
            </a:r>
            <a:r>
              <a:rPr lang="es-AR" sz="1100" b="0" dirty="0">
                <a:solidFill>
                  <a:srgbClr val="CE9178"/>
                </a:solidFill>
                <a:effectLst/>
                <a:latin typeface="Consolas" panose="020B0609020204030204" pitchFamily="49" charset="0"/>
              </a:rPr>
              <a:t>"</a:t>
            </a:r>
            <a:r>
              <a:rPr lang="es-AR" sz="1100" b="0" dirty="0">
                <a:solidFill>
                  <a:srgbClr val="D7BA7D"/>
                </a:solidFill>
                <a:effectLst/>
                <a:latin typeface="Consolas" panose="020B0609020204030204" pitchFamily="49" charset="0"/>
              </a:rPr>
              <a:t>\</a:t>
            </a:r>
            <a:r>
              <a:rPr lang="es-AR" sz="1100" b="0" dirty="0" err="1">
                <a:solidFill>
                  <a:srgbClr val="D7BA7D"/>
                </a:solidFill>
                <a:effectLst/>
                <a:latin typeface="Consolas" panose="020B0609020204030204" pitchFamily="49" charset="0"/>
              </a:rPr>
              <a:t>n</a:t>
            </a:r>
            <a:r>
              <a:rPr lang="es-AR" sz="1100" b="0" dirty="0" err="1">
                <a:solidFill>
                  <a:srgbClr val="CE9178"/>
                </a:solidFill>
                <a:effectLst/>
                <a:latin typeface="Consolas" panose="020B0609020204030204" pitchFamily="49" charset="0"/>
              </a:rPr>
              <a:t>descripción</a:t>
            </a:r>
            <a:r>
              <a:rPr lang="es-AR" sz="1100" b="0" dirty="0">
                <a:solidFill>
                  <a:srgbClr val="CE9178"/>
                </a:solidFill>
                <a:effectLst/>
                <a:latin typeface="Consolas" panose="020B0609020204030204" pitchFamily="49" charset="0"/>
              </a:rPr>
              <a:t>:"</a:t>
            </a:r>
            <a:r>
              <a:rPr lang="es-AR" sz="1100" b="0" dirty="0">
                <a:solidFill>
                  <a:srgbClr val="D4D4D4"/>
                </a:solidFill>
                <a:effectLst/>
                <a:latin typeface="Consolas" panose="020B0609020204030204" pitchFamily="49" charset="0"/>
              </a:rPr>
              <a:t>+</a:t>
            </a:r>
            <a:r>
              <a:rPr lang="es-AR" sz="1100" b="0" dirty="0">
                <a:solidFill>
                  <a:srgbClr val="9CDCFE"/>
                </a:solidFill>
                <a:effectLst/>
                <a:latin typeface="Consolas" panose="020B0609020204030204" pitchFamily="49" charset="0"/>
              </a:rPr>
              <a:t>fila</a:t>
            </a:r>
            <a:r>
              <a:rPr lang="es-AR" sz="1100" b="0" dirty="0">
                <a:solidFill>
                  <a:srgbClr val="D4D4D4"/>
                </a:solidFill>
                <a:effectLst/>
                <a:latin typeface="Consolas" panose="020B0609020204030204" pitchFamily="49" charset="0"/>
              </a:rPr>
              <a:t>[</a:t>
            </a:r>
            <a:r>
              <a:rPr lang="es-AR" sz="1100" b="0" dirty="0">
                <a:solidFill>
                  <a:srgbClr val="B5CEA8"/>
                </a:solidFill>
                <a:effectLst/>
                <a:latin typeface="Consolas" panose="020B0609020204030204" pitchFamily="49" charset="0"/>
              </a:rPr>
              <a:t>1</a:t>
            </a:r>
            <a:r>
              <a:rPr lang="es-AR" sz="1100" b="0" dirty="0">
                <a:solidFill>
                  <a:srgbClr val="D4D4D4"/>
                </a:solidFill>
                <a:effectLst/>
                <a:latin typeface="Consolas" panose="020B0609020204030204" pitchFamily="49" charset="0"/>
              </a:rPr>
              <a:t>]+</a:t>
            </a:r>
          </a:p>
          <a:p>
            <a:r>
              <a:rPr lang="es-AR" sz="1100" b="0" dirty="0">
                <a:solidFill>
                  <a:srgbClr val="D4D4D4"/>
                </a:solidFill>
                <a:effectLst/>
                <a:latin typeface="Consolas" panose="020B0609020204030204" pitchFamily="49" charset="0"/>
              </a:rPr>
              <a:t>                                              </a:t>
            </a:r>
            <a:r>
              <a:rPr lang="es-AR" sz="1100" b="0" dirty="0">
                <a:solidFill>
                  <a:srgbClr val="CE9178"/>
                </a:solidFill>
                <a:effectLst/>
                <a:latin typeface="Consolas" panose="020B0609020204030204" pitchFamily="49" charset="0"/>
              </a:rPr>
              <a:t>"</a:t>
            </a:r>
            <a:r>
              <a:rPr lang="es-AR" sz="1100" b="0" dirty="0">
                <a:solidFill>
                  <a:srgbClr val="D7BA7D"/>
                </a:solidFill>
                <a:effectLst/>
                <a:latin typeface="Consolas" panose="020B0609020204030204" pitchFamily="49" charset="0"/>
              </a:rPr>
              <a:t>\</a:t>
            </a:r>
            <a:r>
              <a:rPr lang="es-AR" sz="1100" b="0" dirty="0" err="1">
                <a:solidFill>
                  <a:srgbClr val="D7BA7D"/>
                </a:solidFill>
                <a:effectLst/>
                <a:latin typeface="Consolas" panose="020B0609020204030204" pitchFamily="49" charset="0"/>
              </a:rPr>
              <a:t>n</a:t>
            </a:r>
            <a:r>
              <a:rPr lang="es-AR" sz="1100" b="0" dirty="0" err="1">
                <a:solidFill>
                  <a:srgbClr val="CE9178"/>
                </a:solidFill>
                <a:effectLst/>
                <a:latin typeface="Consolas" panose="020B0609020204030204" pitchFamily="49" charset="0"/>
              </a:rPr>
              <a:t>precio</a:t>
            </a:r>
            <a:r>
              <a:rPr lang="es-AR" sz="1100" b="0" dirty="0">
                <a:solidFill>
                  <a:srgbClr val="CE9178"/>
                </a:solidFill>
                <a:effectLst/>
                <a:latin typeface="Consolas" panose="020B0609020204030204" pitchFamily="49" charset="0"/>
              </a:rPr>
              <a:t>:"</a:t>
            </a:r>
            <a:r>
              <a:rPr lang="es-AR" sz="1100" b="0" dirty="0">
                <a:solidFill>
                  <a:srgbClr val="D4D4D4"/>
                </a:solidFill>
                <a:effectLst/>
                <a:latin typeface="Consolas" panose="020B0609020204030204" pitchFamily="49" charset="0"/>
              </a:rPr>
              <a:t>+</a:t>
            </a:r>
            <a:r>
              <a:rPr lang="es-AR" sz="1100" b="0" dirty="0" err="1">
                <a:solidFill>
                  <a:srgbClr val="4EC9B0"/>
                </a:solidFill>
                <a:effectLst/>
                <a:latin typeface="Consolas" panose="020B0609020204030204" pitchFamily="49" charset="0"/>
              </a:rPr>
              <a:t>str</a:t>
            </a:r>
            <a:r>
              <a:rPr lang="es-AR" sz="1100" b="0" dirty="0">
                <a:solidFill>
                  <a:srgbClr val="D4D4D4"/>
                </a:solidFill>
                <a:effectLst/>
                <a:latin typeface="Consolas" panose="020B0609020204030204" pitchFamily="49" charset="0"/>
              </a:rPr>
              <a:t>(</a:t>
            </a:r>
            <a:r>
              <a:rPr lang="es-AR" sz="1100" b="0" dirty="0">
                <a:solidFill>
                  <a:srgbClr val="9CDCFE"/>
                </a:solidFill>
                <a:effectLst/>
                <a:latin typeface="Consolas" panose="020B0609020204030204" pitchFamily="49" charset="0"/>
              </a:rPr>
              <a:t>fila</a:t>
            </a:r>
            <a:r>
              <a:rPr lang="es-AR" sz="1100" b="0" dirty="0">
                <a:solidFill>
                  <a:srgbClr val="D4D4D4"/>
                </a:solidFill>
                <a:effectLst/>
                <a:latin typeface="Consolas" panose="020B0609020204030204" pitchFamily="49" charset="0"/>
              </a:rPr>
              <a:t>[</a:t>
            </a:r>
            <a:r>
              <a:rPr lang="es-AR" sz="1100" b="0" dirty="0">
                <a:solidFill>
                  <a:srgbClr val="B5CEA8"/>
                </a:solidFill>
                <a:effectLst/>
                <a:latin typeface="Consolas" panose="020B0609020204030204" pitchFamily="49" charset="0"/>
              </a:rPr>
              <a:t>2</a:t>
            </a:r>
            <a:r>
              <a:rPr lang="es-AR" sz="1100" b="0" dirty="0">
                <a:solidFill>
                  <a:srgbClr val="D4D4D4"/>
                </a:solidFill>
                <a:effectLst/>
                <a:latin typeface="Consolas" panose="020B0609020204030204" pitchFamily="49" charset="0"/>
              </a:rPr>
              <a:t>])+</a:t>
            </a:r>
            <a:r>
              <a:rPr lang="es-AR" sz="1100" b="0" dirty="0">
                <a:solidFill>
                  <a:srgbClr val="CE9178"/>
                </a:solidFill>
                <a:effectLst/>
                <a:latin typeface="Consolas" panose="020B0609020204030204" pitchFamily="49" charset="0"/>
              </a:rPr>
              <a:t>"</a:t>
            </a:r>
            <a:r>
              <a:rPr lang="es-AR" sz="1100" b="0" dirty="0">
                <a:solidFill>
                  <a:srgbClr val="D7BA7D"/>
                </a:solidFill>
                <a:effectLst/>
                <a:latin typeface="Consolas" panose="020B0609020204030204" pitchFamily="49" charset="0"/>
              </a:rPr>
              <a:t>\n\n</a:t>
            </a:r>
            <a:r>
              <a:rPr lang="es-AR" sz="1100" b="0" dirty="0">
                <a:solidFill>
                  <a:srgbClr val="CE9178"/>
                </a:solidFill>
                <a:effectLst/>
                <a:latin typeface="Consolas" panose="020B0609020204030204" pitchFamily="49" charset="0"/>
              </a:rPr>
              <a:t>"</a:t>
            </a:r>
            <a:r>
              <a:rPr lang="es-AR" sz="1100" b="0" dirty="0">
                <a:solidFill>
                  <a:srgbClr val="D4D4D4"/>
                </a:solidFill>
                <a:effectLst/>
                <a:latin typeface="Consolas" panose="020B0609020204030204" pitchFamily="49" charset="0"/>
              </a:rPr>
              <a:t>)</a:t>
            </a:r>
          </a:p>
        </p:txBody>
      </p:sp>
      <p:sp>
        <p:nvSpPr>
          <p:cNvPr id="12" name="CuadroTexto 11">
            <a:extLst>
              <a:ext uri="{FF2B5EF4-FFF2-40B4-BE49-F238E27FC236}">
                <a16:creationId xmlns:a16="http://schemas.microsoft.com/office/drawing/2014/main" id="{08F8C83B-894F-6887-68C7-47503512E9C2}"/>
              </a:ext>
            </a:extLst>
          </p:cNvPr>
          <p:cNvSpPr txBox="1"/>
          <p:nvPr/>
        </p:nvSpPr>
        <p:spPr>
          <a:xfrm>
            <a:off x="606883" y="4603549"/>
            <a:ext cx="6208294" cy="1954381"/>
          </a:xfrm>
          <a:prstGeom prst="rect">
            <a:avLst/>
          </a:prstGeom>
          <a:solidFill>
            <a:schemeClr val="tx1">
              <a:lumMod val="85000"/>
              <a:lumOff val="15000"/>
            </a:schemeClr>
          </a:solidFill>
        </p:spPr>
        <p:txBody>
          <a:bodyPr wrap="square">
            <a:spAutoFit/>
          </a:bodyPr>
          <a:lstStyle/>
          <a:p>
            <a:r>
              <a:rPr lang="es-AR" sz="1100" b="0" dirty="0">
                <a:solidFill>
                  <a:srgbClr val="D4D4D4"/>
                </a:solidFill>
                <a:effectLst/>
                <a:latin typeface="Consolas" panose="020B0609020204030204" pitchFamily="49" charset="0"/>
              </a:rPr>
              <a:t>    </a:t>
            </a:r>
            <a:r>
              <a:rPr lang="es-AR" sz="1100" b="0" dirty="0" err="1">
                <a:solidFill>
                  <a:srgbClr val="569CD6"/>
                </a:solidFill>
                <a:effectLst/>
                <a:latin typeface="Consolas" panose="020B0609020204030204" pitchFamily="49" charset="0"/>
              </a:rPr>
              <a:t>def</a:t>
            </a:r>
            <a:r>
              <a:rPr lang="es-AR" sz="1100" b="0" dirty="0">
                <a:solidFill>
                  <a:srgbClr val="D4D4D4"/>
                </a:solidFill>
                <a:effectLst/>
                <a:latin typeface="Consolas" panose="020B0609020204030204" pitchFamily="49" charset="0"/>
              </a:rPr>
              <a:t> </a:t>
            </a:r>
            <a:r>
              <a:rPr lang="es-AR" sz="1100" b="0" dirty="0" err="1">
                <a:solidFill>
                  <a:srgbClr val="DCDCAA"/>
                </a:solidFill>
                <a:effectLst/>
                <a:latin typeface="Consolas" panose="020B0609020204030204" pitchFamily="49" charset="0"/>
              </a:rPr>
              <a:t>recuperar_todos</a:t>
            </a:r>
            <a:r>
              <a:rPr lang="es-AR" sz="1100" b="0" dirty="0">
                <a:solidFill>
                  <a:srgbClr val="D4D4D4"/>
                </a:solidFill>
                <a:effectLst/>
                <a:latin typeface="Consolas" panose="020B0609020204030204" pitchFamily="49" charset="0"/>
              </a:rPr>
              <a:t>(</a:t>
            </a:r>
            <a:r>
              <a:rPr lang="es-AR" sz="1100" b="0" dirty="0" err="1">
                <a:solidFill>
                  <a:srgbClr val="9CDCFE"/>
                </a:solidFill>
                <a:effectLst/>
                <a:latin typeface="Consolas" panose="020B0609020204030204" pitchFamily="49" charset="0"/>
              </a:rPr>
              <a:t>self</a:t>
            </a:r>
            <a:r>
              <a:rPr lang="es-AR" sz="1100" b="0" dirty="0">
                <a:solidFill>
                  <a:srgbClr val="D4D4D4"/>
                </a:solidFill>
                <a:effectLst/>
                <a:latin typeface="Consolas" panose="020B0609020204030204" pitchFamily="49" charset="0"/>
              </a:rPr>
              <a:t>):</a:t>
            </a:r>
          </a:p>
          <a:p>
            <a:r>
              <a:rPr lang="es-AR" sz="1100" b="0" dirty="0">
                <a:solidFill>
                  <a:srgbClr val="D4D4D4"/>
                </a:solidFill>
                <a:effectLst/>
                <a:latin typeface="Consolas" panose="020B0609020204030204" pitchFamily="49" charset="0"/>
              </a:rPr>
              <a:t>        </a:t>
            </a:r>
            <a:r>
              <a:rPr lang="es-AR" sz="1100" b="0" dirty="0">
                <a:solidFill>
                  <a:srgbClr val="C586C0"/>
                </a:solidFill>
                <a:effectLst/>
                <a:latin typeface="Consolas" panose="020B0609020204030204" pitchFamily="49" charset="0"/>
              </a:rPr>
              <a:t>try</a:t>
            </a:r>
            <a:r>
              <a:rPr lang="es-AR" sz="1100" b="0" dirty="0">
                <a:solidFill>
                  <a:srgbClr val="D4D4D4"/>
                </a:solidFill>
                <a:effectLst/>
                <a:latin typeface="Consolas" panose="020B0609020204030204" pitchFamily="49" charset="0"/>
              </a:rPr>
              <a:t>:</a:t>
            </a:r>
          </a:p>
          <a:p>
            <a:r>
              <a:rPr lang="es-AR" sz="1100" b="0" dirty="0">
                <a:solidFill>
                  <a:srgbClr val="D4D4D4"/>
                </a:solidFill>
                <a:effectLst/>
                <a:latin typeface="Consolas" panose="020B0609020204030204" pitchFamily="49" charset="0"/>
              </a:rPr>
              <a:t>            </a:t>
            </a:r>
            <a:r>
              <a:rPr lang="es-AR" sz="1100" b="0" dirty="0" err="1">
                <a:solidFill>
                  <a:srgbClr val="9CDCFE"/>
                </a:solidFill>
                <a:effectLst/>
                <a:latin typeface="Consolas" panose="020B0609020204030204" pitchFamily="49" charset="0"/>
              </a:rPr>
              <a:t>cone</a:t>
            </a:r>
            <a:r>
              <a:rPr lang="es-AR" sz="1100" b="0" dirty="0">
                <a:solidFill>
                  <a:srgbClr val="D4D4D4"/>
                </a:solidFill>
                <a:effectLst/>
                <a:latin typeface="Consolas" panose="020B0609020204030204" pitchFamily="49" charset="0"/>
              </a:rPr>
              <a:t>=</a:t>
            </a:r>
            <a:r>
              <a:rPr lang="es-AR" sz="1100" b="0" dirty="0" err="1">
                <a:solidFill>
                  <a:srgbClr val="9CDCFE"/>
                </a:solidFill>
                <a:effectLst/>
                <a:latin typeface="Consolas" panose="020B0609020204030204" pitchFamily="49" charset="0"/>
              </a:rPr>
              <a:t>self</a:t>
            </a:r>
            <a:r>
              <a:rPr lang="es-AR" sz="1100" b="0" dirty="0" err="1">
                <a:solidFill>
                  <a:srgbClr val="D4D4D4"/>
                </a:solidFill>
                <a:effectLst/>
                <a:latin typeface="Consolas" panose="020B0609020204030204" pitchFamily="49" charset="0"/>
              </a:rPr>
              <a:t>.abrir</a:t>
            </a:r>
            <a:r>
              <a:rPr lang="es-AR" sz="1100" b="0" dirty="0">
                <a:solidFill>
                  <a:srgbClr val="D4D4D4"/>
                </a:solidFill>
                <a:effectLst/>
                <a:latin typeface="Consolas" panose="020B0609020204030204" pitchFamily="49" charset="0"/>
              </a:rPr>
              <a:t>()</a:t>
            </a:r>
          </a:p>
          <a:p>
            <a:r>
              <a:rPr lang="es-AR" sz="1100" b="0" dirty="0">
                <a:solidFill>
                  <a:srgbClr val="D4D4D4"/>
                </a:solidFill>
                <a:effectLst/>
                <a:latin typeface="Consolas" panose="020B0609020204030204" pitchFamily="49" charset="0"/>
              </a:rPr>
              <a:t>            </a:t>
            </a:r>
            <a:r>
              <a:rPr lang="es-AR" sz="1100" b="0" dirty="0">
                <a:solidFill>
                  <a:srgbClr val="9CDCFE"/>
                </a:solidFill>
                <a:effectLst/>
                <a:latin typeface="Consolas" panose="020B0609020204030204" pitchFamily="49" charset="0"/>
              </a:rPr>
              <a:t>cursor</a:t>
            </a:r>
            <a:r>
              <a:rPr lang="es-AR" sz="1100" b="0" dirty="0">
                <a:solidFill>
                  <a:srgbClr val="D4D4D4"/>
                </a:solidFill>
                <a:effectLst/>
                <a:latin typeface="Consolas" panose="020B0609020204030204" pitchFamily="49" charset="0"/>
              </a:rPr>
              <a:t>=</a:t>
            </a:r>
            <a:r>
              <a:rPr lang="es-AR" sz="1100" b="0" dirty="0" err="1">
                <a:solidFill>
                  <a:srgbClr val="9CDCFE"/>
                </a:solidFill>
                <a:effectLst/>
                <a:latin typeface="Consolas" panose="020B0609020204030204" pitchFamily="49" charset="0"/>
              </a:rPr>
              <a:t>cone</a:t>
            </a:r>
            <a:r>
              <a:rPr lang="es-AR" sz="1100" b="0" dirty="0" err="1">
                <a:solidFill>
                  <a:srgbClr val="D4D4D4"/>
                </a:solidFill>
                <a:effectLst/>
                <a:latin typeface="Consolas" panose="020B0609020204030204" pitchFamily="49" charset="0"/>
              </a:rPr>
              <a:t>.cursor</a:t>
            </a:r>
            <a:r>
              <a:rPr lang="es-AR" sz="1100" b="0" dirty="0">
                <a:solidFill>
                  <a:srgbClr val="D4D4D4"/>
                </a:solidFill>
                <a:effectLst/>
                <a:latin typeface="Consolas" panose="020B0609020204030204" pitchFamily="49" charset="0"/>
              </a:rPr>
              <a:t>()</a:t>
            </a:r>
          </a:p>
          <a:p>
            <a:r>
              <a:rPr lang="es-AR" sz="1100" b="0" dirty="0">
                <a:solidFill>
                  <a:srgbClr val="D4D4D4"/>
                </a:solidFill>
                <a:effectLst/>
                <a:latin typeface="Consolas" panose="020B0609020204030204" pitchFamily="49" charset="0"/>
              </a:rPr>
              <a:t>            </a:t>
            </a:r>
            <a:r>
              <a:rPr lang="es-AR" sz="1100" b="0" dirty="0" err="1">
                <a:solidFill>
                  <a:srgbClr val="9CDCFE"/>
                </a:solidFill>
                <a:effectLst/>
                <a:latin typeface="Consolas" panose="020B0609020204030204" pitchFamily="49" charset="0"/>
              </a:rPr>
              <a:t>sql</a:t>
            </a:r>
            <a:r>
              <a:rPr lang="es-AR" sz="1100" b="0" dirty="0">
                <a:solidFill>
                  <a:srgbClr val="D4D4D4"/>
                </a:solidFill>
                <a:effectLst/>
                <a:latin typeface="Consolas" panose="020B0609020204030204" pitchFamily="49" charset="0"/>
              </a:rPr>
              <a:t>=</a:t>
            </a:r>
            <a:r>
              <a:rPr lang="es-AR" sz="1100" b="0" dirty="0">
                <a:solidFill>
                  <a:srgbClr val="CE9178"/>
                </a:solidFill>
                <a:effectLst/>
                <a:latin typeface="Consolas" panose="020B0609020204030204" pitchFamily="49" charset="0"/>
              </a:rPr>
              <a:t>"</a:t>
            </a:r>
            <a:r>
              <a:rPr lang="es-AR" sz="1100" b="0" dirty="0" err="1">
                <a:solidFill>
                  <a:srgbClr val="CE9178"/>
                </a:solidFill>
                <a:effectLst/>
                <a:latin typeface="Consolas" panose="020B0609020204030204" pitchFamily="49" charset="0"/>
              </a:rPr>
              <a:t>select</a:t>
            </a:r>
            <a:r>
              <a:rPr lang="es-AR" sz="1100" b="0" dirty="0">
                <a:solidFill>
                  <a:srgbClr val="CE9178"/>
                </a:solidFill>
                <a:effectLst/>
                <a:latin typeface="Consolas" panose="020B0609020204030204" pitchFamily="49" charset="0"/>
              </a:rPr>
              <a:t> </a:t>
            </a:r>
            <a:r>
              <a:rPr lang="es-AR" sz="1100" b="0" dirty="0" err="1">
                <a:solidFill>
                  <a:srgbClr val="CE9178"/>
                </a:solidFill>
                <a:effectLst/>
                <a:latin typeface="Consolas" panose="020B0609020204030204" pitchFamily="49" charset="0"/>
              </a:rPr>
              <a:t>codigo</a:t>
            </a:r>
            <a:r>
              <a:rPr lang="es-AR" sz="1100" b="0" dirty="0">
                <a:solidFill>
                  <a:srgbClr val="CE9178"/>
                </a:solidFill>
                <a:effectLst/>
                <a:latin typeface="Consolas" panose="020B0609020204030204" pitchFamily="49" charset="0"/>
              </a:rPr>
              <a:t>, </a:t>
            </a:r>
            <a:r>
              <a:rPr lang="es-AR" sz="1100" b="0" dirty="0" err="1">
                <a:solidFill>
                  <a:srgbClr val="CE9178"/>
                </a:solidFill>
                <a:effectLst/>
                <a:latin typeface="Consolas" panose="020B0609020204030204" pitchFamily="49" charset="0"/>
              </a:rPr>
              <a:t>descripcion</a:t>
            </a:r>
            <a:r>
              <a:rPr lang="es-AR" sz="1100" b="0" dirty="0">
                <a:solidFill>
                  <a:srgbClr val="CE9178"/>
                </a:solidFill>
                <a:effectLst/>
                <a:latin typeface="Consolas" panose="020B0609020204030204" pitchFamily="49" charset="0"/>
              </a:rPr>
              <a:t>, precio </a:t>
            </a:r>
            <a:r>
              <a:rPr lang="es-AR" sz="1100" b="0" dirty="0" err="1">
                <a:solidFill>
                  <a:srgbClr val="CE9178"/>
                </a:solidFill>
                <a:effectLst/>
                <a:latin typeface="Consolas" panose="020B0609020204030204" pitchFamily="49" charset="0"/>
              </a:rPr>
              <a:t>from</a:t>
            </a:r>
            <a:r>
              <a:rPr lang="es-AR" sz="1100" b="0" dirty="0">
                <a:solidFill>
                  <a:srgbClr val="CE9178"/>
                </a:solidFill>
                <a:effectLst/>
                <a:latin typeface="Consolas" panose="020B0609020204030204" pitchFamily="49" charset="0"/>
              </a:rPr>
              <a:t> </a:t>
            </a:r>
            <a:r>
              <a:rPr lang="es-AR" sz="1100" b="0" dirty="0" err="1">
                <a:solidFill>
                  <a:srgbClr val="CE9178"/>
                </a:solidFill>
                <a:effectLst/>
                <a:latin typeface="Consolas" panose="020B0609020204030204" pitchFamily="49" charset="0"/>
              </a:rPr>
              <a:t>articulos</a:t>
            </a:r>
            <a:r>
              <a:rPr lang="es-AR" sz="1100" b="0" dirty="0">
                <a:solidFill>
                  <a:srgbClr val="CE9178"/>
                </a:solidFill>
                <a:effectLst/>
                <a:latin typeface="Consolas" panose="020B0609020204030204" pitchFamily="49" charset="0"/>
              </a:rPr>
              <a:t>"</a:t>
            </a:r>
            <a:endParaRPr lang="es-AR" sz="1100" b="0" dirty="0">
              <a:solidFill>
                <a:srgbClr val="D4D4D4"/>
              </a:solidFill>
              <a:effectLst/>
              <a:latin typeface="Consolas" panose="020B0609020204030204" pitchFamily="49" charset="0"/>
            </a:endParaRPr>
          </a:p>
          <a:p>
            <a:r>
              <a:rPr lang="es-AR" sz="1100" b="0" dirty="0">
                <a:solidFill>
                  <a:srgbClr val="D4D4D4"/>
                </a:solidFill>
                <a:effectLst/>
                <a:latin typeface="Consolas" panose="020B0609020204030204" pitchFamily="49" charset="0"/>
              </a:rPr>
              <a:t>            </a:t>
            </a:r>
            <a:r>
              <a:rPr lang="es-AR" sz="1100" b="0" dirty="0" err="1">
                <a:solidFill>
                  <a:srgbClr val="9CDCFE"/>
                </a:solidFill>
                <a:effectLst/>
                <a:latin typeface="Consolas" panose="020B0609020204030204" pitchFamily="49" charset="0"/>
              </a:rPr>
              <a:t>cursor</a:t>
            </a:r>
            <a:r>
              <a:rPr lang="es-AR" sz="1100" b="0" dirty="0" err="1">
                <a:solidFill>
                  <a:srgbClr val="D4D4D4"/>
                </a:solidFill>
                <a:effectLst/>
                <a:latin typeface="Consolas" panose="020B0609020204030204" pitchFamily="49" charset="0"/>
              </a:rPr>
              <a:t>.execute</a:t>
            </a:r>
            <a:r>
              <a:rPr lang="es-AR" sz="1100" b="0" dirty="0">
                <a:solidFill>
                  <a:srgbClr val="D4D4D4"/>
                </a:solidFill>
                <a:effectLst/>
                <a:latin typeface="Consolas" panose="020B0609020204030204" pitchFamily="49" charset="0"/>
              </a:rPr>
              <a:t>(</a:t>
            </a:r>
            <a:r>
              <a:rPr lang="es-AR" sz="1100" b="0" dirty="0" err="1">
                <a:solidFill>
                  <a:srgbClr val="9CDCFE"/>
                </a:solidFill>
                <a:effectLst/>
                <a:latin typeface="Consolas" panose="020B0609020204030204" pitchFamily="49" charset="0"/>
              </a:rPr>
              <a:t>sql</a:t>
            </a:r>
            <a:r>
              <a:rPr lang="es-AR" sz="1100" b="0" dirty="0">
                <a:solidFill>
                  <a:srgbClr val="D4D4D4"/>
                </a:solidFill>
                <a:effectLst/>
                <a:latin typeface="Consolas" panose="020B0609020204030204" pitchFamily="49" charset="0"/>
              </a:rPr>
              <a:t>)</a:t>
            </a:r>
          </a:p>
          <a:p>
            <a:r>
              <a:rPr lang="es-AR" sz="1100" b="0" dirty="0">
                <a:solidFill>
                  <a:srgbClr val="D4D4D4"/>
                </a:solidFill>
                <a:effectLst/>
                <a:latin typeface="Consolas" panose="020B0609020204030204" pitchFamily="49" charset="0"/>
              </a:rPr>
              <a:t>            </a:t>
            </a:r>
            <a:r>
              <a:rPr lang="es-AR" sz="1100" b="0" dirty="0" err="1">
                <a:solidFill>
                  <a:srgbClr val="C586C0"/>
                </a:solidFill>
                <a:effectLst/>
                <a:latin typeface="Consolas" panose="020B0609020204030204" pitchFamily="49" charset="0"/>
              </a:rPr>
              <a:t>return</a:t>
            </a:r>
            <a:r>
              <a:rPr lang="es-AR" sz="1100" b="0" dirty="0">
                <a:solidFill>
                  <a:srgbClr val="D4D4D4"/>
                </a:solidFill>
                <a:effectLst/>
                <a:latin typeface="Consolas" panose="020B0609020204030204" pitchFamily="49" charset="0"/>
              </a:rPr>
              <a:t> </a:t>
            </a:r>
            <a:r>
              <a:rPr lang="es-AR" sz="1100" b="0" dirty="0" err="1">
                <a:solidFill>
                  <a:srgbClr val="9CDCFE"/>
                </a:solidFill>
                <a:effectLst/>
                <a:latin typeface="Consolas" panose="020B0609020204030204" pitchFamily="49" charset="0"/>
              </a:rPr>
              <a:t>cursor</a:t>
            </a:r>
            <a:r>
              <a:rPr lang="es-AR" sz="1100" b="0" dirty="0" err="1">
                <a:solidFill>
                  <a:srgbClr val="D4D4D4"/>
                </a:solidFill>
                <a:effectLst/>
                <a:latin typeface="Consolas" panose="020B0609020204030204" pitchFamily="49" charset="0"/>
              </a:rPr>
              <a:t>.fetchall</a:t>
            </a:r>
            <a:r>
              <a:rPr lang="es-AR" sz="1100" b="0" dirty="0">
                <a:solidFill>
                  <a:srgbClr val="D4D4D4"/>
                </a:solidFill>
                <a:effectLst/>
                <a:latin typeface="Consolas" panose="020B0609020204030204" pitchFamily="49" charset="0"/>
              </a:rPr>
              <a:t>()</a:t>
            </a:r>
          </a:p>
          <a:p>
            <a:r>
              <a:rPr lang="es-AR" sz="1100" b="0" dirty="0">
                <a:solidFill>
                  <a:srgbClr val="D4D4D4"/>
                </a:solidFill>
                <a:effectLst/>
                <a:latin typeface="Consolas" panose="020B0609020204030204" pitchFamily="49" charset="0"/>
              </a:rPr>
              <a:t>        </a:t>
            </a:r>
            <a:r>
              <a:rPr lang="es-AR" sz="1100" b="0" dirty="0" err="1">
                <a:solidFill>
                  <a:srgbClr val="C586C0"/>
                </a:solidFill>
                <a:effectLst/>
                <a:latin typeface="Consolas" panose="020B0609020204030204" pitchFamily="49" charset="0"/>
              </a:rPr>
              <a:t>finally</a:t>
            </a:r>
            <a:r>
              <a:rPr lang="es-AR" sz="1100" b="0" dirty="0">
                <a:solidFill>
                  <a:srgbClr val="D4D4D4"/>
                </a:solidFill>
                <a:effectLst/>
                <a:latin typeface="Consolas" panose="020B0609020204030204" pitchFamily="49" charset="0"/>
              </a:rPr>
              <a:t>:</a:t>
            </a:r>
          </a:p>
          <a:p>
            <a:r>
              <a:rPr lang="es-AR" sz="1100" b="0" dirty="0">
                <a:solidFill>
                  <a:srgbClr val="D4D4D4"/>
                </a:solidFill>
                <a:effectLst/>
                <a:latin typeface="Consolas" panose="020B0609020204030204" pitchFamily="49" charset="0"/>
              </a:rPr>
              <a:t>            </a:t>
            </a:r>
            <a:r>
              <a:rPr lang="es-AR" sz="1100" b="0" dirty="0" err="1">
                <a:solidFill>
                  <a:srgbClr val="9CDCFE"/>
                </a:solidFill>
                <a:effectLst/>
                <a:latin typeface="Consolas" panose="020B0609020204030204" pitchFamily="49" charset="0"/>
              </a:rPr>
              <a:t>cone</a:t>
            </a:r>
            <a:r>
              <a:rPr lang="es-AR" sz="1100" b="0" dirty="0" err="1">
                <a:solidFill>
                  <a:srgbClr val="D4D4D4"/>
                </a:solidFill>
                <a:effectLst/>
                <a:latin typeface="Consolas" panose="020B0609020204030204" pitchFamily="49" charset="0"/>
              </a:rPr>
              <a:t>.close</a:t>
            </a:r>
            <a:r>
              <a:rPr lang="es-AR" sz="1100" b="0" dirty="0">
                <a:solidFill>
                  <a:srgbClr val="D4D4D4"/>
                </a:solidFill>
                <a:effectLst/>
                <a:latin typeface="Consolas" panose="020B0609020204030204" pitchFamily="49" charset="0"/>
              </a:rPr>
              <a:t>()</a:t>
            </a:r>
          </a:p>
          <a:p>
            <a:br>
              <a:rPr lang="es-AR" sz="1100" b="0" dirty="0">
                <a:solidFill>
                  <a:srgbClr val="D4D4D4"/>
                </a:solidFill>
                <a:effectLst/>
                <a:latin typeface="Consolas" panose="020B0609020204030204" pitchFamily="49" charset="0"/>
              </a:rPr>
            </a:br>
            <a:endParaRPr lang="es-AR" sz="1100" b="0" dirty="0">
              <a:solidFill>
                <a:srgbClr val="D4D4D4"/>
              </a:solidFill>
              <a:effectLst/>
              <a:latin typeface="Consolas" panose="020B0609020204030204" pitchFamily="49" charset="0"/>
            </a:endParaRPr>
          </a:p>
        </p:txBody>
      </p:sp>
      <p:pic>
        <p:nvPicPr>
          <p:cNvPr id="9" name="Cámara 8">
            <a:extLst>
              <a:ext uri="{FF2B5EF4-FFF2-40B4-BE49-F238E27FC236}">
                <a16:creationId xmlns:a16="http://schemas.microsoft.com/office/drawing/2014/main" id="{A84A058F-B6F6-2D1C-42B7-73B35C8ACE0A}"/>
              </a:ext>
            </a:extLst>
          </p:cNvPr>
          <p:cNvPicPr>
            <a:picLocks noChangeAspect="1"/>
            <a:extLst>
              <a:ext uri="{51228E76-BA90-4043-B771-695A4F85340A}">
                <alf:liveFeedProps xmlns:alf="http://schemas.microsoft.com/office/drawing/2021/livefeed"/>
              </a:ext>
            </a:extLst>
          </p:cNvPicPr>
          <p:nvPr/>
        </p:nvPicPr>
        <p:blipFill>
          <a:blip r:embed="rId8">
            <a:extLst>
              <a:ext uri="{96DAC541-7B7A-43D3-8B79-37D633B846F1}">
                <asvg:svgBlip xmlns:asvg="http://schemas.microsoft.com/office/drawing/2016/SVG/main" r:embed="rId9"/>
              </a:ext>
            </a:extLst>
          </a:blip>
          <a:stretch>
            <a:fillRect/>
          </a:stretch>
        </p:blipFill>
        <p:spPr>
          <a:xfrm>
            <a:off x="7532763" y="4985491"/>
            <a:ext cx="1539112" cy="1539112"/>
          </a:xfrm>
          <a:prstGeom prst="ellipse">
            <a:avLst/>
          </a:prstGeom>
          <a:ln>
            <a:noFill/>
          </a:ln>
          <a:effectLst>
            <a:outerShdw blurRad="190500" algn="tl" rotWithShape="0">
              <a:srgbClr val="000000">
                <a:alpha val="30000"/>
              </a:srgbClr>
            </a:outerShdw>
          </a:effectLst>
        </p:spPr>
      </p:pic>
    </p:spTree>
    <p:extLst>
      <p:ext uri="{BB962C8B-B14F-4D97-AF65-F5344CB8AC3E}">
        <p14:creationId xmlns:p14="http://schemas.microsoft.com/office/powerpoint/2010/main" val="61516541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Marcador de posición de imagen 3" descr="Imagen que contiene texto, interior, computadora, tabla&#10;&#10;Descripción generada automáticamente">
            <a:extLst>
              <a:ext uri="{FF2B5EF4-FFF2-40B4-BE49-F238E27FC236}">
                <a16:creationId xmlns:a16="http://schemas.microsoft.com/office/drawing/2014/main" id="{1230E80B-12D3-D7DB-8027-831FE6787EB2}"/>
              </a:ext>
            </a:extLst>
          </p:cNvPr>
          <p:cNvPicPr>
            <a:picLocks noGrp="1" noChangeAspect="1"/>
          </p:cNvPicPr>
          <p:nvPr>
            <p:ph type="pic" idx="11"/>
          </p:nvPr>
        </p:nvPicPr>
        <p:blipFill>
          <a:blip r:embed="rId3">
            <a:extLst>
              <a:ext uri="{28A0092B-C50C-407E-A947-70E740481C1C}">
                <a14:useLocalDpi xmlns:a14="http://schemas.microsoft.com/office/drawing/2010/main" val="0"/>
              </a:ext>
            </a:extLst>
          </a:blip>
          <a:srcRect t="10041" b="10041"/>
          <a:stretch>
            <a:fillRect/>
          </a:stretch>
        </p:blipFill>
        <p:spPr>
          <a:xfrm>
            <a:off x="-85870" y="0"/>
            <a:ext cx="12191999" cy="6858000"/>
          </a:xfrm>
        </p:spPr>
      </p:pic>
      <p:sp>
        <p:nvSpPr>
          <p:cNvPr id="5" name="CuadroTexto 4">
            <a:extLst>
              <a:ext uri="{FF2B5EF4-FFF2-40B4-BE49-F238E27FC236}">
                <a16:creationId xmlns:a16="http://schemas.microsoft.com/office/drawing/2014/main" id="{524AAFAC-84C6-38E4-8E3E-9B16DF568804}"/>
              </a:ext>
            </a:extLst>
          </p:cNvPr>
          <p:cNvSpPr txBox="1"/>
          <p:nvPr/>
        </p:nvSpPr>
        <p:spPr>
          <a:xfrm>
            <a:off x="240632" y="352054"/>
            <a:ext cx="6096000" cy="523220"/>
          </a:xfrm>
          <a:prstGeom prst="rect">
            <a:avLst/>
          </a:prstGeom>
          <a:noFill/>
        </p:spPr>
        <p:txBody>
          <a:bodyPr wrap="square">
            <a:spAutoFit/>
          </a:bodyPr>
          <a:lstStyle/>
          <a:p>
            <a:pPr algn="l"/>
            <a:r>
              <a:rPr lang="es-AR" sz="2800" b="0" i="0" dirty="0">
                <a:solidFill>
                  <a:srgbClr val="444444"/>
                </a:solidFill>
                <a:effectLst/>
                <a:latin typeface="-apple-system"/>
              </a:rPr>
              <a:t>Python GUI &amp; </a:t>
            </a:r>
            <a:r>
              <a:rPr lang="es-AR" sz="2800" b="0" i="0" dirty="0" err="1">
                <a:solidFill>
                  <a:srgbClr val="444444"/>
                </a:solidFill>
                <a:effectLst/>
                <a:latin typeface="-apple-system"/>
              </a:rPr>
              <a:t>DataBase</a:t>
            </a:r>
            <a:r>
              <a:rPr lang="es-AR" sz="2800" b="0" i="0" dirty="0">
                <a:solidFill>
                  <a:srgbClr val="444444"/>
                </a:solidFill>
                <a:effectLst/>
                <a:latin typeface="-apple-system"/>
              </a:rPr>
              <a:t> SQLite</a:t>
            </a:r>
          </a:p>
        </p:txBody>
      </p:sp>
      <p:pic>
        <p:nvPicPr>
          <p:cNvPr id="10" name="Imagen 9">
            <a:extLst>
              <a:ext uri="{FF2B5EF4-FFF2-40B4-BE49-F238E27FC236}">
                <a16:creationId xmlns:a16="http://schemas.microsoft.com/office/drawing/2014/main" id="{51693D35-E1A6-FA6C-F3DC-EEB144AB4447}"/>
              </a:ext>
            </a:extLst>
          </p:cNvPr>
          <p:cNvPicPr>
            <a:picLocks noChangeAspect="1"/>
          </p:cNvPicPr>
          <p:nvPr/>
        </p:nvPicPr>
        <p:blipFill>
          <a:blip r:embed="rId4"/>
          <a:stretch>
            <a:fillRect/>
          </a:stretch>
        </p:blipFill>
        <p:spPr>
          <a:xfrm>
            <a:off x="9932988" y="3992269"/>
            <a:ext cx="1932615" cy="650933"/>
          </a:xfrm>
          <a:prstGeom prst="rect">
            <a:avLst/>
          </a:prstGeom>
        </p:spPr>
      </p:pic>
      <p:pic>
        <p:nvPicPr>
          <p:cNvPr id="11" name="Imagen 10">
            <a:extLst>
              <a:ext uri="{FF2B5EF4-FFF2-40B4-BE49-F238E27FC236}">
                <a16:creationId xmlns:a16="http://schemas.microsoft.com/office/drawing/2014/main" id="{A7A26704-FF2A-5E10-7D88-35D367733181}"/>
              </a:ext>
            </a:extLst>
          </p:cNvPr>
          <p:cNvPicPr>
            <a:picLocks noChangeAspect="1"/>
          </p:cNvPicPr>
          <p:nvPr/>
        </p:nvPicPr>
        <p:blipFill>
          <a:blip r:embed="rId5"/>
          <a:stretch>
            <a:fillRect/>
          </a:stretch>
        </p:blipFill>
        <p:spPr>
          <a:xfrm>
            <a:off x="10951203" y="6392574"/>
            <a:ext cx="914400" cy="254336"/>
          </a:xfrm>
          <a:prstGeom prst="rect">
            <a:avLst/>
          </a:prstGeom>
        </p:spPr>
      </p:pic>
      <p:pic>
        <p:nvPicPr>
          <p:cNvPr id="12" name="Imagen 11">
            <a:hlinkClick r:id="rId6"/>
            <a:extLst>
              <a:ext uri="{FF2B5EF4-FFF2-40B4-BE49-F238E27FC236}">
                <a16:creationId xmlns:a16="http://schemas.microsoft.com/office/drawing/2014/main" id="{EFCEEE87-375E-3CD1-7F43-5A60229DDA44}"/>
              </a:ext>
            </a:extLst>
          </p:cNvPr>
          <p:cNvPicPr>
            <a:picLocks noChangeAspect="1"/>
          </p:cNvPicPr>
          <p:nvPr/>
        </p:nvPicPr>
        <p:blipFill>
          <a:blip r:embed="rId7">
            <a:duotone>
              <a:prstClr val="black"/>
              <a:schemeClr val="accent1">
                <a:tint val="45000"/>
                <a:satMod val="400000"/>
              </a:schemeClr>
            </a:duotone>
          </a:blip>
          <a:stretch>
            <a:fillRect/>
          </a:stretch>
        </p:blipFill>
        <p:spPr>
          <a:xfrm>
            <a:off x="10768739" y="4904010"/>
            <a:ext cx="992674" cy="771009"/>
          </a:xfrm>
          <a:prstGeom prst="rect">
            <a:avLst/>
          </a:prstGeom>
        </p:spPr>
      </p:pic>
      <p:sp>
        <p:nvSpPr>
          <p:cNvPr id="13" name="CuadroTexto 12">
            <a:extLst>
              <a:ext uri="{FF2B5EF4-FFF2-40B4-BE49-F238E27FC236}">
                <a16:creationId xmlns:a16="http://schemas.microsoft.com/office/drawing/2014/main" id="{E8C65939-8634-D6EE-1EEB-3817F97D36ED}"/>
              </a:ext>
            </a:extLst>
          </p:cNvPr>
          <p:cNvSpPr txBox="1"/>
          <p:nvPr/>
        </p:nvSpPr>
        <p:spPr>
          <a:xfrm>
            <a:off x="8737550" y="5724987"/>
            <a:ext cx="1810111" cy="276999"/>
          </a:xfrm>
          <a:prstGeom prst="rect">
            <a:avLst/>
          </a:prstGeom>
          <a:noFill/>
        </p:spPr>
        <p:txBody>
          <a:bodyPr wrap="none" rtlCol="0">
            <a:spAutoFit/>
          </a:bodyPr>
          <a:lstStyle/>
          <a:p>
            <a:r>
              <a:rPr lang="es-AR" sz="1200" b="1" dirty="0">
                <a:solidFill>
                  <a:srgbClr val="3A8995"/>
                </a:solidFill>
              </a:rPr>
              <a:t>formularioarticulos.py</a:t>
            </a:r>
          </a:p>
        </p:txBody>
      </p:sp>
      <p:pic>
        <p:nvPicPr>
          <p:cNvPr id="15" name="Imagen 14">
            <a:extLst>
              <a:ext uri="{FF2B5EF4-FFF2-40B4-BE49-F238E27FC236}">
                <a16:creationId xmlns:a16="http://schemas.microsoft.com/office/drawing/2014/main" id="{5CA09503-FBE0-FBF7-AA99-062C32C4C1F7}"/>
              </a:ext>
            </a:extLst>
          </p:cNvPr>
          <p:cNvPicPr>
            <a:picLocks noChangeAspect="1"/>
          </p:cNvPicPr>
          <p:nvPr/>
        </p:nvPicPr>
        <p:blipFill>
          <a:blip r:embed="rId8"/>
          <a:stretch>
            <a:fillRect/>
          </a:stretch>
        </p:blipFill>
        <p:spPr>
          <a:xfrm>
            <a:off x="172867" y="1205141"/>
            <a:ext cx="3814984" cy="2383939"/>
          </a:xfrm>
          <a:prstGeom prst="rect">
            <a:avLst/>
          </a:prstGeom>
        </p:spPr>
      </p:pic>
      <p:pic>
        <p:nvPicPr>
          <p:cNvPr id="17" name="Imagen 16">
            <a:extLst>
              <a:ext uri="{FF2B5EF4-FFF2-40B4-BE49-F238E27FC236}">
                <a16:creationId xmlns:a16="http://schemas.microsoft.com/office/drawing/2014/main" id="{874D5435-5130-5CEC-B0DE-A4BC12648628}"/>
              </a:ext>
            </a:extLst>
          </p:cNvPr>
          <p:cNvPicPr>
            <a:picLocks noChangeAspect="1"/>
          </p:cNvPicPr>
          <p:nvPr/>
        </p:nvPicPr>
        <p:blipFill>
          <a:blip r:embed="rId9"/>
          <a:stretch>
            <a:fillRect/>
          </a:stretch>
        </p:blipFill>
        <p:spPr>
          <a:xfrm>
            <a:off x="4122419" y="1261322"/>
            <a:ext cx="3875189" cy="2327759"/>
          </a:xfrm>
          <a:prstGeom prst="rect">
            <a:avLst/>
          </a:prstGeom>
        </p:spPr>
      </p:pic>
      <p:pic>
        <p:nvPicPr>
          <p:cNvPr id="19" name="Imagen 18">
            <a:extLst>
              <a:ext uri="{FF2B5EF4-FFF2-40B4-BE49-F238E27FC236}">
                <a16:creationId xmlns:a16="http://schemas.microsoft.com/office/drawing/2014/main" id="{7A7B465F-168C-008D-E908-8C35BDC2ED62}"/>
              </a:ext>
            </a:extLst>
          </p:cNvPr>
          <p:cNvPicPr>
            <a:picLocks noChangeAspect="1"/>
          </p:cNvPicPr>
          <p:nvPr/>
        </p:nvPicPr>
        <p:blipFill>
          <a:blip r:embed="rId10"/>
          <a:stretch>
            <a:fillRect/>
          </a:stretch>
        </p:blipFill>
        <p:spPr>
          <a:xfrm>
            <a:off x="205257" y="3827152"/>
            <a:ext cx="3779583" cy="2265161"/>
          </a:xfrm>
          <a:prstGeom prst="rect">
            <a:avLst/>
          </a:prstGeom>
        </p:spPr>
      </p:pic>
      <p:pic>
        <p:nvPicPr>
          <p:cNvPr id="21" name="Imagen 20">
            <a:extLst>
              <a:ext uri="{FF2B5EF4-FFF2-40B4-BE49-F238E27FC236}">
                <a16:creationId xmlns:a16="http://schemas.microsoft.com/office/drawing/2014/main" id="{F8624658-7B0A-2278-F40F-CA4BCB9ED3C8}"/>
              </a:ext>
            </a:extLst>
          </p:cNvPr>
          <p:cNvPicPr>
            <a:picLocks noChangeAspect="1"/>
          </p:cNvPicPr>
          <p:nvPr/>
        </p:nvPicPr>
        <p:blipFill>
          <a:blip r:embed="rId11"/>
          <a:stretch>
            <a:fillRect/>
          </a:stretch>
        </p:blipFill>
        <p:spPr>
          <a:xfrm>
            <a:off x="4119411" y="3857759"/>
            <a:ext cx="3453025" cy="2078861"/>
          </a:xfrm>
          <a:prstGeom prst="rect">
            <a:avLst/>
          </a:prstGeom>
        </p:spPr>
      </p:pic>
      <p:pic>
        <p:nvPicPr>
          <p:cNvPr id="23" name="Imagen 22">
            <a:extLst>
              <a:ext uri="{FF2B5EF4-FFF2-40B4-BE49-F238E27FC236}">
                <a16:creationId xmlns:a16="http://schemas.microsoft.com/office/drawing/2014/main" id="{D8E197F1-3724-F7C5-5E87-37EBBAC999EB}"/>
              </a:ext>
            </a:extLst>
          </p:cNvPr>
          <p:cNvPicPr>
            <a:picLocks noChangeAspect="1"/>
          </p:cNvPicPr>
          <p:nvPr/>
        </p:nvPicPr>
        <p:blipFill>
          <a:blip r:embed="rId12"/>
          <a:stretch>
            <a:fillRect/>
          </a:stretch>
        </p:blipFill>
        <p:spPr>
          <a:xfrm>
            <a:off x="8165196" y="1270069"/>
            <a:ext cx="3814099" cy="2333023"/>
          </a:xfrm>
          <a:prstGeom prst="rect">
            <a:avLst/>
          </a:prstGeom>
        </p:spPr>
      </p:pic>
      <p:pic>
        <p:nvPicPr>
          <p:cNvPr id="24" name="Imagen 23">
            <a:hlinkClick r:id="rId6"/>
            <a:extLst>
              <a:ext uri="{FF2B5EF4-FFF2-40B4-BE49-F238E27FC236}">
                <a16:creationId xmlns:a16="http://schemas.microsoft.com/office/drawing/2014/main" id="{7AA31AC5-BA80-DC7E-BFD4-7D67F96C2119}"/>
              </a:ext>
            </a:extLst>
          </p:cNvPr>
          <p:cNvPicPr>
            <a:picLocks noChangeAspect="1"/>
          </p:cNvPicPr>
          <p:nvPr/>
        </p:nvPicPr>
        <p:blipFill>
          <a:blip r:embed="rId7">
            <a:duotone>
              <a:prstClr val="black"/>
              <a:schemeClr val="accent1">
                <a:tint val="45000"/>
                <a:satMod val="400000"/>
              </a:schemeClr>
            </a:duotone>
          </a:blip>
          <a:stretch>
            <a:fillRect/>
          </a:stretch>
        </p:blipFill>
        <p:spPr>
          <a:xfrm>
            <a:off x="9510824" y="4904010"/>
            <a:ext cx="992674" cy="771009"/>
          </a:xfrm>
          <a:prstGeom prst="rect">
            <a:avLst/>
          </a:prstGeom>
        </p:spPr>
      </p:pic>
      <p:sp>
        <p:nvSpPr>
          <p:cNvPr id="25" name="CuadroTexto 24">
            <a:extLst>
              <a:ext uri="{FF2B5EF4-FFF2-40B4-BE49-F238E27FC236}">
                <a16:creationId xmlns:a16="http://schemas.microsoft.com/office/drawing/2014/main" id="{1261E04E-8EEC-1BDC-3545-F7BF4697C4B2}"/>
              </a:ext>
            </a:extLst>
          </p:cNvPr>
          <p:cNvSpPr txBox="1"/>
          <p:nvPr/>
        </p:nvSpPr>
        <p:spPr>
          <a:xfrm>
            <a:off x="10705550" y="5724987"/>
            <a:ext cx="1080296" cy="276999"/>
          </a:xfrm>
          <a:prstGeom prst="rect">
            <a:avLst/>
          </a:prstGeom>
          <a:noFill/>
        </p:spPr>
        <p:txBody>
          <a:bodyPr wrap="none" rtlCol="0">
            <a:spAutoFit/>
          </a:bodyPr>
          <a:lstStyle/>
          <a:p>
            <a:r>
              <a:rPr lang="es-AR" sz="1200" b="1" dirty="0">
                <a:solidFill>
                  <a:srgbClr val="3A8995"/>
                </a:solidFill>
              </a:rPr>
              <a:t>articulos.py</a:t>
            </a:r>
          </a:p>
        </p:txBody>
      </p:sp>
      <p:pic>
        <p:nvPicPr>
          <p:cNvPr id="2" name="Cámara 1">
            <a:extLst>
              <a:ext uri="{FF2B5EF4-FFF2-40B4-BE49-F238E27FC236}">
                <a16:creationId xmlns:a16="http://schemas.microsoft.com/office/drawing/2014/main" id="{D890AA8B-14E2-667B-09F7-1A770C2A927E}"/>
              </a:ext>
            </a:extLst>
          </p:cNvPr>
          <p:cNvPicPr>
            <a:picLocks noChangeAspect="1"/>
            <a:extLst>
              <a:ext uri="{51228E76-BA90-4043-B771-695A4F85340A}">
                <alf:liveFeedProps xmlns:alf="http://schemas.microsoft.com/office/drawing/2021/livefeed"/>
              </a:ext>
            </a:extLst>
          </p:cNvPicPr>
          <p:nvPr/>
        </p:nvPicPr>
        <p:blipFill>
          <a:blip r:embed="rId13">
            <a:extLst>
              <a:ext uri="{96DAC541-7B7A-43D3-8B79-37D633B846F1}">
                <asvg:svgBlip xmlns:asvg="http://schemas.microsoft.com/office/drawing/2016/SVG/main" r:embed="rId14"/>
              </a:ext>
            </a:extLst>
          </a:blip>
          <a:stretch>
            <a:fillRect/>
          </a:stretch>
        </p:blipFill>
        <p:spPr>
          <a:xfrm>
            <a:off x="7772074" y="4229909"/>
            <a:ext cx="1539112" cy="1539112"/>
          </a:xfrm>
          <a:prstGeom prst="ellipse">
            <a:avLst/>
          </a:prstGeom>
          <a:ln>
            <a:noFill/>
          </a:ln>
          <a:effectLst>
            <a:outerShdw blurRad="190500" algn="tl" rotWithShape="0">
              <a:srgbClr val="000000">
                <a:alpha val="30000"/>
              </a:srgbClr>
            </a:outerShdw>
          </a:effectLst>
        </p:spPr>
      </p:pic>
    </p:spTree>
    <p:extLst>
      <p:ext uri="{BB962C8B-B14F-4D97-AF65-F5344CB8AC3E}">
        <p14:creationId xmlns:p14="http://schemas.microsoft.com/office/powerpoint/2010/main" val="422156465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1F434BE4-C059-A5DB-1BEC-A8BCF238C02A}"/>
              </a:ext>
            </a:extLst>
          </p:cNvPr>
          <p:cNvSpPr txBox="1"/>
          <p:nvPr/>
        </p:nvSpPr>
        <p:spPr>
          <a:xfrm>
            <a:off x="6779880" y="3499076"/>
            <a:ext cx="3259226" cy="584775"/>
          </a:xfrm>
          <a:prstGeom prst="rect">
            <a:avLst/>
          </a:prstGeom>
          <a:noFill/>
        </p:spPr>
        <p:txBody>
          <a:bodyPr wrap="none" rtlCol="0">
            <a:spAutoFit/>
          </a:bodyPr>
          <a:lstStyle/>
          <a:p>
            <a:r>
              <a:rPr lang="es-AR" sz="3200" dirty="0">
                <a:solidFill>
                  <a:srgbClr val="3A8995"/>
                </a:solidFill>
              </a:rPr>
              <a:t>Muchas Gracias.</a:t>
            </a:r>
          </a:p>
        </p:txBody>
      </p:sp>
      <p:cxnSp>
        <p:nvCxnSpPr>
          <p:cNvPr id="5" name="Conector recto 4">
            <a:extLst>
              <a:ext uri="{FF2B5EF4-FFF2-40B4-BE49-F238E27FC236}">
                <a16:creationId xmlns:a16="http://schemas.microsoft.com/office/drawing/2014/main" id="{FAF53560-F3E2-FFEA-7ECD-79156112C0DC}"/>
              </a:ext>
            </a:extLst>
          </p:cNvPr>
          <p:cNvCxnSpPr/>
          <p:nvPr/>
        </p:nvCxnSpPr>
        <p:spPr>
          <a:xfrm>
            <a:off x="7300686" y="4151086"/>
            <a:ext cx="4891314" cy="0"/>
          </a:xfrm>
          <a:prstGeom prst="line">
            <a:avLst/>
          </a:prstGeom>
        </p:spPr>
        <p:style>
          <a:lnRef idx="1">
            <a:schemeClr val="accent1"/>
          </a:lnRef>
          <a:fillRef idx="0">
            <a:schemeClr val="accent1"/>
          </a:fillRef>
          <a:effectRef idx="0">
            <a:schemeClr val="accent1"/>
          </a:effectRef>
          <a:fontRef idx="minor">
            <a:schemeClr val="tx1"/>
          </a:fontRef>
        </p:style>
      </p:cxnSp>
      <p:pic>
        <p:nvPicPr>
          <p:cNvPr id="2" name="Imagen 1">
            <a:extLst>
              <a:ext uri="{FF2B5EF4-FFF2-40B4-BE49-F238E27FC236}">
                <a16:creationId xmlns:a16="http://schemas.microsoft.com/office/drawing/2014/main" id="{7330D629-44DF-242D-22B6-159A19A7200B}"/>
              </a:ext>
            </a:extLst>
          </p:cNvPr>
          <p:cNvPicPr>
            <a:picLocks noChangeAspect="1"/>
          </p:cNvPicPr>
          <p:nvPr/>
        </p:nvPicPr>
        <p:blipFill>
          <a:blip r:embed="rId2">
            <a:duotone>
              <a:schemeClr val="accent1">
                <a:shade val="45000"/>
                <a:satMod val="135000"/>
              </a:schemeClr>
              <a:prstClr val="white"/>
            </a:duotone>
          </a:blip>
          <a:stretch>
            <a:fillRect/>
          </a:stretch>
        </p:blipFill>
        <p:spPr>
          <a:xfrm>
            <a:off x="10936515" y="6378861"/>
            <a:ext cx="914400" cy="254336"/>
          </a:xfrm>
          <a:prstGeom prst="rect">
            <a:avLst/>
          </a:prstGeom>
        </p:spPr>
      </p:pic>
    </p:spTree>
    <p:extLst>
      <p:ext uri="{BB962C8B-B14F-4D97-AF65-F5344CB8AC3E}">
        <p14:creationId xmlns:p14="http://schemas.microsoft.com/office/powerpoint/2010/main" val="9184365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Marcador de posición de imagen 11" descr="Imagen en blanco y negro">
            <a:extLst>
              <a:ext uri="{FF2B5EF4-FFF2-40B4-BE49-F238E27FC236}">
                <a16:creationId xmlns:a16="http://schemas.microsoft.com/office/drawing/2014/main" id="{616419AE-0FC1-B6F5-A3D6-D5B249750254}"/>
              </a:ext>
            </a:extLst>
          </p:cNvPr>
          <p:cNvPicPr>
            <a:picLocks noGrp="1" noChangeAspect="1"/>
          </p:cNvPicPr>
          <p:nvPr>
            <p:ph type="pic" idx="11"/>
          </p:nvPr>
        </p:nvPicPr>
        <p:blipFill>
          <a:blip r:embed="rId2">
            <a:extLst>
              <a:ext uri="{28A0092B-C50C-407E-A947-70E740481C1C}">
                <a14:useLocalDpi xmlns:a14="http://schemas.microsoft.com/office/drawing/2010/main" val="0"/>
              </a:ext>
            </a:extLst>
          </a:blip>
          <a:srcRect t="5984" b="5984"/>
          <a:stretch>
            <a:fillRect/>
          </a:stretch>
        </p:blipFill>
        <p:spPr>
          <a:xfrm>
            <a:off x="0" y="-15240"/>
            <a:ext cx="12191999" cy="6858000"/>
          </a:xfrm>
        </p:spPr>
      </p:pic>
      <p:sp>
        <p:nvSpPr>
          <p:cNvPr id="3" name="CuadroTexto 2">
            <a:extLst>
              <a:ext uri="{FF2B5EF4-FFF2-40B4-BE49-F238E27FC236}">
                <a16:creationId xmlns:a16="http://schemas.microsoft.com/office/drawing/2014/main" id="{4FA5DEA9-94D0-2BE4-18FA-F93147AED449}"/>
              </a:ext>
            </a:extLst>
          </p:cNvPr>
          <p:cNvSpPr txBox="1"/>
          <p:nvPr/>
        </p:nvSpPr>
        <p:spPr>
          <a:xfrm>
            <a:off x="190500" y="114692"/>
            <a:ext cx="6096000" cy="523220"/>
          </a:xfrm>
          <a:prstGeom prst="rect">
            <a:avLst/>
          </a:prstGeom>
          <a:noFill/>
        </p:spPr>
        <p:txBody>
          <a:bodyPr wrap="square">
            <a:spAutoFit/>
          </a:bodyPr>
          <a:lstStyle/>
          <a:p>
            <a:pPr algn="l"/>
            <a:r>
              <a:rPr lang="es-MX" sz="2800" b="0" i="0" dirty="0">
                <a:solidFill>
                  <a:srgbClr val="444444"/>
                </a:solidFill>
                <a:effectLst/>
                <a:latin typeface="-apple-system"/>
              </a:rPr>
              <a:t>Bibliotecas de GUI de Python</a:t>
            </a:r>
            <a:endParaRPr lang="es-AR" sz="2800" b="0" i="0" dirty="0">
              <a:solidFill>
                <a:srgbClr val="444444"/>
              </a:solidFill>
              <a:effectLst/>
              <a:latin typeface="-apple-system"/>
            </a:endParaRPr>
          </a:p>
        </p:txBody>
      </p:sp>
      <p:sp>
        <p:nvSpPr>
          <p:cNvPr id="5" name="CuadroTexto 4">
            <a:extLst>
              <a:ext uri="{FF2B5EF4-FFF2-40B4-BE49-F238E27FC236}">
                <a16:creationId xmlns:a16="http://schemas.microsoft.com/office/drawing/2014/main" id="{E2E42ED7-D9CE-E28B-538B-A8E4CD5500B5}"/>
              </a:ext>
            </a:extLst>
          </p:cNvPr>
          <p:cNvSpPr txBox="1"/>
          <p:nvPr/>
        </p:nvSpPr>
        <p:spPr>
          <a:xfrm>
            <a:off x="395426" y="572636"/>
            <a:ext cx="11401146" cy="2985433"/>
          </a:xfrm>
          <a:prstGeom prst="rect">
            <a:avLst/>
          </a:prstGeom>
          <a:noFill/>
        </p:spPr>
        <p:txBody>
          <a:bodyPr wrap="square">
            <a:spAutoFit/>
          </a:bodyPr>
          <a:lstStyle/>
          <a:p>
            <a:endParaRPr lang="es-MX" sz="1200" dirty="0"/>
          </a:p>
          <a:p>
            <a:r>
              <a:rPr lang="es-MX" sz="2000" b="1" dirty="0">
                <a:solidFill>
                  <a:schemeClr val="accent1">
                    <a:lumMod val="50000"/>
                  </a:schemeClr>
                </a:solidFill>
              </a:rPr>
              <a:t>2. Python </a:t>
            </a:r>
            <a:r>
              <a:rPr lang="es-MX" sz="2000" b="1" dirty="0" err="1">
                <a:solidFill>
                  <a:schemeClr val="accent1">
                    <a:lumMod val="50000"/>
                  </a:schemeClr>
                </a:solidFill>
              </a:rPr>
              <a:t>Tkinter</a:t>
            </a:r>
            <a:br>
              <a:rPr lang="es-MX" sz="1200" dirty="0"/>
            </a:br>
            <a:endParaRPr lang="es-MX" sz="1200" dirty="0"/>
          </a:p>
          <a:p>
            <a:r>
              <a:rPr lang="es-MX" sz="1200" dirty="0"/>
              <a:t>Otro marco GUI se llama </a:t>
            </a:r>
            <a:r>
              <a:rPr lang="es-MX" sz="1200" dirty="0" err="1"/>
              <a:t>Tkinter</a:t>
            </a:r>
            <a:r>
              <a:rPr lang="es-MX" sz="1200" dirty="0"/>
              <a:t>. </a:t>
            </a:r>
            <a:r>
              <a:rPr lang="es-MX" sz="1200" dirty="0" err="1"/>
              <a:t>Tkinter</a:t>
            </a:r>
            <a:r>
              <a:rPr lang="es-MX" sz="1200" dirty="0"/>
              <a:t> es una de las bibliotecas GUI de Python más populares para desarrollar aplicaciones de escritorio. </a:t>
            </a:r>
            <a:br>
              <a:rPr lang="es-MX" sz="1200" dirty="0"/>
            </a:br>
            <a:r>
              <a:rPr lang="es-MX" sz="1200" dirty="0"/>
              <a:t>Es una combinación del marco GUI estándar de TK y </a:t>
            </a:r>
            <a:r>
              <a:rPr lang="es-MX" sz="1200" dirty="0" err="1"/>
              <a:t>python</a:t>
            </a:r>
            <a:r>
              <a:rPr lang="es-MX" sz="1200" dirty="0"/>
              <a:t>.</a:t>
            </a:r>
          </a:p>
          <a:p>
            <a:endParaRPr lang="es-MX" sz="1200" dirty="0"/>
          </a:p>
          <a:p>
            <a:r>
              <a:rPr lang="es-MX" sz="1200" dirty="0" err="1"/>
              <a:t>Tkinter</a:t>
            </a:r>
            <a:r>
              <a:rPr lang="es-MX" sz="1200" dirty="0"/>
              <a:t> proporciona diversos widgets como etiquetas, botones, cuadros de texto, casillas de verificación que se utilizan en una aplicación de </a:t>
            </a:r>
            <a:br>
              <a:rPr lang="es-MX" sz="1200" dirty="0"/>
            </a:br>
            <a:r>
              <a:rPr lang="es-MX" sz="1200" dirty="0"/>
              <a:t>interfaz gráfica de usuario..</a:t>
            </a:r>
          </a:p>
          <a:p>
            <a:endParaRPr lang="es-MX" sz="1200" dirty="0"/>
          </a:p>
          <a:p>
            <a:r>
              <a:rPr lang="es-MX" sz="1200" dirty="0"/>
              <a:t>Los widgets de control de botones se utilizan para mostrar y desarrollar aplicaciones, mientras que el widget de lienzo se utiliza para dibujar </a:t>
            </a:r>
            <a:br>
              <a:rPr lang="es-MX" sz="1200" dirty="0"/>
            </a:br>
            <a:r>
              <a:rPr lang="es-MX" sz="1200" dirty="0"/>
              <a:t>formas como líneas, polígonos, rectángulos, etc. en la aplicación. Además, </a:t>
            </a:r>
            <a:r>
              <a:rPr lang="es-MX" sz="1200" dirty="0" err="1"/>
              <a:t>Tkinter</a:t>
            </a:r>
            <a:r>
              <a:rPr lang="es-MX" sz="1200" dirty="0"/>
              <a:t> es una biblioteca incorporada para Python, por lo que </a:t>
            </a:r>
            <a:br>
              <a:rPr lang="es-MX" sz="1200" dirty="0"/>
            </a:br>
            <a:r>
              <a:rPr lang="es-MX" sz="1200" dirty="0"/>
              <a:t>no necesita instalarla como otro marco de GUI. A </a:t>
            </a:r>
            <a:br>
              <a:rPr lang="es-MX" sz="1200" dirty="0"/>
            </a:br>
            <a:br>
              <a:rPr lang="es-MX" sz="1200" dirty="0"/>
            </a:br>
            <a:r>
              <a:rPr lang="es-MX" sz="1200" dirty="0" err="1"/>
              <a:t>A</a:t>
            </a:r>
            <a:r>
              <a:rPr lang="es-MX" sz="1200" dirty="0"/>
              <a:t> continuación se muestra un ejemplo de codificación usando </a:t>
            </a:r>
            <a:r>
              <a:rPr lang="es-MX" sz="1200" dirty="0" err="1"/>
              <a:t>Tkinter</a:t>
            </a:r>
            <a:r>
              <a:rPr lang="es-MX" sz="1200" dirty="0"/>
              <a:t>.</a:t>
            </a:r>
          </a:p>
          <a:p>
            <a:endParaRPr lang="es-MX" sz="1200" dirty="0"/>
          </a:p>
        </p:txBody>
      </p:sp>
      <p:pic>
        <p:nvPicPr>
          <p:cNvPr id="13" name="Imagen 12">
            <a:extLst>
              <a:ext uri="{FF2B5EF4-FFF2-40B4-BE49-F238E27FC236}">
                <a16:creationId xmlns:a16="http://schemas.microsoft.com/office/drawing/2014/main" id="{C8648B35-4F12-B49D-8F57-6F0792835852}"/>
              </a:ext>
            </a:extLst>
          </p:cNvPr>
          <p:cNvPicPr>
            <a:picLocks noChangeAspect="1"/>
          </p:cNvPicPr>
          <p:nvPr/>
        </p:nvPicPr>
        <p:blipFill>
          <a:blip r:embed="rId3"/>
          <a:stretch>
            <a:fillRect/>
          </a:stretch>
        </p:blipFill>
        <p:spPr>
          <a:xfrm>
            <a:off x="10951203" y="6392574"/>
            <a:ext cx="914400" cy="254336"/>
          </a:xfrm>
          <a:prstGeom prst="rect">
            <a:avLst/>
          </a:prstGeom>
        </p:spPr>
      </p:pic>
      <p:pic>
        <p:nvPicPr>
          <p:cNvPr id="4" name="Imagen 3">
            <a:extLst>
              <a:ext uri="{FF2B5EF4-FFF2-40B4-BE49-F238E27FC236}">
                <a16:creationId xmlns:a16="http://schemas.microsoft.com/office/drawing/2014/main" id="{D147F3FD-EAFD-DA14-0F8F-A98848EF26D4}"/>
              </a:ext>
            </a:extLst>
          </p:cNvPr>
          <p:cNvPicPr>
            <a:picLocks noChangeAspect="1"/>
          </p:cNvPicPr>
          <p:nvPr/>
        </p:nvPicPr>
        <p:blipFill>
          <a:blip r:embed="rId4"/>
          <a:stretch>
            <a:fillRect/>
          </a:stretch>
        </p:blipFill>
        <p:spPr>
          <a:xfrm>
            <a:off x="5827046" y="3471187"/>
            <a:ext cx="3493477" cy="2941875"/>
          </a:xfrm>
          <a:prstGeom prst="rect">
            <a:avLst/>
          </a:prstGeom>
        </p:spPr>
      </p:pic>
      <p:sp>
        <p:nvSpPr>
          <p:cNvPr id="7" name="CuadroTexto 6">
            <a:extLst>
              <a:ext uri="{FF2B5EF4-FFF2-40B4-BE49-F238E27FC236}">
                <a16:creationId xmlns:a16="http://schemas.microsoft.com/office/drawing/2014/main" id="{DA1B1DCA-2C3A-FA06-1648-C75595C583D0}"/>
              </a:ext>
            </a:extLst>
          </p:cNvPr>
          <p:cNvSpPr txBox="1"/>
          <p:nvPr/>
        </p:nvSpPr>
        <p:spPr>
          <a:xfrm>
            <a:off x="5769603" y="6408882"/>
            <a:ext cx="6096000" cy="276999"/>
          </a:xfrm>
          <a:prstGeom prst="rect">
            <a:avLst/>
          </a:prstGeom>
          <a:noFill/>
        </p:spPr>
        <p:txBody>
          <a:bodyPr wrap="square">
            <a:spAutoFit/>
          </a:bodyPr>
          <a:lstStyle/>
          <a:p>
            <a:r>
              <a:rPr lang="es-MX" sz="1200" dirty="0"/>
              <a:t>El resultado del código anterior es el siguiente:</a:t>
            </a:r>
            <a:endParaRPr lang="es-AR" sz="1200" dirty="0"/>
          </a:p>
        </p:txBody>
      </p:sp>
      <p:pic>
        <p:nvPicPr>
          <p:cNvPr id="10" name="Imagen 9">
            <a:extLst>
              <a:ext uri="{FF2B5EF4-FFF2-40B4-BE49-F238E27FC236}">
                <a16:creationId xmlns:a16="http://schemas.microsoft.com/office/drawing/2014/main" id="{9CBE7C6C-247D-F224-10B1-0E0E5365372E}"/>
              </a:ext>
            </a:extLst>
          </p:cNvPr>
          <p:cNvPicPr>
            <a:picLocks noChangeAspect="1"/>
          </p:cNvPicPr>
          <p:nvPr/>
        </p:nvPicPr>
        <p:blipFill>
          <a:blip r:embed="rId5"/>
          <a:stretch>
            <a:fillRect/>
          </a:stretch>
        </p:blipFill>
        <p:spPr>
          <a:xfrm>
            <a:off x="500665" y="3446809"/>
            <a:ext cx="3493478" cy="2990629"/>
          </a:xfrm>
          <a:prstGeom prst="rect">
            <a:avLst/>
          </a:prstGeom>
        </p:spPr>
      </p:pic>
      <p:pic>
        <p:nvPicPr>
          <p:cNvPr id="11" name="Cámara 10">
            <a:extLst>
              <a:ext uri="{FF2B5EF4-FFF2-40B4-BE49-F238E27FC236}">
                <a16:creationId xmlns:a16="http://schemas.microsoft.com/office/drawing/2014/main" id="{EA086444-686E-1469-28A9-D4A5A660BE71}"/>
              </a:ext>
            </a:extLst>
          </p:cNvPr>
          <p:cNvPicPr>
            <a:picLocks noChangeAspect="1"/>
            <a:extLst>
              <a:ext uri="{51228E76-BA90-4043-B771-695A4F85340A}">
                <alf:liveFeedProps xmlns:alf="http://schemas.microsoft.com/office/drawing/2021/livefeed"/>
              </a:ext>
            </a:extLst>
          </p:cNvPicPr>
          <p:nvPr/>
        </p:nvPicPr>
        <p:blipFill>
          <a:blip r:embed="rId6">
            <a:extLst>
              <a:ext uri="{96DAC541-7B7A-43D3-8B79-37D633B846F1}">
                <asvg:svgBlip xmlns:asvg="http://schemas.microsoft.com/office/drawing/2016/SVG/main" r:embed="rId7"/>
              </a:ext>
            </a:extLst>
          </a:blip>
          <a:stretch>
            <a:fillRect/>
          </a:stretch>
        </p:blipFill>
        <p:spPr>
          <a:xfrm>
            <a:off x="10604310" y="57151"/>
            <a:ext cx="1539112" cy="1539112"/>
          </a:xfrm>
          <a:prstGeom prst="ellipse">
            <a:avLst/>
          </a:prstGeom>
          <a:ln>
            <a:noFill/>
          </a:ln>
          <a:effectLst>
            <a:outerShdw blurRad="190500" algn="tl" rotWithShape="0">
              <a:srgbClr val="000000">
                <a:alpha val="30000"/>
              </a:srgbClr>
            </a:outerShdw>
          </a:effectLst>
        </p:spPr>
      </p:pic>
      <p:pic>
        <p:nvPicPr>
          <p:cNvPr id="6" name="Imagen 5">
            <a:extLst>
              <a:ext uri="{FF2B5EF4-FFF2-40B4-BE49-F238E27FC236}">
                <a16:creationId xmlns:a16="http://schemas.microsoft.com/office/drawing/2014/main" id="{9F3D703B-4CA7-98A5-8F6E-08AF022F81C7}"/>
              </a:ext>
            </a:extLst>
          </p:cNvPr>
          <p:cNvPicPr>
            <a:picLocks noChangeAspect="1"/>
          </p:cNvPicPr>
          <p:nvPr/>
        </p:nvPicPr>
        <p:blipFill>
          <a:blip r:embed="rId8"/>
          <a:stretch>
            <a:fillRect/>
          </a:stretch>
        </p:blipFill>
        <p:spPr>
          <a:xfrm>
            <a:off x="8407882" y="2955582"/>
            <a:ext cx="1290138" cy="1290138"/>
          </a:xfrm>
          <a:prstGeom prst="rect">
            <a:avLst/>
          </a:prstGeom>
        </p:spPr>
      </p:pic>
      <p:pic>
        <p:nvPicPr>
          <p:cNvPr id="1026" name="Picture 2" descr="Python Tkinter Tutorial - Javatpoint">
            <a:extLst>
              <a:ext uri="{FF2B5EF4-FFF2-40B4-BE49-F238E27FC236}">
                <a16:creationId xmlns:a16="http://schemas.microsoft.com/office/drawing/2014/main" id="{3ABA3C48-58ED-9706-503D-D1521448522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483797" y="2054207"/>
            <a:ext cx="1539111" cy="1539111"/>
          </a:xfrm>
          <a:prstGeom prst="rect">
            <a:avLst/>
          </a:prstGeom>
          <a:noFill/>
          <a:extLst>
            <a:ext uri="{909E8E84-426E-40DD-AFC4-6F175D3DCCD1}">
              <a14:hiddenFill xmlns:a14="http://schemas.microsoft.com/office/drawing/2010/main">
                <a:solidFill>
                  <a:srgbClr val="FFFFFF"/>
                </a:solidFill>
              </a14:hiddenFill>
            </a:ext>
          </a:extLst>
        </p:spPr>
      </p:pic>
      <p:pic>
        <p:nvPicPr>
          <p:cNvPr id="9" name="Imagen 8">
            <a:extLst>
              <a:ext uri="{FF2B5EF4-FFF2-40B4-BE49-F238E27FC236}">
                <a16:creationId xmlns:a16="http://schemas.microsoft.com/office/drawing/2014/main" id="{8D90490A-C60B-61B2-D8AF-2A8DC27D92E2}"/>
              </a:ext>
            </a:extLst>
          </p:cNvPr>
          <p:cNvPicPr>
            <a:picLocks noChangeAspect="1"/>
          </p:cNvPicPr>
          <p:nvPr/>
        </p:nvPicPr>
        <p:blipFill>
          <a:blip r:embed="rId10"/>
          <a:stretch>
            <a:fillRect/>
          </a:stretch>
        </p:blipFill>
        <p:spPr>
          <a:xfrm>
            <a:off x="9900597" y="4588137"/>
            <a:ext cx="2101212" cy="1394308"/>
          </a:xfrm>
          <a:prstGeom prst="rect">
            <a:avLst/>
          </a:prstGeom>
        </p:spPr>
      </p:pic>
    </p:spTree>
    <p:extLst>
      <p:ext uri="{BB962C8B-B14F-4D97-AF65-F5344CB8AC3E}">
        <p14:creationId xmlns:p14="http://schemas.microsoft.com/office/powerpoint/2010/main" val="18585749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Marcador de posición de imagen 11" descr="Imagen en blanco y negro">
            <a:extLst>
              <a:ext uri="{FF2B5EF4-FFF2-40B4-BE49-F238E27FC236}">
                <a16:creationId xmlns:a16="http://schemas.microsoft.com/office/drawing/2014/main" id="{616419AE-0FC1-B6F5-A3D6-D5B249750254}"/>
              </a:ext>
            </a:extLst>
          </p:cNvPr>
          <p:cNvPicPr>
            <a:picLocks noGrp="1" noChangeAspect="1"/>
          </p:cNvPicPr>
          <p:nvPr>
            <p:ph type="pic" idx="11"/>
          </p:nvPr>
        </p:nvPicPr>
        <p:blipFill>
          <a:blip r:embed="rId2">
            <a:extLst>
              <a:ext uri="{28A0092B-C50C-407E-A947-70E740481C1C}">
                <a14:useLocalDpi xmlns:a14="http://schemas.microsoft.com/office/drawing/2010/main" val="0"/>
              </a:ext>
            </a:extLst>
          </a:blip>
          <a:srcRect t="5984" b="5984"/>
          <a:stretch>
            <a:fillRect/>
          </a:stretch>
        </p:blipFill>
        <p:spPr/>
      </p:pic>
      <p:sp>
        <p:nvSpPr>
          <p:cNvPr id="3" name="CuadroTexto 2">
            <a:extLst>
              <a:ext uri="{FF2B5EF4-FFF2-40B4-BE49-F238E27FC236}">
                <a16:creationId xmlns:a16="http://schemas.microsoft.com/office/drawing/2014/main" id="{4FA5DEA9-94D0-2BE4-18FA-F93147AED449}"/>
              </a:ext>
            </a:extLst>
          </p:cNvPr>
          <p:cNvSpPr txBox="1"/>
          <p:nvPr/>
        </p:nvSpPr>
        <p:spPr>
          <a:xfrm>
            <a:off x="190500" y="114692"/>
            <a:ext cx="6096000" cy="523220"/>
          </a:xfrm>
          <a:prstGeom prst="rect">
            <a:avLst/>
          </a:prstGeom>
          <a:noFill/>
        </p:spPr>
        <p:txBody>
          <a:bodyPr wrap="square">
            <a:spAutoFit/>
          </a:bodyPr>
          <a:lstStyle/>
          <a:p>
            <a:pPr algn="l"/>
            <a:r>
              <a:rPr lang="es-MX" sz="2800" b="0" i="0" dirty="0">
                <a:solidFill>
                  <a:srgbClr val="444444"/>
                </a:solidFill>
                <a:effectLst/>
                <a:latin typeface="-apple-system"/>
              </a:rPr>
              <a:t>Bibliotecas de GUI de Python</a:t>
            </a:r>
            <a:endParaRPr lang="es-AR" sz="2800" b="0" i="0" dirty="0">
              <a:solidFill>
                <a:srgbClr val="444444"/>
              </a:solidFill>
              <a:effectLst/>
              <a:latin typeface="-apple-system"/>
            </a:endParaRPr>
          </a:p>
        </p:txBody>
      </p:sp>
      <p:sp>
        <p:nvSpPr>
          <p:cNvPr id="5" name="CuadroTexto 4">
            <a:extLst>
              <a:ext uri="{FF2B5EF4-FFF2-40B4-BE49-F238E27FC236}">
                <a16:creationId xmlns:a16="http://schemas.microsoft.com/office/drawing/2014/main" id="{E2E42ED7-D9CE-E28B-538B-A8E4CD5500B5}"/>
              </a:ext>
            </a:extLst>
          </p:cNvPr>
          <p:cNvSpPr txBox="1"/>
          <p:nvPr/>
        </p:nvSpPr>
        <p:spPr>
          <a:xfrm>
            <a:off x="464457" y="710314"/>
            <a:ext cx="11401146" cy="2985433"/>
          </a:xfrm>
          <a:prstGeom prst="rect">
            <a:avLst/>
          </a:prstGeom>
          <a:noFill/>
        </p:spPr>
        <p:txBody>
          <a:bodyPr wrap="square">
            <a:spAutoFit/>
          </a:bodyPr>
          <a:lstStyle/>
          <a:p>
            <a:r>
              <a:rPr lang="es-MX" sz="2000" b="1" dirty="0">
                <a:solidFill>
                  <a:schemeClr val="accent1">
                    <a:lumMod val="50000"/>
                  </a:schemeClr>
                </a:solidFill>
              </a:rPr>
              <a:t>3. </a:t>
            </a:r>
            <a:r>
              <a:rPr lang="es-MX" sz="2000" b="1" dirty="0" err="1">
                <a:solidFill>
                  <a:schemeClr val="accent1">
                    <a:lumMod val="50000"/>
                  </a:schemeClr>
                </a:solidFill>
              </a:rPr>
              <a:t>PySide</a:t>
            </a:r>
            <a:r>
              <a:rPr lang="es-MX" sz="2000" b="1" dirty="0">
                <a:solidFill>
                  <a:schemeClr val="accent1">
                    <a:lumMod val="50000"/>
                  </a:schemeClr>
                </a:solidFill>
              </a:rPr>
              <a:t> 2</a:t>
            </a:r>
            <a:br>
              <a:rPr lang="es-MX" sz="1200" dirty="0"/>
            </a:br>
            <a:endParaRPr lang="es-MX" sz="1200" dirty="0"/>
          </a:p>
          <a:p>
            <a:r>
              <a:rPr lang="es-MX" sz="1200" dirty="0"/>
              <a:t>La tercera biblioteca GUI de Python de la que vamos a hablar es PySide2 o puede llamarla QT para </a:t>
            </a:r>
            <a:r>
              <a:rPr lang="es-MX" sz="1200" dirty="0" err="1"/>
              <a:t>python</a:t>
            </a:r>
            <a:r>
              <a:rPr lang="es-MX" sz="1200" dirty="0"/>
              <a:t>. Qt </a:t>
            </a:r>
            <a:r>
              <a:rPr lang="es-MX" sz="1200" dirty="0" err="1"/>
              <a:t>for</a:t>
            </a:r>
            <a:r>
              <a:rPr lang="es-MX" sz="1200" dirty="0"/>
              <a:t> Python ofrece los enlaces </a:t>
            </a:r>
            <a:br>
              <a:rPr lang="es-MX" sz="1200" dirty="0"/>
            </a:br>
            <a:r>
              <a:rPr lang="es-MX" sz="1200" dirty="0"/>
              <a:t>oficiales de Python para Qt (PySide2), lo que permite el uso de sus API en aplicaciones Python, y una herramienta generadora de enlaces</a:t>
            </a:r>
            <a:br>
              <a:rPr lang="es-MX" sz="1200" dirty="0"/>
            </a:br>
            <a:r>
              <a:rPr lang="es-MX" sz="1200" dirty="0"/>
              <a:t> (Shiboken2) </a:t>
            </a:r>
            <a:br>
              <a:rPr lang="es-MX" sz="1200" dirty="0"/>
            </a:br>
            <a:r>
              <a:rPr lang="es-MX" sz="1200" dirty="0"/>
              <a:t>que se puede utilizar para exponer proyectos de C ++ en Python.</a:t>
            </a:r>
          </a:p>
          <a:p>
            <a:endParaRPr lang="es-MX" sz="1200" dirty="0"/>
          </a:p>
          <a:p>
            <a:r>
              <a:rPr lang="es-MX" sz="1200" dirty="0"/>
              <a:t>Qt para Python está disponible bajo la licencia LGPLv3/GPLv3 y la licencia comercial Qt.</a:t>
            </a:r>
          </a:p>
          <a:p>
            <a:r>
              <a:rPr lang="es-AR" sz="1200" dirty="0"/>
              <a:t>Así que ahora déjame mostrarte el proceso de instalación y también un ejemplo. Entonces, para la instalación, </a:t>
            </a:r>
            <a:br>
              <a:rPr lang="es-AR" sz="1200" dirty="0"/>
            </a:br>
            <a:r>
              <a:rPr lang="es-AR" sz="1200" dirty="0"/>
              <a:t>simplemente puede usar:</a:t>
            </a:r>
          </a:p>
          <a:p>
            <a:endParaRPr lang="es-AR" sz="1200" dirty="0"/>
          </a:p>
          <a:p>
            <a:r>
              <a:rPr lang="es-AR" sz="1200" dirty="0" err="1"/>
              <a:t>pip</a:t>
            </a:r>
            <a:r>
              <a:rPr lang="es-AR" sz="1200" dirty="0"/>
              <a:t> </a:t>
            </a:r>
            <a:r>
              <a:rPr lang="es-AR" sz="1200" dirty="0" err="1"/>
              <a:t>install</a:t>
            </a:r>
            <a:r>
              <a:rPr lang="es-AR" sz="1200" dirty="0"/>
              <a:t> PySide2</a:t>
            </a:r>
          </a:p>
          <a:p>
            <a:endParaRPr lang="es-AR" sz="1200" dirty="0"/>
          </a:p>
          <a:p>
            <a:r>
              <a:rPr lang="es-AR" sz="1200" dirty="0"/>
              <a:t>Aquí, hay un ejemplo para configurar el marco GUI usando PySide2.</a:t>
            </a:r>
          </a:p>
          <a:p>
            <a:endParaRPr lang="es-AR" sz="1200" dirty="0"/>
          </a:p>
        </p:txBody>
      </p:sp>
      <p:pic>
        <p:nvPicPr>
          <p:cNvPr id="13" name="Imagen 12">
            <a:extLst>
              <a:ext uri="{FF2B5EF4-FFF2-40B4-BE49-F238E27FC236}">
                <a16:creationId xmlns:a16="http://schemas.microsoft.com/office/drawing/2014/main" id="{C8648B35-4F12-B49D-8F57-6F0792835852}"/>
              </a:ext>
            </a:extLst>
          </p:cNvPr>
          <p:cNvPicPr>
            <a:picLocks noChangeAspect="1"/>
          </p:cNvPicPr>
          <p:nvPr/>
        </p:nvPicPr>
        <p:blipFill>
          <a:blip r:embed="rId3"/>
          <a:stretch>
            <a:fillRect/>
          </a:stretch>
        </p:blipFill>
        <p:spPr>
          <a:xfrm>
            <a:off x="10951203" y="6392574"/>
            <a:ext cx="914400" cy="254336"/>
          </a:xfrm>
          <a:prstGeom prst="rect">
            <a:avLst/>
          </a:prstGeom>
        </p:spPr>
      </p:pic>
      <p:pic>
        <p:nvPicPr>
          <p:cNvPr id="6" name="Imagen 5">
            <a:extLst>
              <a:ext uri="{FF2B5EF4-FFF2-40B4-BE49-F238E27FC236}">
                <a16:creationId xmlns:a16="http://schemas.microsoft.com/office/drawing/2014/main" id="{E3BCC0F3-E760-4A57-CC4E-E8DC492D9C8A}"/>
              </a:ext>
            </a:extLst>
          </p:cNvPr>
          <p:cNvPicPr>
            <a:picLocks noChangeAspect="1"/>
          </p:cNvPicPr>
          <p:nvPr/>
        </p:nvPicPr>
        <p:blipFill>
          <a:blip r:embed="rId4"/>
          <a:stretch>
            <a:fillRect/>
          </a:stretch>
        </p:blipFill>
        <p:spPr>
          <a:xfrm>
            <a:off x="5425545" y="3551444"/>
            <a:ext cx="3569885" cy="2985434"/>
          </a:xfrm>
          <a:prstGeom prst="rect">
            <a:avLst/>
          </a:prstGeom>
        </p:spPr>
      </p:pic>
      <p:sp>
        <p:nvSpPr>
          <p:cNvPr id="8" name="CuadroTexto 7">
            <a:extLst>
              <a:ext uri="{FF2B5EF4-FFF2-40B4-BE49-F238E27FC236}">
                <a16:creationId xmlns:a16="http://schemas.microsoft.com/office/drawing/2014/main" id="{03B47D21-E3CA-D80C-8609-1470E28DE5A4}"/>
              </a:ext>
            </a:extLst>
          </p:cNvPr>
          <p:cNvSpPr txBox="1"/>
          <p:nvPr/>
        </p:nvSpPr>
        <p:spPr>
          <a:xfrm>
            <a:off x="5425545" y="6551938"/>
            <a:ext cx="6096000" cy="276999"/>
          </a:xfrm>
          <a:prstGeom prst="rect">
            <a:avLst/>
          </a:prstGeom>
          <a:noFill/>
        </p:spPr>
        <p:txBody>
          <a:bodyPr wrap="square">
            <a:spAutoFit/>
          </a:bodyPr>
          <a:lstStyle/>
          <a:p>
            <a:r>
              <a:rPr lang="es-AR" sz="1200" dirty="0"/>
              <a:t>El resultado del código anterior es el siguiente:</a:t>
            </a:r>
          </a:p>
        </p:txBody>
      </p:sp>
      <p:pic>
        <p:nvPicPr>
          <p:cNvPr id="10" name="Imagen 9">
            <a:extLst>
              <a:ext uri="{FF2B5EF4-FFF2-40B4-BE49-F238E27FC236}">
                <a16:creationId xmlns:a16="http://schemas.microsoft.com/office/drawing/2014/main" id="{E78C6A08-8E60-17BE-4033-9204FE6E74EF}"/>
              </a:ext>
            </a:extLst>
          </p:cNvPr>
          <p:cNvPicPr>
            <a:picLocks noChangeAspect="1"/>
          </p:cNvPicPr>
          <p:nvPr/>
        </p:nvPicPr>
        <p:blipFill>
          <a:blip r:embed="rId5"/>
          <a:stretch>
            <a:fillRect/>
          </a:stretch>
        </p:blipFill>
        <p:spPr>
          <a:xfrm>
            <a:off x="553217" y="3539779"/>
            <a:ext cx="3796430" cy="3245912"/>
          </a:xfrm>
          <a:prstGeom prst="rect">
            <a:avLst/>
          </a:prstGeom>
        </p:spPr>
      </p:pic>
      <p:pic>
        <p:nvPicPr>
          <p:cNvPr id="11" name="Cámara 10">
            <a:extLst>
              <a:ext uri="{FF2B5EF4-FFF2-40B4-BE49-F238E27FC236}">
                <a16:creationId xmlns:a16="http://schemas.microsoft.com/office/drawing/2014/main" id="{A55ED9FC-21AF-D965-6DC4-8D09CB81E4CD}"/>
              </a:ext>
            </a:extLst>
          </p:cNvPr>
          <p:cNvPicPr>
            <a:picLocks noChangeAspect="1"/>
            <a:extLst>
              <a:ext uri="{51228E76-BA90-4043-B771-695A4F85340A}">
                <alf:liveFeedProps xmlns:alf="http://schemas.microsoft.com/office/drawing/2021/livefeed"/>
              </a:ext>
            </a:extLst>
          </p:cNvPicPr>
          <p:nvPr/>
        </p:nvPicPr>
        <p:blipFill>
          <a:blip r:embed="rId6">
            <a:extLst>
              <a:ext uri="{96DAC541-7B7A-43D3-8B79-37D633B846F1}">
                <asvg:svgBlip xmlns:asvg="http://schemas.microsoft.com/office/drawing/2016/SVG/main" r:embed="rId7"/>
              </a:ext>
            </a:extLst>
          </a:blip>
          <a:stretch>
            <a:fillRect/>
          </a:stretch>
        </p:blipFill>
        <p:spPr>
          <a:xfrm>
            <a:off x="10604310" y="57151"/>
            <a:ext cx="1539112" cy="1539112"/>
          </a:xfrm>
          <a:prstGeom prst="ellipse">
            <a:avLst/>
          </a:prstGeom>
          <a:ln>
            <a:noFill/>
          </a:ln>
          <a:effectLst>
            <a:outerShdw blurRad="190500" algn="tl" rotWithShape="0">
              <a:srgbClr val="000000">
                <a:alpha val="30000"/>
              </a:srgbClr>
            </a:outerShdw>
          </a:effectLst>
        </p:spPr>
      </p:pic>
      <p:pic>
        <p:nvPicPr>
          <p:cNvPr id="4" name="Imagen 3">
            <a:extLst>
              <a:ext uri="{FF2B5EF4-FFF2-40B4-BE49-F238E27FC236}">
                <a16:creationId xmlns:a16="http://schemas.microsoft.com/office/drawing/2014/main" id="{B30B13E4-188B-8FEC-4FA9-F2CD60AE5F1A}"/>
              </a:ext>
            </a:extLst>
          </p:cNvPr>
          <p:cNvPicPr>
            <a:picLocks noChangeAspect="1"/>
          </p:cNvPicPr>
          <p:nvPr/>
        </p:nvPicPr>
        <p:blipFill>
          <a:blip r:embed="rId8"/>
          <a:stretch>
            <a:fillRect/>
          </a:stretch>
        </p:blipFill>
        <p:spPr>
          <a:xfrm>
            <a:off x="9334728" y="2249426"/>
            <a:ext cx="2619635" cy="1369110"/>
          </a:xfrm>
          <a:prstGeom prst="rect">
            <a:avLst/>
          </a:prstGeom>
        </p:spPr>
      </p:pic>
    </p:spTree>
    <p:extLst>
      <p:ext uri="{BB962C8B-B14F-4D97-AF65-F5344CB8AC3E}">
        <p14:creationId xmlns:p14="http://schemas.microsoft.com/office/powerpoint/2010/main" val="15113825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Marcador de posición de imagen 11" descr="Imagen en blanco y negro">
            <a:extLst>
              <a:ext uri="{FF2B5EF4-FFF2-40B4-BE49-F238E27FC236}">
                <a16:creationId xmlns:a16="http://schemas.microsoft.com/office/drawing/2014/main" id="{616419AE-0FC1-B6F5-A3D6-D5B249750254}"/>
              </a:ext>
            </a:extLst>
          </p:cNvPr>
          <p:cNvPicPr>
            <a:picLocks noGrp="1" noChangeAspect="1"/>
          </p:cNvPicPr>
          <p:nvPr>
            <p:ph type="pic" idx="11"/>
          </p:nvPr>
        </p:nvPicPr>
        <p:blipFill>
          <a:blip r:embed="rId2">
            <a:extLst>
              <a:ext uri="{28A0092B-C50C-407E-A947-70E740481C1C}">
                <a14:useLocalDpi xmlns:a14="http://schemas.microsoft.com/office/drawing/2010/main" val="0"/>
              </a:ext>
            </a:extLst>
          </a:blip>
          <a:srcRect t="5984" b="5984"/>
          <a:stretch>
            <a:fillRect/>
          </a:stretch>
        </p:blipFill>
        <p:spPr/>
      </p:pic>
      <p:sp>
        <p:nvSpPr>
          <p:cNvPr id="3" name="CuadroTexto 2">
            <a:extLst>
              <a:ext uri="{FF2B5EF4-FFF2-40B4-BE49-F238E27FC236}">
                <a16:creationId xmlns:a16="http://schemas.microsoft.com/office/drawing/2014/main" id="{4FA5DEA9-94D0-2BE4-18FA-F93147AED449}"/>
              </a:ext>
            </a:extLst>
          </p:cNvPr>
          <p:cNvSpPr txBox="1"/>
          <p:nvPr/>
        </p:nvSpPr>
        <p:spPr>
          <a:xfrm>
            <a:off x="190500" y="114692"/>
            <a:ext cx="6096000" cy="523220"/>
          </a:xfrm>
          <a:prstGeom prst="rect">
            <a:avLst/>
          </a:prstGeom>
          <a:noFill/>
        </p:spPr>
        <p:txBody>
          <a:bodyPr wrap="square">
            <a:spAutoFit/>
          </a:bodyPr>
          <a:lstStyle/>
          <a:p>
            <a:pPr algn="l"/>
            <a:r>
              <a:rPr lang="es-MX" sz="2800" b="0" i="0" dirty="0">
                <a:solidFill>
                  <a:srgbClr val="444444"/>
                </a:solidFill>
                <a:effectLst/>
                <a:latin typeface="-apple-system"/>
              </a:rPr>
              <a:t>Bibliotecas de GUI de Python</a:t>
            </a:r>
            <a:endParaRPr lang="es-AR" sz="2800" b="0" i="0" dirty="0">
              <a:solidFill>
                <a:srgbClr val="444444"/>
              </a:solidFill>
              <a:effectLst/>
              <a:latin typeface="-apple-system"/>
            </a:endParaRPr>
          </a:p>
        </p:txBody>
      </p:sp>
      <p:sp>
        <p:nvSpPr>
          <p:cNvPr id="5" name="CuadroTexto 4">
            <a:extLst>
              <a:ext uri="{FF2B5EF4-FFF2-40B4-BE49-F238E27FC236}">
                <a16:creationId xmlns:a16="http://schemas.microsoft.com/office/drawing/2014/main" id="{E2E42ED7-D9CE-E28B-538B-A8E4CD5500B5}"/>
              </a:ext>
            </a:extLst>
          </p:cNvPr>
          <p:cNvSpPr txBox="1"/>
          <p:nvPr/>
        </p:nvSpPr>
        <p:spPr>
          <a:xfrm>
            <a:off x="416331" y="679834"/>
            <a:ext cx="11401146" cy="5016758"/>
          </a:xfrm>
          <a:prstGeom prst="rect">
            <a:avLst/>
          </a:prstGeom>
          <a:noFill/>
        </p:spPr>
        <p:txBody>
          <a:bodyPr wrap="square">
            <a:spAutoFit/>
          </a:bodyPr>
          <a:lstStyle/>
          <a:p>
            <a:r>
              <a:rPr lang="es-MX" sz="2000" b="1" dirty="0">
                <a:solidFill>
                  <a:schemeClr val="accent1">
                    <a:lumMod val="50000"/>
                  </a:schemeClr>
                </a:solidFill>
              </a:rPr>
              <a:t>4. </a:t>
            </a:r>
            <a:r>
              <a:rPr lang="es-MX" sz="2000" b="1" dirty="0" err="1">
                <a:solidFill>
                  <a:schemeClr val="accent1">
                    <a:lumMod val="50000"/>
                  </a:schemeClr>
                </a:solidFill>
              </a:rPr>
              <a:t>Kivy</a:t>
            </a:r>
            <a:br>
              <a:rPr lang="es-MX" sz="1200" dirty="0"/>
            </a:br>
            <a:endParaRPr lang="es-MX" sz="1200" dirty="0"/>
          </a:p>
          <a:p>
            <a:r>
              <a:rPr lang="es-MX" sz="1200" dirty="0"/>
              <a:t>Otro marco GUI del que vamos a hablar se llama </a:t>
            </a:r>
            <a:r>
              <a:rPr lang="es-MX" sz="1200" dirty="0" err="1"/>
              <a:t>Kivy</a:t>
            </a:r>
            <a:r>
              <a:rPr lang="es-MX" sz="1200" dirty="0"/>
              <a:t>. </a:t>
            </a:r>
            <a:r>
              <a:rPr lang="es-MX" sz="1200" dirty="0" err="1"/>
              <a:t>Kivy</a:t>
            </a:r>
            <a:r>
              <a:rPr lang="es-MX" sz="1200" dirty="0"/>
              <a:t> es una biblioteca Python de código abierto para el desarrollo rápido de aplicaciones que hacen uso de interfaces de usuario innovadoras, como aplicaciones multitáctiles, </a:t>
            </a:r>
            <a:r>
              <a:rPr lang="es-MX" sz="1200" dirty="0" err="1"/>
              <a:t>Kivy</a:t>
            </a:r>
            <a:r>
              <a:rPr lang="es-MX" sz="1200" dirty="0"/>
              <a:t> se ejecuta en Linux, Windows, OS X, Android, iOS y Raspberry Pi. Puede ejecutar el mismo código en todas las plataformas compatibles. Puede utilizar de forma nativa la mayoría de las entradas, protocolos y dispositivos, incluidos </a:t>
            </a:r>
            <a:r>
              <a:rPr lang="es-MX" sz="1200" dirty="0" err="1"/>
              <a:t>WM_Touch</a:t>
            </a:r>
            <a:r>
              <a:rPr lang="es-MX" sz="1200" dirty="0"/>
              <a:t>, </a:t>
            </a:r>
            <a:r>
              <a:rPr lang="es-MX" sz="1200" dirty="0" err="1"/>
              <a:t>WM_Pen</a:t>
            </a:r>
            <a:r>
              <a:rPr lang="es-MX" sz="1200" dirty="0"/>
              <a:t>, Mac OS X </a:t>
            </a:r>
            <a:r>
              <a:rPr lang="es-MX" sz="1200" dirty="0" err="1"/>
              <a:t>Trackpad</a:t>
            </a:r>
            <a:r>
              <a:rPr lang="es-MX" sz="1200" dirty="0"/>
              <a:t> y Magic Mouse, </a:t>
            </a:r>
            <a:r>
              <a:rPr lang="es-MX" sz="1200" dirty="0" err="1"/>
              <a:t>Mtdev</a:t>
            </a:r>
            <a:r>
              <a:rPr lang="es-MX" sz="1200" dirty="0"/>
              <a:t>, Linux </a:t>
            </a:r>
            <a:r>
              <a:rPr lang="es-MX" sz="1200" dirty="0" err="1"/>
              <a:t>Kernel</a:t>
            </a:r>
            <a:r>
              <a:rPr lang="es-MX" sz="1200" dirty="0"/>
              <a:t> HID.  </a:t>
            </a:r>
            <a:r>
              <a:rPr lang="es-MX" sz="1200" dirty="0" err="1"/>
              <a:t>Kivy</a:t>
            </a:r>
            <a:r>
              <a:rPr lang="es-MX" sz="1200" dirty="0"/>
              <a:t> es 100% de uso gratuito, bajo una licencia MIT.</a:t>
            </a:r>
          </a:p>
          <a:p>
            <a:endParaRPr lang="es-MX" sz="1200" dirty="0"/>
          </a:p>
          <a:p>
            <a:r>
              <a:rPr lang="es-MX" sz="1200" dirty="0"/>
              <a:t>El kit de herramientas se desarrolla, respalda y utiliza profesionalmente. Puedes usarlo en un producto comercial. El marco es estable y tiene una API bien documentada, además de una guía de programación para ayudarlo a comenzar.</a:t>
            </a:r>
          </a:p>
          <a:p>
            <a:r>
              <a:rPr lang="es-MX" sz="1200" dirty="0"/>
              <a:t>El motor gráfico de </a:t>
            </a:r>
            <a:r>
              <a:rPr lang="es-MX" sz="1200" dirty="0" err="1"/>
              <a:t>Kivy</a:t>
            </a:r>
            <a:r>
              <a:rPr lang="es-MX" sz="1200" dirty="0"/>
              <a:t> está construido sobre OpenGL ES 2, utilizando una tubería de gráficos moderna y rápida.</a:t>
            </a:r>
          </a:p>
          <a:p>
            <a:r>
              <a:rPr lang="es-MX" sz="1200" dirty="0"/>
              <a:t>El kit de herramientas viene con más de 20 widgets, todos altamente extensibles. Muchas partes están escritas en C usando </a:t>
            </a:r>
            <a:br>
              <a:rPr lang="es-MX" sz="1200" dirty="0"/>
            </a:br>
            <a:r>
              <a:rPr lang="es-MX" sz="1200" dirty="0" err="1"/>
              <a:t>Cython</a:t>
            </a:r>
            <a:r>
              <a:rPr lang="es-MX" sz="1200" dirty="0"/>
              <a:t> y probadas con pruebas de regresión.</a:t>
            </a:r>
          </a:p>
          <a:p>
            <a:r>
              <a:rPr lang="es-MX" sz="1200" dirty="0"/>
              <a:t>Al llegar a la instalación de </a:t>
            </a:r>
            <a:r>
              <a:rPr lang="es-MX" sz="1200" dirty="0" err="1"/>
              <a:t>Kivy</a:t>
            </a:r>
            <a:r>
              <a:rPr lang="es-MX" sz="1200" dirty="0"/>
              <a:t>, debe instalar la dependencia "</a:t>
            </a:r>
            <a:r>
              <a:rPr lang="es-MX" sz="1200" dirty="0" err="1"/>
              <a:t>glew</a:t>
            </a:r>
            <a:r>
              <a:rPr lang="es-MX" sz="1200" dirty="0"/>
              <a:t>". Puede usar el comando </a:t>
            </a:r>
            <a:r>
              <a:rPr lang="es-MX" sz="1200" dirty="0" err="1"/>
              <a:t>pip</a:t>
            </a:r>
            <a:r>
              <a:rPr lang="es-MX" sz="1200" dirty="0"/>
              <a:t> de la siguiente manera:</a:t>
            </a:r>
          </a:p>
          <a:p>
            <a:endParaRPr lang="es-MX" sz="1200" dirty="0"/>
          </a:p>
          <a:p>
            <a:r>
              <a:rPr lang="es-MX" sz="1200" dirty="0" err="1"/>
              <a:t>pip</a:t>
            </a:r>
            <a:r>
              <a:rPr lang="es-MX" sz="1200" dirty="0"/>
              <a:t> </a:t>
            </a:r>
            <a:r>
              <a:rPr lang="es-MX" sz="1200" dirty="0" err="1"/>
              <a:t>install</a:t>
            </a:r>
            <a:r>
              <a:rPr lang="es-MX" sz="1200" dirty="0"/>
              <a:t> </a:t>
            </a:r>
            <a:r>
              <a:rPr lang="es-MX" sz="1200" dirty="0" err="1"/>
              <a:t>docutils</a:t>
            </a:r>
            <a:r>
              <a:rPr lang="es-MX" sz="1200" dirty="0"/>
              <a:t> </a:t>
            </a:r>
            <a:r>
              <a:rPr lang="es-MX" sz="1200" dirty="0" err="1"/>
              <a:t>pygments</a:t>
            </a:r>
            <a:r>
              <a:rPr lang="es-MX" sz="1200" dirty="0"/>
              <a:t> </a:t>
            </a:r>
            <a:br>
              <a:rPr lang="es-MX" sz="1200" dirty="0"/>
            </a:br>
            <a:r>
              <a:rPr lang="es-MX" sz="1200" dirty="0"/>
              <a:t>pypiwin32 kivy.deps.sdl2 </a:t>
            </a:r>
            <a:r>
              <a:rPr lang="es-MX" sz="1200" dirty="0" err="1"/>
              <a:t>kivy.deps.Glew</a:t>
            </a:r>
            <a:br>
              <a:rPr lang="es-MX" sz="1200" dirty="0"/>
            </a:br>
            <a:endParaRPr lang="es-MX" sz="1200" dirty="0"/>
          </a:p>
          <a:p>
            <a:r>
              <a:rPr lang="es-MX" sz="1200" dirty="0"/>
              <a:t>Ingrese este comando y presione </a:t>
            </a:r>
            <a:r>
              <a:rPr lang="es-MX" sz="1200" dirty="0" err="1"/>
              <a:t>enter</a:t>
            </a:r>
            <a:r>
              <a:rPr lang="es-MX" sz="1200" dirty="0"/>
              <a:t>, se instalará. </a:t>
            </a:r>
            <a:br>
              <a:rPr lang="es-MX" sz="1200" dirty="0"/>
            </a:br>
            <a:r>
              <a:rPr lang="es-MX" sz="1200" dirty="0"/>
              <a:t>Después de eso, debe escribir este comando para </a:t>
            </a:r>
            <a:br>
              <a:rPr lang="es-MX" sz="1200" dirty="0"/>
            </a:br>
            <a:r>
              <a:rPr lang="es-MX" sz="1200" dirty="0"/>
              <a:t>instalar </a:t>
            </a:r>
            <a:r>
              <a:rPr lang="es-MX" sz="1200" dirty="0" err="1"/>
              <a:t>Kivy</a:t>
            </a:r>
            <a:r>
              <a:rPr lang="es-MX" sz="1200" dirty="0"/>
              <a:t>:</a:t>
            </a:r>
          </a:p>
          <a:p>
            <a:endParaRPr lang="es-MX" sz="1200" dirty="0"/>
          </a:p>
          <a:p>
            <a:r>
              <a:rPr lang="es-MX" sz="1200" dirty="0" err="1"/>
              <a:t>pip</a:t>
            </a:r>
            <a:r>
              <a:rPr lang="es-MX" sz="1200" dirty="0"/>
              <a:t> </a:t>
            </a:r>
            <a:r>
              <a:rPr lang="es-MX" sz="1200" dirty="0" err="1"/>
              <a:t>install</a:t>
            </a:r>
            <a:r>
              <a:rPr lang="es-MX" sz="1200" dirty="0"/>
              <a:t> </a:t>
            </a:r>
            <a:r>
              <a:rPr lang="es-MX" sz="1200" dirty="0" err="1"/>
              <a:t>Kivy</a:t>
            </a:r>
            <a:br>
              <a:rPr lang="es-MX" sz="1200" dirty="0"/>
            </a:br>
            <a:endParaRPr lang="es-MX" sz="1200" dirty="0"/>
          </a:p>
          <a:p>
            <a:r>
              <a:rPr lang="es-MX" sz="1200" dirty="0"/>
              <a:t>Entonces, después de la instalación, permítanme </a:t>
            </a:r>
            <a:br>
              <a:rPr lang="es-MX" sz="1200" dirty="0"/>
            </a:br>
            <a:r>
              <a:rPr lang="es-MX" sz="1200" dirty="0"/>
              <a:t>mostrarles un ejemplo simple de </a:t>
            </a:r>
            <a:r>
              <a:rPr lang="es-MX" sz="1200" dirty="0" err="1"/>
              <a:t>Kivy</a:t>
            </a:r>
            <a:r>
              <a:rPr lang="es-MX" sz="1200" dirty="0"/>
              <a:t> para mostrar lo </a:t>
            </a:r>
            <a:br>
              <a:rPr lang="es-MX" sz="1200" dirty="0"/>
            </a:br>
            <a:r>
              <a:rPr lang="es-MX" sz="1200" dirty="0"/>
              <a:t>fácil que es.</a:t>
            </a:r>
          </a:p>
        </p:txBody>
      </p:sp>
      <p:pic>
        <p:nvPicPr>
          <p:cNvPr id="13" name="Imagen 12">
            <a:extLst>
              <a:ext uri="{FF2B5EF4-FFF2-40B4-BE49-F238E27FC236}">
                <a16:creationId xmlns:a16="http://schemas.microsoft.com/office/drawing/2014/main" id="{C8648B35-4F12-B49D-8F57-6F0792835852}"/>
              </a:ext>
            </a:extLst>
          </p:cNvPr>
          <p:cNvPicPr>
            <a:picLocks noChangeAspect="1"/>
          </p:cNvPicPr>
          <p:nvPr/>
        </p:nvPicPr>
        <p:blipFill>
          <a:blip r:embed="rId3"/>
          <a:stretch>
            <a:fillRect/>
          </a:stretch>
        </p:blipFill>
        <p:spPr>
          <a:xfrm>
            <a:off x="10951203" y="6562700"/>
            <a:ext cx="914400" cy="254336"/>
          </a:xfrm>
          <a:prstGeom prst="rect">
            <a:avLst/>
          </a:prstGeom>
        </p:spPr>
      </p:pic>
      <p:pic>
        <p:nvPicPr>
          <p:cNvPr id="4" name="Imagen 3">
            <a:extLst>
              <a:ext uri="{FF2B5EF4-FFF2-40B4-BE49-F238E27FC236}">
                <a16:creationId xmlns:a16="http://schemas.microsoft.com/office/drawing/2014/main" id="{00F7DFB9-8E14-59A4-C99D-D81A74C23F8E}"/>
              </a:ext>
            </a:extLst>
          </p:cNvPr>
          <p:cNvPicPr>
            <a:picLocks noChangeAspect="1"/>
          </p:cNvPicPr>
          <p:nvPr/>
        </p:nvPicPr>
        <p:blipFill>
          <a:blip r:embed="rId4"/>
          <a:stretch>
            <a:fillRect/>
          </a:stretch>
        </p:blipFill>
        <p:spPr>
          <a:xfrm>
            <a:off x="8424843" y="3826924"/>
            <a:ext cx="3201586" cy="2469284"/>
          </a:xfrm>
          <a:prstGeom prst="rect">
            <a:avLst/>
          </a:prstGeom>
        </p:spPr>
      </p:pic>
      <p:sp>
        <p:nvSpPr>
          <p:cNvPr id="8" name="CuadroTexto 7">
            <a:extLst>
              <a:ext uri="{FF2B5EF4-FFF2-40B4-BE49-F238E27FC236}">
                <a16:creationId xmlns:a16="http://schemas.microsoft.com/office/drawing/2014/main" id="{FC4CE69A-ACD3-9583-1B61-DBB50079D691}"/>
              </a:ext>
            </a:extLst>
          </p:cNvPr>
          <p:cNvSpPr txBox="1"/>
          <p:nvPr/>
        </p:nvSpPr>
        <p:spPr>
          <a:xfrm>
            <a:off x="8360403" y="6242743"/>
            <a:ext cx="6096000" cy="276999"/>
          </a:xfrm>
          <a:prstGeom prst="rect">
            <a:avLst/>
          </a:prstGeom>
          <a:noFill/>
        </p:spPr>
        <p:txBody>
          <a:bodyPr wrap="square">
            <a:spAutoFit/>
          </a:bodyPr>
          <a:lstStyle/>
          <a:p>
            <a:r>
              <a:rPr lang="es-AR" sz="1200" dirty="0"/>
              <a:t>El resultado del código anterior es el siguiente:</a:t>
            </a:r>
          </a:p>
        </p:txBody>
      </p:sp>
      <p:pic>
        <p:nvPicPr>
          <p:cNvPr id="16" name="Imagen 15">
            <a:extLst>
              <a:ext uri="{FF2B5EF4-FFF2-40B4-BE49-F238E27FC236}">
                <a16:creationId xmlns:a16="http://schemas.microsoft.com/office/drawing/2014/main" id="{C6899B08-6F5B-E07C-7C46-18C2C2EDC0F9}"/>
              </a:ext>
            </a:extLst>
          </p:cNvPr>
          <p:cNvPicPr>
            <a:picLocks noChangeAspect="1"/>
          </p:cNvPicPr>
          <p:nvPr/>
        </p:nvPicPr>
        <p:blipFill>
          <a:blip r:embed="rId5"/>
          <a:stretch>
            <a:fillRect/>
          </a:stretch>
        </p:blipFill>
        <p:spPr>
          <a:xfrm>
            <a:off x="4262812" y="3920666"/>
            <a:ext cx="3795254" cy="2642034"/>
          </a:xfrm>
          <a:prstGeom prst="rect">
            <a:avLst/>
          </a:prstGeom>
        </p:spPr>
      </p:pic>
      <p:pic>
        <p:nvPicPr>
          <p:cNvPr id="6" name="Imagen 5">
            <a:extLst>
              <a:ext uri="{FF2B5EF4-FFF2-40B4-BE49-F238E27FC236}">
                <a16:creationId xmlns:a16="http://schemas.microsoft.com/office/drawing/2014/main" id="{DACA25A0-FB21-04E9-B321-D7B00675763C}"/>
              </a:ext>
            </a:extLst>
          </p:cNvPr>
          <p:cNvPicPr>
            <a:picLocks noChangeAspect="1"/>
          </p:cNvPicPr>
          <p:nvPr/>
        </p:nvPicPr>
        <p:blipFill>
          <a:blip r:embed="rId6"/>
          <a:stretch>
            <a:fillRect/>
          </a:stretch>
        </p:blipFill>
        <p:spPr>
          <a:xfrm>
            <a:off x="9449646" y="2497212"/>
            <a:ext cx="1708475" cy="915254"/>
          </a:xfrm>
          <a:prstGeom prst="rect">
            <a:avLst/>
          </a:prstGeom>
        </p:spPr>
      </p:pic>
    </p:spTree>
    <p:extLst>
      <p:ext uri="{BB962C8B-B14F-4D97-AF65-F5344CB8AC3E}">
        <p14:creationId xmlns:p14="http://schemas.microsoft.com/office/powerpoint/2010/main" val="695029261"/>
      </p:ext>
    </p:extLst>
  </p:cSld>
  <p:clrMapOvr>
    <a:masterClrMapping/>
  </p:clrMapOvr>
</p:sld>
</file>

<file path=ppt/theme/theme1.xml><?xml version="1.0" encoding="utf-8"?>
<a:theme xmlns:a="http://schemas.openxmlformats.org/drawingml/2006/main" name="Cover and End Slide Master">
  <a:themeElements>
    <a:clrScheme name="ALLPPT-607">
      <a:dk1>
        <a:sysClr val="windowText" lastClr="000000"/>
      </a:dk1>
      <a:lt1>
        <a:sysClr val="window" lastClr="FFFFFF"/>
      </a:lt1>
      <a:dk2>
        <a:srgbClr val="44546A"/>
      </a:dk2>
      <a:lt2>
        <a:srgbClr val="E7E6E6"/>
      </a:lt2>
      <a:accent1>
        <a:srgbClr val="1FFBFD"/>
      </a:accent1>
      <a:accent2>
        <a:srgbClr val="0AA6ED"/>
      </a:accent2>
      <a:accent3>
        <a:srgbClr val="0085F2"/>
      </a:accent3>
      <a:accent4>
        <a:srgbClr val="125AC4"/>
      </a:accent4>
      <a:accent5>
        <a:srgbClr val="00307E"/>
      </a:accent5>
      <a:accent6>
        <a:srgbClr val="00001F"/>
      </a:accent6>
      <a:hlink>
        <a:srgbClr val="FFFFFF"/>
      </a:hlink>
      <a:folHlink>
        <a:srgbClr val="262626"/>
      </a:folHlink>
    </a:clrScheme>
    <a:fontScheme name="ALLPPT PONTS">
      <a:majorFont>
        <a:latin typeface="Arial"/>
        <a:ea typeface="Malgun Gothic"/>
        <a:cs typeface=""/>
      </a:majorFont>
      <a:minorFont>
        <a:latin typeface="Arial"/>
        <a:ea typeface="맑은 고딕"/>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s Slide Master">
  <a:themeElements>
    <a:clrScheme name="ALLPPT-607">
      <a:dk1>
        <a:sysClr val="windowText" lastClr="000000"/>
      </a:dk1>
      <a:lt1>
        <a:sysClr val="window" lastClr="FFFFFF"/>
      </a:lt1>
      <a:dk2>
        <a:srgbClr val="44546A"/>
      </a:dk2>
      <a:lt2>
        <a:srgbClr val="E7E6E6"/>
      </a:lt2>
      <a:accent1>
        <a:srgbClr val="02ECEC"/>
      </a:accent1>
      <a:accent2>
        <a:srgbClr val="0AA6ED"/>
      </a:accent2>
      <a:accent3>
        <a:srgbClr val="0085F2"/>
      </a:accent3>
      <a:accent4>
        <a:srgbClr val="125AC4"/>
      </a:accent4>
      <a:accent5>
        <a:srgbClr val="00307E"/>
      </a:accent5>
      <a:accent6>
        <a:srgbClr val="000096"/>
      </a:accent6>
      <a:hlink>
        <a:srgbClr val="FFFFFF"/>
      </a:hlink>
      <a:folHlink>
        <a:srgbClr val="262626"/>
      </a:folHlink>
    </a:clrScheme>
    <a:fontScheme name="Allpp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Section Break Slide Master">
  <a:themeElements>
    <a:clrScheme name="ALLPPT-607">
      <a:dk1>
        <a:sysClr val="windowText" lastClr="000000"/>
      </a:dk1>
      <a:lt1>
        <a:sysClr val="window" lastClr="FFFFFF"/>
      </a:lt1>
      <a:dk2>
        <a:srgbClr val="44546A"/>
      </a:dk2>
      <a:lt2>
        <a:srgbClr val="E7E6E6"/>
      </a:lt2>
      <a:accent1>
        <a:srgbClr val="1FFBFD"/>
      </a:accent1>
      <a:accent2>
        <a:srgbClr val="0AA6ED"/>
      </a:accent2>
      <a:accent3>
        <a:srgbClr val="0085F2"/>
      </a:accent3>
      <a:accent4>
        <a:srgbClr val="125AC4"/>
      </a:accent4>
      <a:accent5>
        <a:srgbClr val="00307E"/>
      </a:accent5>
      <a:accent6>
        <a:srgbClr val="00001F"/>
      </a:accent6>
      <a:hlink>
        <a:srgbClr val="FFFFFF"/>
      </a:hlink>
      <a:folHlink>
        <a:srgbClr val="262626"/>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8243</TotalTime>
  <Words>13531</Words>
  <Application>Microsoft Office PowerPoint</Application>
  <PresentationFormat>Panorámica</PresentationFormat>
  <Paragraphs>1106</Paragraphs>
  <Slides>62</Slides>
  <Notes>4</Notes>
  <HiddenSlides>0</HiddenSlides>
  <MMClips>0</MMClips>
  <ScaleCrop>false</ScaleCrop>
  <HeadingPairs>
    <vt:vector size="6" baseType="variant">
      <vt:variant>
        <vt:lpstr>Fuentes usadas</vt:lpstr>
      </vt:variant>
      <vt:variant>
        <vt:i4>9</vt:i4>
      </vt:variant>
      <vt:variant>
        <vt:lpstr>Tema</vt:lpstr>
      </vt:variant>
      <vt:variant>
        <vt:i4>3</vt:i4>
      </vt:variant>
      <vt:variant>
        <vt:lpstr>Títulos de diapositiva</vt:lpstr>
      </vt:variant>
      <vt:variant>
        <vt:i4>62</vt:i4>
      </vt:variant>
    </vt:vector>
  </HeadingPairs>
  <TitlesOfParts>
    <vt:vector size="74" baseType="lpstr">
      <vt:lpstr>-apple-system</vt:lpstr>
      <vt:lpstr>Arial</vt:lpstr>
      <vt:lpstr>Calibri</vt:lpstr>
      <vt:lpstr>Consolas</vt:lpstr>
      <vt:lpstr>Google Sans</vt:lpstr>
      <vt:lpstr>inherit</vt:lpstr>
      <vt:lpstr>Lato</vt:lpstr>
      <vt:lpstr>Segoe UI Historic</vt:lpstr>
      <vt:lpstr>Source Code Pro</vt:lpstr>
      <vt:lpstr>Cover and End Slide Master</vt:lpstr>
      <vt:lpstr>Contents Slide Master</vt:lpstr>
      <vt:lpstr>Section Break Slide Master</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Allppt.com</dc:creator>
  <cp:lastModifiedBy>jose luis oemig</cp:lastModifiedBy>
  <cp:revision>248</cp:revision>
  <dcterms:created xsi:type="dcterms:W3CDTF">2020-01-20T05:08:25Z</dcterms:created>
  <dcterms:modified xsi:type="dcterms:W3CDTF">2025-05-07T16:19:33Z</dcterms:modified>
</cp:coreProperties>
</file>